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8" r:id="rId3"/>
    <p:sldId id="270" r:id="rId4"/>
    <p:sldId id="257" r:id="rId5"/>
    <p:sldId id="267" r:id="rId6"/>
    <p:sldId id="260" r:id="rId7"/>
    <p:sldId id="259" r:id="rId8"/>
    <p:sldId id="258" r:id="rId9"/>
    <p:sldId id="261" r:id="rId10"/>
    <p:sldId id="265" r:id="rId11"/>
    <p:sldId id="262" r:id="rId12"/>
    <p:sldId id="263" r:id="rId13"/>
    <p:sldId id="264" r:id="rId14"/>
    <p:sldId id="266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285B8-83AD-4FC4-8876-E81B0B9C6D6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87C93-5B45-45DD-8425-54BAAE44D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7C93-5B45-45DD-8425-54BAAE44D1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7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24000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E10664-C227-4267-9FFA-3393BE397A3D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501FD-D5BA-4C3C-A5F3-EE51ACC27BB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200" b="1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today.in/magazine/lbs-case-study/how-kraft-foods-won-over-customers-in-china-and-india/story/19316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destart.ca/market-entry-strateg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29718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Study Abroad in India</a:t>
            </a:r>
          </a:p>
          <a:p>
            <a:pPr marL="0" indent="0" algn="ctr">
              <a:buNone/>
            </a:pPr>
            <a:r>
              <a:rPr lang="en-US" dirty="0" smtClean="0"/>
              <a:t>MGS 4410 / FI 4410</a:t>
            </a:r>
          </a:p>
          <a:p>
            <a:pPr marL="0" indent="0" algn="ctr">
              <a:buNone/>
            </a:pPr>
            <a:r>
              <a:rPr lang="en-US" dirty="0" smtClean="0"/>
              <a:t>Nov. 14, 2015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Dr. Satish Nargundkar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Entering a Foreign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6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Case: Oreos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www.businesstoday.in/magazine/lbs-case-study/how-kraft-foods-won-over-customers-in-china-and-india/story/193162.html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Averages can deceive – find the segments and vary the strategy</a:t>
            </a:r>
          </a:p>
          <a:p>
            <a:r>
              <a:rPr lang="en-US" dirty="0" smtClean="0"/>
              <a:t>How to segment?</a:t>
            </a:r>
          </a:p>
          <a:p>
            <a:pPr lvl="1"/>
            <a:r>
              <a:rPr lang="en-US" dirty="0" smtClean="0"/>
              <a:t>What characteristics are important?</a:t>
            </a:r>
          </a:p>
          <a:p>
            <a:pPr lvl="1"/>
            <a:r>
              <a:rPr lang="en-US" dirty="0" smtClean="0"/>
              <a:t>What kind of analysis can be done? </a:t>
            </a:r>
          </a:p>
          <a:p>
            <a:pPr lvl="1"/>
            <a:endParaRPr lang="en-US" dirty="0"/>
          </a:p>
          <a:p>
            <a:r>
              <a:rPr lang="en-US" dirty="0" smtClean="0"/>
              <a:t>Applications/Examples of Segmentation</a:t>
            </a:r>
          </a:p>
          <a:p>
            <a:pPr lvl="1"/>
            <a:r>
              <a:rPr lang="en-US" dirty="0" smtClean="0"/>
              <a:t>Financial Services</a:t>
            </a:r>
          </a:p>
          <a:p>
            <a:pPr lvl="2"/>
            <a:r>
              <a:rPr lang="en-US" dirty="0" smtClean="0"/>
              <a:t>Credit Cards / Loans</a:t>
            </a:r>
          </a:p>
          <a:p>
            <a:pPr lvl="2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Healthcare</a:t>
            </a:r>
          </a:p>
          <a:p>
            <a:pPr lvl="2"/>
            <a:r>
              <a:rPr lang="en-US" dirty="0" smtClean="0"/>
              <a:t>Location Decisions</a:t>
            </a:r>
          </a:p>
          <a:p>
            <a:pPr lvl="2"/>
            <a:r>
              <a:rPr lang="en-US" dirty="0" smtClean="0"/>
              <a:t>Treatment Decisions</a:t>
            </a:r>
            <a:endParaRPr lang="en-US" dirty="0"/>
          </a:p>
          <a:p>
            <a:pPr lvl="1"/>
            <a:r>
              <a:rPr lang="en-US" dirty="0" smtClean="0"/>
              <a:t>Other?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7380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Services Example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18289"/>
              </p:ext>
            </p:extLst>
          </p:nvPr>
        </p:nvGraphicFramePr>
        <p:xfrm>
          <a:off x="762000" y="1828800"/>
          <a:ext cx="7010398" cy="304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5784"/>
                <a:gridCol w="512500"/>
                <a:gridCol w="512500"/>
                <a:gridCol w="512500"/>
                <a:gridCol w="512500"/>
                <a:gridCol w="512500"/>
                <a:gridCol w="572114"/>
              </a:tblGrid>
              <a:tr h="377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Attribute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Age of Head of Household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Length of Residence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Household Income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No. of Credit Cards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No. Cards with Balance &gt; 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BankCard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Utilization %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Months since most recent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</a:rPr>
                        <a:t>BankCard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 open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1054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Interpret each segment. What kind of people are in group A? </a:t>
            </a:r>
          </a:p>
          <a:p>
            <a:r>
              <a:rPr lang="en-US" dirty="0" smtClean="0"/>
              <a:t>How would your strategy vary by customer segment?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1385210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9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Tool: Pivot Tables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- </a:t>
            </a:r>
            <a:r>
              <a:rPr lang="en-US" dirty="0" err="1" smtClean="0"/>
              <a:t>Crosstabulation</a:t>
            </a:r>
            <a:endParaRPr lang="en-US" dirty="0" smtClean="0"/>
          </a:p>
          <a:p>
            <a:pPr lvl="1"/>
            <a:r>
              <a:rPr lang="en-US" dirty="0" smtClean="0"/>
              <a:t>To see numeric data across segments defined by categorical data.</a:t>
            </a:r>
          </a:p>
          <a:p>
            <a:pPr lvl="2"/>
            <a:r>
              <a:rPr lang="en-US" dirty="0" smtClean="0"/>
              <a:t>Marketing - Sales by Region and by Salesperson</a:t>
            </a:r>
          </a:p>
          <a:p>
            <a:pPr lvl="2"/>
            <a:r>
              <a:rPr lang="en-US" dirty="0" smtClean="0"/>
              <a:t>Spread of epidemic – Number of people with illness by age group and gender</a:t>
            </a:r>
          </a:p>
          <a:p>
            <a:pPr lvl="2"/>
            <a:r>
              <a:rPr lang="en-US" dirty="0" smtClean="0"/>
              <a:t>Ratings for Advertising - Number of TV viewers by show, by age group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See Excel Demo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Innovation</a:t>
            </a:r>
            <a:endParaRPr lang="en-US" dirty="0"/>
          </a:p>
        </p:txBody>
      </p:sp>
      <p:pic>
        <p:nvPicPr>
          <p:cNvPr id="1026" name="Picture 2" descr="https://qph.is.quoracdn.net/main-qimg-1061faee1029bbb14277126907f562bc?convert_to_webp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00993" cy="44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1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835152"/>
          </a:xfrm>
        </p:spPr>
        <p:txBody>
          <a:bodyPr/>
          <a:lstStyle/>
          <a:p>
            <a:r>
              <a:rPr lang="en-US" dirty="0" smtClean="0"/>
              <a:t>Ball Game – Simulation of Production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7048"/>
            <a:ext cx="8043672" cy="4572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Modes of Entry into Foreign Market</a:t>
            </a:r>
          </a:p>
          <a:p>
            <a:pPr lvl="1"/>
            <a:r>
              <a:rPr lang="en-US" dirty="0" smtClean="0"/>
              <a:t>Pros/cons of different modes</a:t>
            </a:r>
          </a:p>
          <a:p>
            <a:r>
              <a:rPr lang="en-US" dirty="0" smtClean="0"/>
              <a:t>The Entry Decision Making</a:t>
            </a:r>
          </a:p>
          <a:p>
            <a:pPr lvl="1"/>
            <a:r>
              <a:rPr lang="en-US" dirty="0" smtClean="0"/>
              <a:t>Which market to enter?</a:t>
            </a:r>
          </a:p>
          <a:p>
            <a:pPr lvl="1"/>
            <a:r>
              <a:rPr lang="en-US" dirty="0" smtClean="0"/>
              <a:t>When to enter?</a:t>
            </a:r>
          </a:p>
          <a:p>
            <a:pPr lvl="1"/>
            <a:r>
              <a:rPr lang="en-US" dirty="0" smtClean="0"/>
              <a:t>How big an entry?</a:t>
            </a:r>
          </a:p>
          <a:p>
            <a:r>
              <a:rPr lang="en-US" dirty="0" smtClean="0"/>
              <a:t>Measuring distance between countries</a:t>
            </a:r>
          </a:p>
          <a:p>
            <a:pPr lvl="1"/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Administrative</a:t>
            </a:r>
          </a:p>
          <a:p>
            <a:pPr lvl="1"/>
            <a:r>
              <a:rPr lang="en-US" dirty="0" smtClean="0"/>
              <a:t>Geographical</a:t>
            </a:r>
          </a:p>
          <a:p>
            <a:pPr lvl="1"/>
            <a:r>
              <a:rPr lang="en-US" dirty="0" smtClean="0"/>
              <a:t>Economic</a:t>
            </a:r>
          </a:p>
          <a:p>
            <a:r>
              <a:rPr lang="en-US" dirty="0" smtClean="0"/>
              <a:t>Segmentation</a:t>
            </a:r>
          </a:p>
          <a:p>
            <a:pPr lvl="1"/>
            <a:r>
              <a:rPr lang="en-US" dirty="0" smtClean="0"/>
              <a:t>Reason to segment, interpretation</a:t>
            </a:r>
          </a:p>
          <a:p>
            <a:pPr lvl="1"/>
            <a:r>
              <a:rPr lang="en-US" dirty="0" smtClean="0"/>
              <a:t>Pivot Tables in Excel</a:t>
            </a:r>
          </a:p>
          <a:p>
            <a:r>
              <a:rPr lang="en-US" dirty="0" smtClean="0"/>
              <a:t>Process Innovation</a:t>
            </a:r>
          </a:p>
          <a:p>
            <a:pPr lvl="1"/>
            <a:r>
              <a:rPr lang="en-US" dirty="0" smtClean="0"/>
              <a:t>What is it</a:t>
            </a:r>
          </a:p>
          <a:p>
            <a:pPr lvl="1"/>
            <a:r>
              <a:rPr lang="en-US" dirty="0" smtClean="0"/>
              <a:t>Why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8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272272" cy="42702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Entry Decision Making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Modes of Entry into Foreign 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Measuring distance between countries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Market Segmentation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Innovation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39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Entry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market to enter?</a:t>
            </a:r>
          </a:p>
          <a:p>
            <a:pPr lvl="1"/>
            <a:r>
              <a:rPr lang="en-US" dirty="0" smtClean="0"/>
              <a:t>Size of market, Purchasing power, Indigenous competition, Economy, Law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When to enter it?</a:t>
            </a:r>
          </a:p>
          <a:p>
            <a:pPr lvl="1"/>
            <a:r>
              <a:rPr lang="en-US" dirty="0" smtClean="0"/>
              <a:t>First mover pros/cons</a:t>
            </a:r>
          </a:p>
          <a:p>
            <a:endParaRPr lang="en-US" dirty="0"/>
          </a:p>
          <a:p>
            <a:r>
              <a:rPr lang="en-US" dirty="0" smtClean="0"/>
              <a:t>How big an entry/investment?</a:t>
            </a:r>
          </a:p>
          <a:p>
            <a:pPr lvl="1"/>
            <a:r>
              <a:rPr lang="en-US" dirty="0" smtClean="0"/>
              <a:t>Resource commitment pros/cons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7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Export</a:t>
            </a:r>
          </a:p>
          <a:p>
            <a:r>
              <a:rPr lang="en-US" dirty="0" smtClean="0"/>
              <a:t>Licensing</a:t>
            </a:r>
          </a:p>
          <a:p>
            <a:r>
              <a:rPr lang="en-US" dirty="0" smtClean="0"/>
              <a:t>Franchising</a:t>
            </a:r>
          </a:p>
          <a:p>
            <a:r>
              <a:rPr lang="en-US" dirty="0" smtClean="0"/>
              <a:t>Partnering</a:t>
            </a:r>
          </a:p>
          <a:p>
            <a:r>
              <a:rPr lang="en-US" dirty="0" smtClean="0"/>
              <a:t>Joint Ventures</a:t>
            </a:r>
          </a:p>
          <a:p>
            <a:r>
              <a:rPr lang="en-US" dirty="0" smtClean="0"/>
              <a:t>Acquisitions</a:t>
            </a:r>
          </a:p>
          <a:p>
            <a:r>
              <a:rPr lang="en-US" dirty="0" smtClean="0"/>
              <a:t>Piggybacking</a:t>
            </a:r>
          </a:p>
          <a:p>
            <a:r>
              <a:rPr lang="en-US" dirty="0" smtClean="0"/>
              <a:t>Turnkey Projects</a:t>
            </a:r>
          </a:p>
          <a:p>
            <a:r>
              <a:rPr lang="en-US" dirty="0" smtClean="0"/>
              <a:t>Greenfield Investments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are the Pros/Cons of each?</a:t>
            </a:r>
          </a:p>
          <a:p>
            <a:pPr marL="0" indent="0" algn="r">
              <a:buNone/>
            </a:pPr>
            <a:r>
              <a:rPr lang="en-US" sz="1200" dirty="0"/>
              <a:t>Source: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www.tradestart.ca/market-entry-strategies</a:t>
            </a:r>
            <a:r>
              <a:rPr lang="en-US" sz="1200" dirty="0" smtClean="0"/>
              <a:t> </a:t>
            </a:r>
            <a:endParaRPr lang="en-US" sz="1200" dirty="0"/>
          </a:p>
          <a:p>
            <a:endParaRPr lang="en-US" sz="1200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3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Pros/Cons of Various Modes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5745505"/>
              </p:ext>
            </p:extLst>
          </p:nvPr>
        </p:nvGraphicFramePr>
        <p:xfrm>
          <a:off x="301625" y="1527175"/>
          <a:ext cx="850424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cost, production scale economies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Manufacturing cost,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transportion</a:t>
                      </a:r>
                      <a:r>
                        <a:rPr lang="en-US" sz="1400" baseline="0" dirty="0" smtClean="0"/>
                        <a:t> cost, Lead 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Sony TVs, Japanese Cars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Piggyback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cost, low risk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Dependent</a:t>
                      </a:r>
                      <a:r>
                        <a:rPr lang="en-US" sz="1400" baseline="0" dirty="0" smtClean="0"/>
                        <a:t> on another firm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Movie themed products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License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cost,</a:t>
                      </a:r>
                      <a:r>
                        <a:rPr lang="en-US" sz="1400" baseline="0" dirty="0" smtClean="0"/>
                        <a:t> overcomes trade barriers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Knowledge transfer</a:t>
                      </a:r>
                    </a:p>
                    <a:p>
                      <a:r>
                        <a:rPr lang="en-US" sz="1400" dirty="0" smtClean="0"/>
                        <a:t>Future</a:t>
                      </a:r>
                      <a:r>
                        <a:rPr lang="en-US" sz="1400" baseline="0" dirty="0" smtClean="0"/>
                        <a:t> competition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Disney characters, Xerox, Technology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Turnkey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Big returns for tech knowhow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ownership or long-term interest, creating competition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Western built Oil</a:t>
                      </a:r>
                      <a:r>
                        <a:rPr lang="en-US" sz="1400" baseline="0" dirty="0" smtClean="0"/>
                        <a:t> refineries in the middle east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Franchise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Similar to</a:t>
                      </a:r>
                      <a:r>
                        <a:rPr lang="en-US" sz="1400" baseline="0" dirty="0" smtClean="0"/>
                        <a:t> license, but for services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Quality control, Damage to name brand 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McDonalds, Four Seasons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Joint Venture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Shared costs/risks,</a:t>
                      </a:r>
                      <a:r>
                        <a:rPr lang="en-US" sz="1400" baseline="0" dirty="0" smtClean="0"/>
                        <a:t> local knowledge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Technology transfer</a:t>
                      </a:r>
                    </a:p>
                    <a:p>
                      <a:r>
                        <a:rPr lang="en-US" sz="1400" dirty="0" smtClean="0"/>
                        <a:t>Conflicts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GM</a:t>
                      </a:r>
                      <a:r>
                        <a:rPr lang="en-US" sz="1400" baseline="0" dirty="0" smtClean="0"/>
                        <a:t> and SAIC in China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Acquisition/Greenfield</a:t>
                      </a:r>
                    </a:p>
                    <a:p>
                      <a:r>
                        <a:rPr lang="en-US" sz="1400" dirty="0" smtClean="0"/>
                        <a:t>(Wholly</a:t>
                      </a:r>
                      <a:r>
                        <a:rPr lang="en-US" sz="1400" baseline="0" dirty="0" smtClean="0"/>
                        <a:t> owned Subsidiary)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over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Semiconductors, Pharmaceuticals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48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mages.flatworldknowledge.com/bauer/bauer-fig02_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82" y="461121"/>
            <a:ext cx="5215180" cy="641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1" y="201723"/>
            <a:ext cx="800100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b="1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Hofstede’s Cultural Dimensions</a:t>
            </a:r>
          </a:p>
        </p:txBody>
      </p:sp>
    </p:spTree>
    <p:extLst>
      <p:ext uri="{BB962C8B-B14F-4D97-AF65-F5344CB8AC3E}">
        <p14:creationId xmlns:p14="http://schemas.microsoft.com/office/powerpoint/2010/main" val="184880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Hofstede’s Cultural Dimensions</a:t>
            </a:r>
            <a:endParaRPr lang="en-US" dirty="0"/>
          </a:p>
        </p:txBody>
      </p:sp>
      <p:pic>
        <p:nvPicPr>
          <p:cNvPr id="1026" name="Picture 2" descr="http://strikingprojectmanagement.com/wp-content/uploads/2013/02/Screen-Shot-2013-02-10-at-11.02.53-AM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657" y="1527175"/>
            <a:ext cx="612417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6324600"/>
            <a:ext cx="842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Power Distance, Individuality, Masculinity, Uncertainty Avoidance, Long-term Orientation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8430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CAGE Model</a:t>
            </a:r>
            <a:endParaRPr lang="en-US" dirty="0"/>
          </a:p>
        </p:txBody>
      </p:sp>
      <p:pic>
        <p:nvPicPr>
          <p:cNvPr id="4098" name="Picture 2" descr="https://fbkfinanzwirtschaft.files.wordpress.com/2014/10/cage-distance-framework.jpg?w=640&amp;h=5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399"/>
            <a:ext cx="6248400" cy="535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45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CAGE Impact on Industries</a:t>
            </a:r>
            <a:endParaRPr lang="en-US" dirty="0"/>
          </a:p>
        </p:txBody>
      </p:sp>
      <p:pic>
        <p:nvPicPr>
          <p:cNvPr id="3074" name="Picture 2" descr="http://s3.media.squarespace.com/production/600142/12019003/blog/wp-content/uploads/2010/06/image_thu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95" y="1143000"/>
            <a:ext cx="586444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572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</TotalTime>
  <Words>549</Words>
  <Application>Microsoft Office PowerPoint</Application>
  <PresentationFormat>On-screen Show (4:3)</PresentationFormat>
  <Paragraphs>184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Entering a Foreign Market</vt:lpstr>
      <vt:lpstr>Learning Objectives</vt:lpstr>
      <vt:lpstr>The Entry Decision</vt:lpstr>
      <vt:lpstr>Modes of Entry</vt:lpstr>
      <vt:lpstr>Pros/Cons of Various Modes</vt:lpstr>
      <vt:lpstr>PowerPoint Presentation</vt:lpstr>
      <vt:lpstr>Hofstede’s Cultural Dimensions</vt:lpstr>
      <vt:lpstr>CAGE Model</vt:lpstr>
      <vt:lpstr>CAGE Impact on Industries</vt:lpstr>
      <vt:lpstr>Case: Oreos in India</vt:lpstr>
      <vt:lpstr>Market Segmentation</vt:lpstr>
      <vt:lpstr>Financial Services Example</vt:lpstr>
      <vt:lpstr>Tool: Pivot Tables in Excel</vt:lpstr>
      <vt:lpstr>Process Innovation</vt:lpstr>
      <vt:lpstr>Process Innovation</vt:lpstr>
      <vt:lpstr>Learning Objectives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 a Foreign Market</dc:title>
  <dc:creator>Satish</dc:creator>
  <cp:lastModifiedBy>Satish</cp:lastModifiedBy>
  <cp:revision>21</cp:revision>
  <dcterms:created xsi:type="dcterms:W3CDTF">2015-11-11T03:50:33Z</dcterms:created>
  <dcterms:modified xsi:type="dcterms:W3CDTF">2015-11-13T22:47:17Z</dcterms:modified>
</cp:coreProperties>
</file>