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80" r:id="rId4"/>
    <p:sldId id="284" r:id="rId5"/>
    <p:sldId id="285" r:id="rId6"/>
    <p:sldId id="276" r:id="rId7"/>
    <p:sldId id="278" r:id="rId8"/>
    <p:sldId id="283" r:id="rId9"/>
    <p:sldId id="286" r:id="rId10"/>
    <p:sldId id="269" r:id="rId11"/>
    <p:sldId id="261" r:id="rId12"/>
    <p:sldId id="272" r:id="rId13"/>
    <p:sldId id="287" r:id="rId14"/>
    <p:sldId id="262" r:id="rId15"/>
    <p:sldId id="277" r:id="rId16"/>
    <p:sldId id="268" r:id="rId17"/>
    <p:sldId id="263" r:id="rId18"/>
    <p:sldId id="273" r:id="rId19"/>
    <p:sldId id="282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8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nc.cdc.gov/travel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ecaskey@gsu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aricker1@gsu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ycisi.com/CISIPortalWe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claimhelp@culturalinsurance.co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Maximizing Your Experience Abroad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5498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Georgia State University</a:t>
            </a:r>
          </a:p>
          <a:p>
            <a:r>
              <a:rPr lang="en-US" dirty="0" smtClean="0"/>
              <a:t>Office of International Initiatives</a:t>
            </a:r>
          </a:p>
          <a:p>
            <a:r>
              <a:rPr lang="en-US" dirty="0" smtClean="0"/>
              <a:t>Study Abroad Programs</a:t>
            </a:r>
          </a:p>
          <a:p>
            <a:r>
              <a:rPr lang="en-US" dirty="0" smtClean="0"/>
              <a:t>Fall 2015</a:t>
            </a:r>
          </a:p>
        </p:txBody>
      </p:sp>
    </p:spTree>
    <p:extLst>
      <p:ext uri="{BB962C8B-B14F-4D97-AF65-F5344CB8AC3E}">
        <p14:creationId xmlns:p14="http://schemas.microsoft.com/office/powerpoint/2010/main" xmlns="" val="2851706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Health: Immunizations &amp; Prescriptions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9266766" cy="5143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u="sng" dirty="0"/>
              <a:t>Recommended and Required </a:t>
            </a:r>
            <a:r>
              <a:rPr lang="en-US" sz="1600" u="sng" dirty="0" smtClean="0"/>
              <a:t>Immunizations </a:t>
            </a:r>
            <a:endParaRPr lang="en-US" sz="16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 smtClean="0"/>
              <a:t>Research </a:t>
            </a:r>
            <a:r>
              <a:rPr lang="en-US" sz="1600" dirty="0"/>
              <a:t>country-specific immunizations and talk to your </a:t>
            </a:r>
            <a:r>
              <a:rPr lang="en-US" sz="1600" i="1" dirty="0" smtClean="0"/>
              <a:t>physician. </a:t>
            </a:r>
          </a:p>
          <a:p>
            <a:pPr marL="0" indent="0">
              <a:buNone/>
            </a:pP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u="sng" dirty="0" smtClean="0"/>
              <a:t>Prescriptions</a:t>
            </a:r>
            <a:endParaRPr lang="en-US" sz="1600" i="1" u="sng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 smtClean="0"/>
              <a:t>Take </a:t>
            </a:r>
            <a:r>
              <a:rPr lang="en-US" sz="1600" dirty="0"/>
              <a:t>enough prescriptions for the duration of your travels including some extra in case you are unexpectedly delayed.</a:t>
            </a:r>
            <a:endParaRPr lang="en-US" sz="1600" dirty="0" smtClean="0"/>
          </a:p>
          <a:p>
            <a:r>
              <a:rPr lang="en-US" sz="1600" dirty="0"/>
              <a:t>Keep prescriptions in their original, </a:t>
            </a:r>
            <a:r>
              <a:rPr lang="en-US" sz="1600" i="1" dirty="0"/>
              <a:t>labeled</a:t>
            </a:r>
            <a:r>
              <a:rPr lang="en-US" sz="1600" dirty="0"/>
              <a:t> </a:t>
            </a:r>
            <a:r>
              <a:rPr lang="en-US" sz="1600" dirty="0" smtClean="0"/>
              <a:t>containers and </a:t>
            </a:r>
            <a:r>
              <a:rPr lang="en-US" sz="1600" dirty="0"/>
              <a:t>pack them in your carry-on bag since checked baggage is occasionally lost or delayed.</a:t>
            </a:r>
            <a:endParaRPr lang="en-US" sz="1600" dirty="0" smtClean="0"/>
          </a:p>
          <a:p>
            <a:r>
              <a:rPr lang="en-US" sz="1600" dirty="0"/>
              <a:t>Be careful travelling with over-the-counter medications: what’s legal here may not be there</a:t>
            </a:r>
            <a:r>
              <a:rPr lang="en-US" sz="1600" dirty="0" smtClean="0"/>
              <a:t>! </a:t>
            </a:r>
            <a:r>
              <a:rPr lang="en-US" sz="1600" dirty="0"/>
              <a:t>Get a letter from your physician in case you are questioned about </a:t>
            </a:r>
            <a:r>
              <a:rPr lang="en-US" sz="1600" dirty="0" smtClean="0"/>
              <a:t>your </a:t>
            </a:r>
            <a:r>
              <a:rPr lang="en-US" sz="1600" dirty="0"/>
              <a:t>carry-on medication; some countries have strict restrictions on bringing prescription or even non-prescription medications into the country without proper medical documentation</a:t>
            </a:r>
            <a:r>
              <a:rPr lang="en-US" sz="1600" dirty="0" smtClean="0"/>
              <a:t>.</a:t>
            </a:r>
            <a:endParaRPr lang="en-US" sz="1600" dirty="0"/>
          </a:p>
          <a:p>
            <a:r>
              <a:rPr lang="en-US" sz="1600" dirty="0" smtClean="0"/>
              <a:t>Ask </a:t>
            </a:r>
            <a:r>
              <a:rPr lang="en-US" sz="1600" dirty="0"/>
              <a:t>your pharmacy or physician for the </a:t>
            </a:r>
            <a:r>
              <a:rPr lang="en-US" sz="1600" dirty="0" smtClean="0"/>
              <a:t>scientific name </a:t>
            </a:r>
            <a:r>
              <a:rPr lang="en-US" sz="1600" dirty="0"/>
              <a:t>of your prescriptions in case you need to purchase additional medication </a:t>
            </a:r>
            <a:r>
              <a:rPr lang="en-US" sz="1600" dirty="0" smtClean="0"/>
              <a:t>abroad.</a:t>
            </a:r>
            <a:endParaRPr lang="en-US" sz="1600" dirty="0"/>
          </a:p>
          <a:p>
            <a:r>
              <a:rPr lang="en-US" sz="1600" dirty="0" smtClean="0"/>
              <a:t>Check the Center for Disease </a:t>
            </a:r>
            <a:r>
              <a:rPr lang="en-US" sz="1600" dirty="0"/>
              <a:t>Control’s travel </a:t>
            </a:r>
            <a:r>
              <a:rPr lang="en-US" sz="1600" dirty="0" smtClean="0"/>
              <a:t>site 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://wwwnc.cdc.gov/travel</a:t>
            </a:r>
            <a:r>
              <a:rPr lang="en-US" sz="1600" dirty="0" smtClean="0">
                <a:hlinkClick r:id="rId2"/>
              </a:rPr>
              <a:t>/</a:t>
            </a:r>
            <a:endParaRPr lang="en-US" sz="1600" dirty="0" smtClean="0"/>
          </a:p>
          <a:p>
            <a:r>
              <a:rPr lang="en-US" sz="1600" dirty="0" smtClean="0"/>
              <a:t>Bring common OTC medications you may need, including Imodium, Pepto-Bismol, </a:t>
            </a:r>
            <a:r>
              <a:rPr lang="en-US" sz="1600" dirty="0" err="1" smtClean="0"/>
              <a:t>etc</a:t>
            </a:r>
            <a:r>
              <a:rPr lang="en-US" sz="1600" dirty="0" smtClean="0"/>
              <a:t>; talk to your doctor </a:t>
            </a:r>
            <a:r>
              <a:rPr lang="en-US" sz="1600" dirty="0"/>
              <a:t>about </a:t>
            </a:r>
            <a:r>
              <a:rPr lang="en-US" sz="1600" dirty="0" smtClean="0"/>
              <a:t>prescript anti-diarrhea medications such as Cipro.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62845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Funds Abroad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7001"/>
            <a:ext cx="8847666" cy="4644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Please refer to your director and returned students for funding advice while abroad: the below guidelines are great, but are not universal!</a:t>
            </a:r>
          </a:p>
          <a:p>
            <a:r>
              <a:rPr lang="en-US" dirty="0" smtClean="0"/>
              <a:t>Before </a:t>
            </a:r>
            <a:r>
              <a:rPr lang="en-US" dirty="0"/>
              <a:t>you leave, notify your bank, credit card company, or other financial institutions that you are going overseas</a:t>
            </a:r>
            <a:r>
              <a:rPr lang="en-US" dirty="0" smtClean="0"/>
              <a:t>.</a:t>
            </a:r>
          </a:p>
          <a:p>
            <a:r>
              <a:rPr lang="en-US" dirty="0"/>
              <a:t>Be sure to maintain around $100 for emergency </a:t>
            </a:r>
            <a:r>
              <a:rPr lang="en-US" dirty="0" smtClean="0"/>
              <a:t>purposes: keep it stashed. </a:t>
            </a:r>
            <a:r>
              <a:rPr lang="en-US" i="1" dirty="0" smtClean="0"/>
              <a:t>Your program director is not an ATM!</a:t>
            </a:r>
          </a:p>
          <a:p>
            <a:r>
              <a:rPr lang="en-US" dirty="0"/>
              <a:t>Change some money to the local currency before you </a:t>
            </a:r>
            <a:r>
              <a:rPr lang="en-US" dirty="0" smtClean="0"/>
              <a:t>go</a:t>
            </a:r>
          </a:p>
          <a:p>
            <a:r>
              <a:rPr lang="en-US" dirty="0" smtClean="0"/>
              <a:t>Diversify your sources of currency: the eggs-in-one-basket cliché </a:t>
            </a:r>
            <a:endParaRPr lang="en-US" dirty="0"/>
          </a:p>
          <a:p>
            <a:r>
              <a:rPr lang="en-US" dirty="0"/>
              <a:t>Use caution when </a:t>
            </a:r>
            <a:r>
              <a:rPr lang="en-US" dirty="0" smtClean="0"/>
              <a:t>using ATMs: don’t get robbed by thieves or…</a:t>
            </a:r>
            <a:r>
              <a:rPr lang="en-US" i="1" dirty="0" smtClean="0"/>
              <a:t>your own bank!</a:t>
            </a:r>
            <a:endParaRPr lang="en-US" i="1" dirty="0"/>
          </a:p>
          <a:p>
            <a:r>
              <a:rPr lang="en-US" dirty="0" smtClean="0"/>
              <a:t>Keep </a:t>
            </a:r>
            <a:r>
              <a:rPr lang="en-US" dirty="0"/>
              <a:t>your money close to your </a:t>
            </a:r>
            <a:r>
              <a:rPr lang="en-US" dirty="0" smtClean="0"/>
              <a:t>person</a:t>
            </a:r>
          </a:p>
          <a:p>
            <a:r>
              <a:rPr lang="en-US" dirty="0" smtClean="0"/>
              <a:t>Never put anything in your back pockets or outside backpack pouches!  </a:t>
            </a:r>
          </a:p>
          <a:p>
            <a:r>
              <a:rPr lang="en-US" dirty="0"/>
              <a:t>DO YOUR RESEARCH ABOUT THE COUNTRY YOU ARE TRAVELLING TO</a:t>
            </a:r>
            <a:r>
              <a:rPr lang="en-US" dirty="0" smtClean="0"/>
              <a:t>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2135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0501"/>
            <a:ext cx="8873066" cy="4580862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sz="2400" dirty="0" smtClean="0"/>
              <a:t>Practice good situational awareness: stay on your toes, keep your head on a swivel, constantly assess risk!</a:t>
            </a:r>
          </a:p>
          <a:p>
            <a:pPr lvl="1"/>
            <a:r>
              <a:rPr lang="en-US" sz="2400" dirty="0" smtClean="0"/>
              <a:t>You </a:t>
            </a:r>
            <a:r>
              <a:rPr lang="en-US" sz="2400" dirty="0"/>
              <a:t>are subject to the </a:t>
            </a:r>
            <a:r>
              <a:rPr lang="en-US" sz="2400" i="1" dirty="0"/>
              <a:t>local</a:t>
            </a:r>
            <a:r>
              <a:rPr lang="en-US" sz="2400" dirty="0"/>
              <a:t> </a:t>
            </a:r>
            <a:r>
              <a:rPr lang="en-US" sz="2400" dirty="0" smtClean="0"/>
              <a:t>laws: the law will not care if you are an American citizen or a citizen of Oceana </a:t>
            </a:r>
          </a:p>
          <a:p>
            <a:pPr lvl="1"/>
            <a:r>
              <a:rPr lang="en-US" sz="2400" dirty="0" smtClean="0"/>
              <a:t>Always </a:t>
            </a:r>
            <a:r>
              <a:rPr lang="en-US" sz="2400" dirty="0"/>
              <a:t>let someone know where you will be</a:t>
            </a:r>
            <a:endParaRPr lang="en-US" sz="1200" dirty="0"/>
          </a:p>
          <a:p>
            <a:pPr lvl="1"/>
            <a:r>
              <a:rPr lang="en-US" sz="2400" dirty="0"/>
              <a:t>Travel in pairs</a:t>
            </a:r>
            <a:endParaRPr lang="en-US" sz="1200" dirty="0"/>
          </a:p>
          <a:p>
            <a:pPr lvl="1"/>
            <a:r>
              <a:rPr lang="en-US" sz="2400" dirty="0" smtClean="0"/>
              <a:t>Avoid </a:t>
            </a:r>
            <a:r>
              <a:rPr lang="en-US" sz="2400" dirty="0"/>
              <a:t>confrontations</a:t>
            </a:r>
            <a:endParaRPr lang="en-US" sz="1200" dirty="0"/>
          </a:p>
          <a:p>
            <a:pPr lvl="1"/>
            <a:r>
              <a:rPr lang="en-US" sz="2400" dirty="0"/>
              <a:t>Avoid </a:t>
            </a:r>
            <a:r>
              <a:rPr lang="en-US" sz="2400" dirty="0" smtClean="0"/>
              <a:t>demonstrations &amp; political activities</a:t>
            </a:r>
          </a:p>
          <a:p>
            <a:pPr lvl="1"/>
            <a:r>
              <a:rPr lang="en-US" sz="2400" dirty="0" smtClean="0"/>
              <a:t>Be hyperaware at popular tourist locations/destinations</a:t>
            </a:r>
          </a:p>
          <a:p>
            <a:pPr lvl="1"/>
            <a:r>
              <a:rPr lang="en-US" sz="2400" dirty="0"/>
              <a:t>Keep your money close to your </a:t>
            </a:r>
            <a:r>
              <a:rPr lang="en-US" sz="2400" dirty="0" smtClean="0"/>
              <a:t>person and never </a:t>
            </a:r>
            <a:r>
              <a:rPr lang="en-US" sz="2400" dirty="0"/>
              <a:t>put anything in your back pockets! </a:t>
            </a:r>
            <a:endParaRPr lang="en-US" sz="2400" dirty="0" smtClean="0"/>
          </a:p>
          <a:p>
            <a:pPr lvl="1"/>
            <a:r>
              <a:rPr lang="en-US" sz="2400" dirty="0" smtClean="0"/>
              <a:t>Drugs: never, period, enough said.</a:t>
            </a:r>
          </a:p>
          <a:p>
            <a:pPr lvl="1"/>
            <a:r>
              <a:rPr lang="en-US" sz="2400" dirty="0" smtClean="0"/>
              <a:t>Alcohol: moderation &amp; the laws of the land.</a:t>
            </a:r>
            <a:endParaRPr lang="en-US" sz="2400" dirty="0"/>
          </a:p>
          <a:p>
            <a:pPr lvl="1"/>
            <a:r>
              <a:rPr lang="en-US" sz="2400" b="1" dirty="0" smtClean="0"/>
              <a:t>DO </a:t>
            </a:r>
            <a:r>
              <a:rPr lang="en-US" sz="2400" b="1" dirty="0"/>
              <a:t>YOUR RESEARCH ABOUT THE COUNTRY YOU ARE TRAVELLING </a:t>
            </a:r>
            <a:r>
              <a:rPr lang="en-US" sz="2400" b="1" dirty="0" smtClean="0"/>
              <a:t>TO (</a:t>
            </a:r>
            <a:r>
              <a:rPr lang="en-US" sz="2400" b="1" dirty="0" err="1" smtClean="0"/>
              <a:t>myCISI</a:t>
            </a:r>
            <a:r>
              <a:rPr lang="en-US" sz="2400" b="1" dirty="0" smtClean="0"/>
              <a:t> security info)!</a:t>
            </a:r>
          </a:p>
          <a:p>
            <a:pPr lvl="1"/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7324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409" y="378941"/>
            <a:ext cx="8596668" cy="6343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myCISI</a:t>
            </a:r>
            <a:r>
              <a:rPr lang="en-US" dirty="0" smtClean="0"/>
              <a:t> Security Information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9043" y="1013255"/>
            <a:ext cx="5803399" cy="5580191"/>
          </a:xfrm>
        </p:spPr>
      </p:pic>
    </p:spTree>
    <p:extLst>
      <p:ext uri="{BB962C8B-B14F-4D97-AF65-F5344CB8AC3E}">
        <p14:creationId xmlns:p14="http://schemas.microsoft.com/office/powerpoint/2010/main" xmlns="" val="1416138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312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242" y="1202724"/>
            <a:ext cx="9241366" cy="4902200"/>
          </a:xfrm>
        </p:spPr>
        <p:txBody>
          <a:bodyPr>
            <a:normAutofit/>
          </a:bodyPr>
          <a:lstStyle/>
          <a:p>
            <a:r>
              <a:rPr lang="en-US" sz="2400" dirty="0"/>
              <a:t>Pack half of what you think you need because stairs are no joke! If you can’t carry your bag ¼ of a mile without collapsing, you’ve over-packed!</a:t>
            </a:r>
          </a:p>
          <a:p>
            <a:r>
              <a:rPr lang="en-US" sz="2400" dirty="0"/>
              <a:t>Pack an extra set of clothes in your carry-on bag in case your checked baggage doesn’t arrive at the same time you do.</a:t>
            </a:r>
          </a:p>
          <a:p>
            <a:r>
              <a:rPr lang="en-US" sz="2400" dirty="0"/>
              <a:t>Coordinate with people on your </a:t>
            </a:r>
            <a:r>
              <a:rPr lang="en-US" sz="2400" dirty="0" smtClean="0"/>
              <a:t>program.</a:t>
            </a:r>
            <a:endParaRPr lang="en-US" sz="2400" dirty="0"/>
          </a:p>
          <a:p>
            <a:r>
              <a:rPr lang="en-US" sz="2400" dirty="0"/>
              <a:t>Do you need an adapter or converter? What’s the difference?</a:t>
            </a:r>
          </a:p>
          <a:p>
            <a:r>
              <a:rPr lang="en-US" sz="2400" dirty="0"/>
              <a:t>Save room for souvenirs!</a:t>
            </a:r>
          </a:p>
          <a:p>
            <a:r>
              <a:rPr lang="en-US" sz="2400" dirty="0"/>
              <a:t>Pack according to the local weather and culture. </a:t>
            </a:r>
          </a:p>
          <a:p>
            <a:r>
              <a:rPr lang="en-US" sz="2400" dirty="0"/>
              <a:t>Do your research about the country you’re traveling to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020496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59027"/>
            <a:ext cx="8596668" cy="601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Communications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20330"/>
            <a:ext cx="8596668" cy="472624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Set up a communication plan with your friends &amp; family before you leave: you will be wonderfully distracted upon arrival!</a:t>
            </a:r>
          </a:p>
          <a:p>
            <a:pPr lvl="1"/>
            <a:r>
              <a:rPr lang="en-US" dirty="0" smtClean="0"/>
              <a:t>Make sure to share emergency pocket brochure &amp; insurance benefit coverage with emergency contacts.</a:t>
            </a:r>
          </a:p>
          <a:p>
            <a:r>
              <a:rPr lang="en-US" sz="2000" dirty="0" smtClean="0"/>
              <a:t>They will worry and want to know that you arrived safely!</a:t>
            </a:r>
          </a:p>
          <a:p>
            <a:r>
              <a:rPr lang="en-US" sz="2000" dirty="0" smtClean="0"/>
              <a:t>Remember:  we don’t all have the same internet!  Popular websites like Facebook, Twitter, and YouTube are banned in some parts of the world.</a:t>
            </a:r>
          </a:p>
          <a:p>
            <a:r>
              <a:rPr lang="en-US" sz="2000" dirty="0" smtClean="0"/>
              <a:t>Keep your emergency pocket brochures &amp; insurance card on you at all times!</a:t>
            </a:r>
          </a:p>
          <a:p>
            <a:r>
              <a:rPr lang="en-US" sz="2000" dirty="0" smtClean="0"/>
              <a:t>Do not leave the group without a way to get back!</a:t>
            </a:r>
          </a:p>
        </p:txBody>
      </p:sp>
    </p:spTree>
    <p:extLst>
      <p:ext uri="{BB962C8B-B14F-4D97-AF65-F5344CB8AC3E}">
        <p14:creationId xmlns:p14="http://schemas.microsoft.com/office/powerpoint/2010/main" xmlns="" val="1969773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GSU Ambassadors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2401"/>
            <a:ext cx="8771466" cy="461896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You are bound by the GSU Student Code of Conduct</a:t>
            </a:r>
          </a:p>
          <a:p>
            <a:r>
              <a:rPr lang="en-US" sz="2400" dirty="0"/>
              <a:t>You are not travelling on your </a:t>
            </a:r>
            <a:r>
              <a:rPr lang="en-US" sz="2400" dirty="0" smtClean="0"/>
              <a:t>own</a:t>
            </a:r>
          </a:p>
          <a:p>
            <a:r>
              <a:rPr lang="en-US" sz="2400" dirty="0" smtClean="0"/>
              <a:t>You are not on a ‘trip’</a:t>
            </a:r>
          </a:p>
          <a:p>
            <a:r>
              <a:rPr lang="en-US" sz="2400" dirty="0" smtClean="0"/>
              <a:t>You are not suddenly invincible to everything once you step out of the magical aluminum tube in another land</a:t>
            </a:r>
          </a:p>
          <a:p>
            <a:r>
              <a:rPr lang="en-US" sz="2400" dirty="0" smtClean="0"/>
              <a:t>You are representing your country, your state and GSU</a:t>
            </a:r>
          </a:p>
          <a:p>
            <a:r>
              <a:rPr lang="en-US" sz="2400" dirty="0" smtClean="0"/>
              <a:t>If you serve as an unfit ambassador or a poor representative for any of the above the consequences can not only be immediate removal from your study abroad program, but also disciplinary action back at GSU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028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0100"/>
          </a:xfrm>
        </p:spPr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9864" y="609600"/>
            <a:ext cx="8596668" cy="61783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Culture Shock - What is it?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7334" y="1567936"/>
            <a:ext cx="84417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 state of </a:t>
            </a:r>
            <a:r>
              <a:rPr lang="en-US" sz="2800" b="1" dirty="0" smtClean="0"/>
              <a:t>bewilderment, disorientation, doubt, nervousness, and distress </a:t>
            </a:r>
            <a:r>
              <a:rPr lang="en-US" sz="2800" dirty="0" smtClean="0"/>
              <a:t>experienced by an individual who is suddenly exposed to a new, unfamiliar, or foreign social and </a:t>
            </a:r>
            <a:r>
              <a:rPr lang="en-US" sz="2800" b="1" dirty="0" smtClean="0"/>
              <a:t>cultural</a:t>
            </a:r>
            <a:r>
              <a:rPr lang="en-US" sz="2800" dirty="0" smtClean="0"/>
              <a:t> environment (way of life or set of attitudes)</a:t>
            </a:r>
          </a:p>
          <a:p>
            <a:r>
              <a:rPr lang="en-US" sz="2800" dirty="0" smtClean="0"/>
              <a:t>the </a:t>
            </a:r>
            <a:r>
              <a:rPr lang="en-US" sz="2800" b="1" dirty="0" smtClean="0"/>
              <a:t>way you react and feel </a:t>
            </a:r>
            <a:r>
              <a:rPr lang="en-US" sz="2800" dirty="0" smtClean="0"/>
              <a:t>when the cultural cues you know so well from home are lacking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916790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77334" y="171061"/>
            <a:ext cx="8596668" cy="1320800"/>
          </a:xfrm>
        </p:spPr>
        <p:txBody>
          <a:bodyPr/>
          <a:lstStyle/>
          <a:p>
            <a:r>
              <a:rPr lang="en-US" dirty="0" smtClean="0"/>
              <a:t>Culture Shock: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Feelings and Reactions!</a:t>
            </a:r>
            <a:endParaRPr lang="en-US" sz="32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77334" y="1491861"/>
            <a:ext cx="9045164" cy="4554376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Expect to experience some Culture Shock</a:t>
            </a:r>
          </a:p>
          <a:p>
            <a:r>
              <a:rPr lang="en-US" sz="2600" dirty="0" smtClean="0"/>
              <a:t>Everyone experiences Culture Shock differently</a:t>
            </a:r>
            <a:endParaRPr lang="en-US" sz="1800" dirty="0" smtClean="0"/>
          </a:p>
          <a:p>
            <a:r>
              <a:rPr lang="en-US" sz="2600" dirty="0" smtClean="0"/>
              <a:t>Before you leave</a:t>
            </a:r>
          </a:p>
          <a:p>
            <a:pPr lvl="1"/>
            <a:r>
              <a:rPr lang="en-US" sz="1500" dirty="0" smtClean="0"/>
              <a:t>Feelings of anxiousness, depression, anticipation</a:t>
            </a:r>
          </a:p>
          <a:p>
            <a:pPr lvl="1"/>
            <a:r>
              <a:rPr lang="en-US" sz="1700" dirty="0" smtClean="0"/>
              <a:t>Feelings of not wanting to leave/regretting your decision</a:t>
            </a:r>
          </a:p>
          <a:p>
            <a:pPr lvl="1"/>
            <a:r>
              <a:rPr lang="en-US" sz="1700" dirty="0" smtClean="0"/>
              <a:t>Excitement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500" u="sng" dirty="0" smtClean="0">
                <a:solidFill>
                  <a:schemeClr val="accent2">
                    <a:lumMod val="75000"/>
                  </a:schemeClr>
                </a:solidFill>
              </a:rPr>
              <a:t>Tips</a:t>
            </a: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</a:rPr>
              <a:t>:  </a:t>
            </a:r>
            <a:r>
              <a:rPr lang="en-US" sz="1500" dirty="0" smtClean="0"/>
              <a:t>tell someone, take photos from home with you on the trip, make friends</a:t>
            </a:r>
          </a:p>
          <a:p>
            <a:r>
              <a:rPr lang="en-US" sz="2600" dirty="0" smtClean="0"/>
              <a:t>During the program abroad</a:t>
            </a:r>
          </a:p>
          <a:p>
            <a:pPr lvl="1"/>
            <a:r>
              <a:rPr lang="en-US" sz="1500" dirty="0" smtClean="0"/>
              <a:t>Feelings of stress due to new kinds of interaction</a:t>
            </a:r>
          </a:p>
          <a:p>
            <a:pPr lvl="1"/>
            <a:r>
              <a:rPr lang="en-US" sz="1400" dirty="0" smtClean="0"/>
              <a:t>Mental Fatigue/Language Immersion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500" u="sng" dirty="0" smtClean="0">
                <a:solidFill>
                  <a:schemeClr val="accent2">
                    <a:lumMod val="75000"/>
                  </a:schemeClr>
                </a:solidFill>
              </a:rPr>
              <a:t>Tips</a:t>
            </a: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1500" dirty="0" smtClean="0"/>
              <a:t>be aware that this is normal, be patient with your feelings, remember to breathe, talk with someone, stay positive, participate!</a:t>
            </a:r>
          </a:p>
        </p:txBody>
      </p:sp>
    </p:spTree>
    <p:extLst>
      <p:ext uri="{BB962C8B-B14F-4D97-AF65-F5344CB8AC3E}">
        <p14:creationId xmlns:p14="http://schemas.microsoft.com/office/powerpoint/2010/main" xmlns="" val="161377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7859" y="239240"/>
            <a:ext cx="8596668" cy="1320800"/>
          </a:xfrm>
        </p:spPr>
        <p:txBody>
          <a:bodyPr/>
          <a:lstStyle/>
          <a:p>
            <a:r>
              <a:rPr lang="en-US" dirty="0" smtClean="0"/>
              <a:t>How to prepare for culture shock…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3765" y="652506"/>
            <a:ext cx="9446970" cy="620549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000" dirty="0" smtClean="0"/>
              <a:t>Know </a:t>
            </a:r>
            <a:r>
              <a:rPr lang="en-US" sz="2000" dirty="0"/>
              <a:t>as much as possible about your host country </a:t>
            </a:r>
            <a:r>
              <a:rPr lang="en-US" sz="2000" dirty="0" smtClean="0"/>
              <a:t>before you leave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Do some research! Get interested!</a:t>
            </a:r>
          </a:p>
          <a:p>
            <a:r>
              <a:rPr lang="en-US" sz="2000" dirty="0" smtClean="0"/>
              <a:t>Find </a:t>
            </a:r>
            <a:r>
              <a:rPr lang="en-US" sz="2000" dirty="0"/>
              <a:t>logical reasons for cultural </a:t>
            </a:r>
            <a:r>
              <a:rPr lang="en-US" sz="2000" dirty="0" smtClean="0"/>
              <a:t>differences: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Many norms have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evolved over time for very specific purposes that are no longer apparent. </a:t>
            </a:r>
          </a:p>
          <a:p>
            <a:r>
              <a:rPr lang="en-US" sz="2000" dirty="0" smtClean="0"/>
              <a:t>Avoid criticizing the </a:t>
            </a:r>
            <a:r>
              <a:rPr lang="en-US" sz="2000" dirty="0"/>
              <a:t>host </a:t>
            </a:r>
            <a:r>
              <a:rPr lang="en-US" sz="2000" dirty="0" smtClean="0"/>
              <a:t>culture: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Stay positive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 differences and newness are challenging and help you grow!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Spending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time with other Americans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and bashing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your host country will only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heighten challenges and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won't help you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adjust!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/>
              <a:t>Give yourself </a:t>
            </a:r>
            <a:r>
              <a:rPr lang="en-US" sz="2000" dirty="0" smtClean="0"/>
              <a:t>some credit: </a:t>
            </a:r>
            <a:r>
              <a:rPr lang="en-US" sz="2000" i="1" dirty="0" smtClean="0"/>
              <a:t>Believe in yourself! 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Study abroad isn’t easy and you are doing it!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You will survive, learn, adjust, and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have a positive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experience. </a:t>
            </a:r>
          </a:p>
          <a:p>
            <a:r>
              <a:rPr lang="en-US" dirty="0" smtClean="0"/>
              <a:t>Believing in the experience and dedicating yourself to the challenge will: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give you the drive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and energy to learn about a new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culture with an open mind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allow you to embrace a new culture and be transformed by your experience</a:t>
            </a:r>
          </a:p>
          <a:p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886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Documents you </a:t>
            </a:r>
            <a:r>
              <a:rPr lang="en-US" i="1" u="sng" dirty="0" smtClean="0"/>
              <a:t>must</a:t>
            </a:r>
            <a:r>
              <a:rPr lang="en-US" dirty="0" smtClean="0"/>
              <a:t> submit before you study abroad: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4730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Student Health Clearance Form</a:t>
            </a:r>
          </a:p>
          <a:p>
            <a:pPr lvl="1"/>
            <a:r>
              <a:rPr lang="en-US" sz="2600" dirty="0" smtClean="0"/>
              <a:t>Must be signed by a licensed MD</a:t>
            </a:r>
          </a:p>
          <a:p>
            <a:r>
              <a:rPr lang="en-US" sz="2800" dirty="0" smtClean="0"/>
              <a:t>Upload a copy of your passport</a:t>
            </a:r>
          </a:p>
          <a:p>
            <a:pPr lvl="1"/>
            <a:r>
              <a:rPr lang="en-US" sz="2600" dirty="0" smtClean="0"/>
              <a:t>If you don’t have access to a scanner, please visit the Study Abroad Office!</a:t>
            </a:r>
          </a:p>
          <a:p>
            <a:r>
              <a:rPr lang="en-US" sz="2800" dirty="0" smtClean="0"/>
              <a:t>Emergency Contacts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268210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IEF Scholarship Service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4556"/>
            <a:ext cx="8596668" cy="3880773"/>
          </a:xfrm>
        </p:spPr>
        <p:txBody>
          <a:bodyPr>
            <a:noAutofit/>
          </a:bodyPr>
          <a:lstStyle/>
          <a:p>
            <a:r>
              <a:rPr lang="en-US" sz="2400" dirty="0"/>
              <a:t>5 service requirements: reflection, photos, survey, volunteer, attend</a:t>
            </a:r>
          </a:p>
          <a:p>
            <a:r>
              <a:rPr lang="en-US" sz="2400" dirty="0"/>
              <a:t>I send out emails for events to volunteer &amp; attend</a:t>
            </a:r>
          </a:p>
          <a:p>
            <a:r>
              <a:rPr lang="en-US" sz="2400" dirty="0"/>
              <a:t>Due 1 year after you return, otherwise hold will be placed on your account &amp; you will be required to </a:t>
            </a:r>
            <a:r>
              <a:rPr lang="en-US" sz="2400" dirty="0" smtClean="0"/>
              <a:t>pay back </a:t>
            </a:r>
            <a:r>
              <a:rPr lang="en-US" sz="2400" dirty="0"/>
              <a:t>$1000</a:t>
            </a:r>
          </a:p>
          <a:p>
            <a:r>
              <a:rPr lang="en-US" sz="2400" dirty="0"/>
              <a:t>Alternative service requirements if you’re graduating: Alumni Reference </a:t>
            </a:r>
            <a:r>
              <a:rPr lang="en-US" sz="2400" dirty="0" smtClean="0"/>
              <a:t>Network, </a:t>
            </a:r>
            <a:r>
              <a:rPr lang="en-US" sz="2400" dirty="0"/>
              <a:t>video interviews, </a:t>
            </a:r>
            <a:r>
              <a:rPr lang="en-US" sz="2400" dirty="0" smtClean="0"/>
              <a:t>blogging</a:t>
            </a:r>
            <a:endParaRPr lang="en-US" sz="2400" dirty="0"/>
          </a:p>
          <a:p>
            <a:r>
              <a:rPr lang="en-US" sz="2400" dirty="0" smtClean="0"/>
              <a:t>Contact </a:t>
            </a:r>
            <a:r>
              <a:rPr lang="en-US" sz="2400" dirty="0"/>
              <a:t>info: Emily Caskey </a:t>
            </a:r>
            <a:r>
              <a:rPr lang="en-US" sz="2400" dirty="0">
                <a:hlinkClick r:id="rId2"/>
              </a:rPr>
              <a:t>ecaskey@gsu.edu</a:t>
            </a:r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3973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GES Service </a:t>
            </a:r>
            <a:r>
              <a:rPr lang="en-US" dirty="0"/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75718"/>
            <a:ext cx="8596668" cy="4629665"/>
          </a:xfrm>
        </p:spPr>
        <p:txBody>
          <a:bodyPr>
            <a:noAutofit/>
          </a:bodyPr>
          <a:lstStyle/>
          <a:p>
            <a:r>
              <a:rPr lang="en-US" sz="1400" dirty="0" smtClean="0"/>
              <a:t>Due </a:t>
            </a:r>
            <a:r>
              <a:rPr lang="en-US" sz="1400" dirty="0"/>
              <a:t>1 year after you return, otherwise hold will be placed on your account &amp; you will be required to </a:t>
            </a:r>
            <a:r>
              <a:rPr lang="en-US" sz="1400" dirty="0" smtClean="0"/>
              <a:t>pay </a:t>
            </a:r>
            <a:r>
              <a:rPr lang="en-US" sz="1400" dirty="0"/>
              <a:t>back </a:t>
            </a:r>
            <a:r>
              <a:rPr lang="en-US" sz="1400" dirty="0" smtClean="0"/>
              <a:t>scholarship</a:t>
            </a:r>
            <a:endParaRPr lang="en-US" sz="1400" dirty="0"/>
          </a:p>
          <a:p>
            <a:r>
              <a:rPr lang="en-US" sz="1400" dirty="0" smtClean="0"/>
              <a:t>Contact </a:t>
            </a:r>
            <a:r>
              <a:rPr lang="en-US" sz="1400" dirty="0"/>
              <a:t>info: </a:t>
            </a:r>
            <a:r>
              <a:rPr lang="en-US" sz="1400" dirty="0" smtClean="0"/>
              <a:t>Alex Ricker </a:t>
            </a:r>
            <a:r>
              <a:rPr lang="en-US" sz="1400" dirty="0" smtClean="0">
                <a:hlinkClick r:id="rId2"/>
              </a:rPr>
              <a:t>aricker1@gsu.edu</a:t>
            </a:r>
            <a:endParaRPr lang="en-US" sz="1400" dirty="0" smtClean="0"/>
          </a:p>
          <a:p>
            <a:r>
              <a:rPr lang="en-US" sz="1400" dirty="0" smtClean="0"/>
              <a:t>Classroom </a:t>
            </a:r>
            <a:r>
              <a:rPr lang="en-US" sz="1400" dirty="0"/>
              <a:t>Campaign: </a:t>
            </a:r>
          </a:p>
          <a:p>
            <a:pPr lvl="1"/>
            <a:r>
              <a:rPr lang="en-US" sz="1200" dirty="0" smtClean="0"/>
              <a:t>A minimum of five 5-minute classroom presentations scheduled throughout Fall and Spring. </a:t>
            </a:r>
          </a:p>
          <a:p>
            <a:r>
              <a:rPr lang="en-US" sz="1400" dirty="0" smtClean="0"/>
              <a:t>The </a:t>
            </a:r>
            <a:r>
              <a:rPr lang="en-US" sz="1400" dirty="0"/>
              <a:t>Buddy Program: </a:t>
            </a:r>
          </a:p>
          <a:p>
            <a:pPr lvl="1"/>
            <a:r>
              <a:rPr lang="en-US" sz="1200" dirty="0" smtClean="0"/>
              <a:t>Pair </a:t>
            </a:r>
            <a:r>
              <a:rPr lang="en-US" sz="1200" dirty="0"/>
              <a:t>up with an international exchange </a:t>
            </a:r>
            <a:r>
              <a:rPr lang="en-US" sz="1200" dirty="0" smtClean="0"/>
              <a:t>student</a:t>
            </a:r>
          </a:p>
          <a:p>
            <a:r>
              <a:rPr lang="en-US" sz="1400" dirty="0" smtClean="0"/>
              <a:t>Conversation </a:t>
            </a:r>
            <a:r>
              <a:rPr lang="en-US" sz="1400" dirty="0"/>
              <a:t>Partner Program (CPP):</a:t>
            </a:r>
          </a:p>
          <a:p>
            <a:pPr lvl="1"/>
            <a:r>
              <a:rPr lang="en-US" sz="1200" dirty="0" smtClean="0"/>
              <a:t>Connect </a:t>
            </a:r>
            <a:r>
              <a:rPr lang="en-US" sz="1200" dirty="0"/>
              <a:t>with an international student from the GSU Intensive English Program (IEP) </a:t>
            </a:r>
            <a:r>
              <a:rPr lang="en-US" sz="1200" dirty="0" smtClean="0"/>
              <a:t>to </a:t>
            </a:r>
            <a:r>
              <a:rPr lang="en-US" sz="1200" dirty="0"/>
              <a:t>help him/her improve his/her English</a:t>
            </a:r>
            <a:r>
              <a:rPr lang="en-US" sz="1200" dirty="0" smtClean="0"/>
              <a:t>.</a:t>
            </a:r>
            <a:endParaRPr lang="en-US" sz="1200" dirty="0"/>
          </a:p>
          <a:p>
            <a:r>
              <a:rPr lang="en-US" sz="1400" dirty="0" smtClean="0"/>
              <a:t>Representative </a:t>
            </a:r>
            <a:r>
              <a:rPr lang="en-US" sz="1400" dirty="0"/>
              <a:t>at Events/Workshops: </a:t>
            </a:r>
          </a:p>
          <a:p>
            <a:pPr lvl="1"/>
            <a:r>
              <a:rPr lang="en-US" sz="1200" dirty="0" smtClean="0"/>
              <a:t>Participate </a:t>
            </a:r>
            <a:r>
              <a:rPr lang="en-US" sz="1200" dirty="0"/>
              <a:t>and/or possibly present at </a:t>
            </a:r>
            <a:r>
              <a:rPr lang="en-US" sz="1200" b="1" dirty="0"/>
              <a:t>two Study Abroad Programs event(s)</a:t>
            </a:r>
            <a:r>
              <a:rPr lang="en-US" sz="1200" dirty="0"/>
              <a:t> that are scheduled throughout Fall and Spring semesters</a:t>
            </a:r>
          </a:p>
          <a:p>
            <a:r>
              <a:rPr lang="en-US" sz="1400" dirty="0" smtClean="0"/>
              <a:t>Individualized </a:t>
            </a:r>
            <a:r>
              <a:rPr lang="en-US" sz="1400" dirty="0"/>
              <a:t>Contribution (case-by-case basis</a:t>
            </a:r>
            <a:r>
              <a:rPr lang="en-US" sz="1400" dirty="0" smtClean="0"/>
              <a:t>):</a:t>
            </a:r>
            <a:endParaRPr lang="en-US" sz="1400" dirty="0"/>
          </a:p>
          <a:p>
            <a:pPr lvl="1"/>
            <a:r>
              <a:rPr lang="en-US" sz="1200" dirty="0" smtClean="0"/>
              <a:t>If </a:t>
            </a:r>
            <a:r>
              <a:rPr lang="en-US" sz="1200" dirty="0"/>
              <a:t>you have an idea that you think might serve this purpose, just let us </a:t>
            </a:r>
            <a:r>
              <a:rPr lang="en-US" sz="1200" dirty="0" smtClean="0"/>
              <a:t>know!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882164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685" y="88900"/>
            <a:ext cx="8596668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Health Insurance: In Case of Emergency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2706" y="732030"/>
            <a:ext cx="7286625" cy="2438400"/>
          </a:xfrm>
        </p:spPr>
      </p:pic>
      <p:sp>
        <p:nvSpPr>
          <p:cNvPr id="6" name="TextBox 5"/>
          <p:cNvSpPr txBox="1"/>
          <p:nvPr/>
        </p:nvSpPr>
        <p:spPr>
          <a:xfrm>
            <a:off x="1409034" y="3170430"/>
            <a:ext cx="7133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7685" y="3387203"/>
            <a:ext cx="8596668" cy="2870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case of medical emergency, please contact CISI insurance’s emergency assistance provider AXA Assistance: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dirty="0" smtClean="0"/>
              <a:t>Collect from outside the US: 001-312-935-1703; 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dirty="0" smtClean="0"/>
              <a:t>Toll-free from within the US: 855-327-1411; 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dirty="0" smtClean="0"/>
              <a:t>Email: MEDASSIST-USA@AXA-ASSISTANCE.US</a:t>
            </a:r>
          </a:p>
          <a:p>
            <a:pPr marL="0" indent="0" algn="ctr">
              <a:buNone/>
            </a:pPr>
            <a:r>
              <a:rPr lang="en-US" sz="2800" dirty="0" smtClean="0"/>
              <a:t>In an emergency, seek appropriate medical care first and then contact CISI!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1390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508001"/>
            <a:ext cx="8596668" cy="5533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7685" y="88900"/>
            <a:ext cx="8596668" cy="5715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smtClean="0"/>
              <a:t>Health Insurance: Logging in to CISI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2296" y="660400"/>
            <a:ext cx="4562073" cy="3147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7025" y="3921759"/>
            <a:ext cx="5597286" cy="2679475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rot="4662523">
            <a:off x="7265774" y="848497"/>
            <a:ext cx="1136821" cy="1787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78960" y="812799"/>
            <a:ext cx="3618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hlinkClick r:id="rId4"/>
              </a:rPr>
              <a:t>https://www.mycisi.com/CISIPortalWeb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822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77685" y="88900"/>
            <a:ext cx="8596668" cy="5715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smtClean="0"/>
              <a:t>Health Insurance: Logging in to CISI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642657" y="3758425"/>
            <a:ext cx="2381250" cy="342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2657" y="748612"/>
            <a:ext cx="2381250" cy="3429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010" y="756850"/>
            <a:ext cx="2381250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9302" y="748612"/>
            <a:ext cx="23812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4746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46273"/>
            <a:ext cx="8596668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Health Insurance: Submitting a Claim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35677"/>
            <a:ext cx="8596668" cy="520934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Should you need any medical care abroad, you will most likely need to submit a claim for reimbursement, so make sure to set aside money to pay for your medical care upfront or have an emergency credit card available.</a:t>
            </a:r>
          </a:p>
          <a:p>
            <a:r>
              <a:rPr lang="en-US" sz="2400" dirty="0" smtClean="0"/>
              <a:t>To be reimbursed, you will need to submit a claim to CISI. You can download a claim form when you login to your CISI account.</a:t>
            </a:r>
          </a:p>
          <a:p>
            <a:r>
              <a:rPr lang="en-US" sz="2400" dirty="0" smtClean="0"/>
              <a:t>If </a:t>
            </a:r>
            <a:r>
              <a:rPr lang="en-US" sz="2400" dirty="0"/>
              <a:t>you have any questions regarding your benefits or the claim submission process, </a:t>
            </a:r>
            <a:r>
              <a:rPr lang="en-US" sz="2400" dirty="0" smtClean="0"/>
              <a:t>please </a:t>
            </a:r>
            <a:r>
              <a:rPr lang="en-US" sz="2400" dirty="0"/>
              <a:t>contact </a:t>
            </a:r>
            <a:r>
              <a:rPr lang="en-US" sz="2400" dirty="0" smtClean="0"/>
              <a:t>CISI &amp;</a:t>
            </a:r>
            <a:r>
              <a:rPr lang="en-US" sz="2400" dirty="0"/>
              <a:t> include your policy number on all communications submitted </a:t>
            </a:r>
            <a:r>
              <a:rPr lang="en-US" sz="2400" dirty="0" smtClean="0"/>
              <a:t>by </a:t>
            </a:r>
            <a:r>
              <a:rPr lang="en-US" sz="2400" dirty="0"/>
              <a:t>email or mail.</a:t>
            </a:r>
          </a:p>
          <a:p>
            <a:pPr lvl="1"/>
            <a:r>
              <a:rPr lang="en-US" sz="2200" b="1" dirty="0"/>
              <a:t>Calling toll-free from within the </a:t>
            </a:r>
            <a:r>
              <a:rPr lang="en-US" sz="2200" b="1" dirty="0" smtClean="0"/>
              <a:t>US</a:t>
            </a:r>
            <a:r>
              <a:rPr lang="en-US" sz="2200" dirty="0" smtClean="0"/>
              <a:t>: </a:t>
            </a:r>
            <a:r>
              <a:rPr lang="en-US" sz="2200" dirty="0"/>
              <a:t>(800) 303-8120 ext. </a:t>
            </a:r>
            <a:r>
              <a:rPr lang="en-US" sz="2200" dirty="0" smtClean="0"/>
              <a:t>5130</a:t>
            </a:r>
          </a:p>
          <a:p>
            <a:pPr lvl="1"/>
            <a:r>
              <a:rPr lang="en-US" sz="2200" b="1" dirty="0" smtClean="0"/>
              <a:t>Calling </a:t>
            </a:r>
            <a:r>
              <a:rPr lang="en-US" sz="2200" b="1" dirty="0"/>
              <a:t>collect from outside of the </a:t>
            </a:r>
            <a:r>
              <a:rPr lang="en-US" sz="2200" b="1" dirty="0" smtClean="0"/>
              <a:t>US</a:t>
            </a:r>
            <a:r>
              <a:rPr lang="en-US" sz="2200" dirty="0" smtClean="0"/>
              <a:t>: </a:t>
            </a:r>
            <a:r>
              <a:rPr lang="en-US" sz="2200" dirty="0"/>
              <a:t>(203) 399- 5130</a:t>
            </a:r>
          </a:p>
          <a:p>
            <a:pPr lvl="1"/>
            <a:r>
              <a:rPr lang="en-US" sz="2200" b="1" dirty="0"/>
              <a:t>Email</a:t>
            </a:r>
            <a:r>
              <a:rPr lang="en-US" sz="2200" dirty="0"/>
              <a:t>: </a:t>
            </a:r>
            <a:r>
              <a:rPr lang="en-US" sz="2200" dirty="0" smtClean="0">
                <a:hlinkClick r:id="rId2"/>
              </a:rPr>
              <a:t>claimhelp@culturalinsurance.com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2370305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313" y="1359243"/>
            <a:ext cx="8462709" cy="4616879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CDC Recommended Vaccines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11092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2848</TotalTime>
  <Words>1462</Words>
  <Application>Microsoft Office PowerPoint</Application>
  <PresentationFormat>Custom</PresentationFormat>
  <Paragraphs>137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Facet</vt:lpstr>
      <vt:lpstr>Maximizing Your Experience Abroad</vt:lpstr>
      <vt:lpstr>Documents you must submit before you study abroad:</vt:lpstr>
      <vt:lpstr>IEF Scholarship Service Requirements</vt:lpstr>
      <vt:lpstr>GES Service Requirements</vt:lpstr>
      <vt:lpstr>Health Insurance: In Case of Emergency</vt:lpstr>
      <vt:lpstr>Slide 6</vt:lpstr>
      <vt:lpstr>Slide 7</vt:lpstr>
      <vt:lpstr>Health Insurance: Submitting a Claim</vt:lpstr>
      <vt:lpstr>CDC Recommended Vaccines</vt:lpstr>
      <vt:lpstr>Health: Immunizations &amp; Prescriptions </vt:lpstr>
      <vt:lpstr>Funds Abroad</vt:lpstr>
      <vt:lpstr>Safety</vt:lpstr>
      <vt:lpstr>myCISI Security Information</vt:lpstr>
      <vt:lpstr>Packing</vt:lpstr>
      <vt:lpstr>Communications </vt:lpstr>
      <vt:lpstr>GSU Ambassadors</vt:lpstr>
      <vt:lpstr> </vt:lpstr>
      <vt:lpstr>Culture Shock: Feelings and Reactions!</vt:lpstr>
      <vt:lpstr>How to prepare for culture shock…</vt:lpstr>
    </vt:vector>
  </TitlesOfParts>
  <Company>Georgia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Maximizing Your Experience Abroad</dc:title>
  <dc:creator>Ryan Scott Rathmann</dc:creator>
  <cp:lastModifiedBy>Owner</cp:lastModifiedBy>
  <cp:revision>130</cp:revision>
  <cp:lastPrinted>2014-04-09T21:42:54Z</cp:lastPrinted>
  <dcterms:created xsi:type="dcterms:W3CDTF">2014-04-01T19:05:52Z</dcterms:created>
  <dcterms:modified xsi:type="dcterms:W3CDTF">2016-02-29T20:31:47Z</dcterms:modified>
</cp:coreProperties>
</file>