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18"/>
  </p:notesMasterIdLst>
  <p:handoutMasterIdLst>
    <p:handoutMasterId r:id="rId119"/>
  </p:handoutMasterIdLst>
  <p:sldIdLst>
    <p:sldId id="405" r:id="rId2"/>
    <p:sldId id="407" r:id="rId3"/>
    <p:sldId id="596" r:id="rId4"/>
    <p:sldId id="597" r:id="rId5"/>
    <p:sldId id="541" r:id="rId6"/>
    <p:sldId id="440" r:id="rId7"/>
    <p:sldId id="411" r:id="rId8"/>
    <p:sldId id="412" r:id="rId9"/>
    <p:sldId id="413" r:id="rId10"/>
    <p:sldId id="469" r:id="rId11"/>
    <p:sldId id="548" r:id="rId12"/>
    <p:sldId id="599" r:id="rId13"/>
    <p:sldId id="611" r:id="rId14"/>
    <p:sldId id="549" r:id="rId15"/>
    <p:sldId id="414" r:id="rId16"/>
    <p:sldId id="415" r:id="rId17"/>
    <p:sldId id="416" r:id="rId18"/>
    <p:sldId id="417" r:id="rId19"/>
    <p:sldId id="418" r:id="rId20"/>
    <p:sldId id="419" r:id="rId21"/>
    <p:sldId id="420" r:id="rId22"/>
    <p:sldId id="696" r:id="rId23"/>
    <p:sldId id="423" r:id="rId24"/>
    <p:sldId id="729" r:id="rId25"/>
    <p:sldId id="726" r:id="rId26"/>
    <p:sldId id="727" r:id="rId27"/>
    <p:sldId id="728" r:id="rId28"/>
    <p:sldId id="697" r:id="rId29"/>
    <p:sldId id="698" r:id="rId30"/>
    <p:sldId id="718" r:id="rId31"/>
    <p:sldId id="699" r:id="rId32"/>
    <p:sldId id="721" r:id="rId33"/>
    <p:sldId id="719" r:id="rId34"/>
    <p:sldId id="720" r:id="rId35"/>
    <p:sldId id="567" r:id="rId36"/>
    <p:sldId id="472" r:id="rId37"/>
    <p:sldId id="451" r:id="rId38"/>
    <p:sldId id="681" r:id="rId39"/>
    <p:sldId id="618" r:id="rId40"/>
    <p:sldId id="617" r:id="rId41"/>
    <p:sldId id="619" r:id="rId42"/>
    <p:sldId id="620" r:id="rId43"/>
    <p:sldId id="732" r:id="rId44"/>
    <p:sldId id="621" r:id="rId45"/>
    <p:sldId id="622" r:id="rId46"/>
    <p:sldId id="623" r:id="rId47"/>
    <p:sldId id="624" r:id="rId48"/>
    <p:sldId id="625" r:id="rId49"/>
    <p:sldId id="626" r:id="rId50"/>
    <p:sldId id="627" r:id="rId51"/>
    <p:sldId id="628" r:id="rId52"/>
    <p:sldId id="700" r:id="rId53"/>
    <p:sldId id="701" r:id="rId54"/>
    <p:sldId id="629" r:id="rId55"/>
    <p:sldId id="630" r:id="rId56"/>
    <p:sldId id="631" r:id="rId57"/>
    <p:sldId id="632" r:id="rId58"/>
    <p:sldId id="633" r:id="rId59"/>
    <p:sldId id="456" r:id="rId60"/>
    <p:sldId id="691" r:id="rId61"/>
    <p:sldId id="694" r:id="rId62"/>
    <p:sldId id="692" r:id="rId63"/>
    <p:sldId id="693" r:id="rId64"/>
    <p:sldId id="653" r:id="rId65"/>
    <p:sldId id="654" r:id="rId66"/>
    <p:sldId id="655" r:id="rId67"/>
    <p:sldId id="656" r:id="rId68"/>
    <p:sldId id="657" r:id="rId69"/>
    <p:sldId id="658" r:id="rId70"/>
    <p:sldId id="659" r:id="rId71"/>
    <p:sldId id="660" r:id="rId72"/>
    <p:sldId id="661" r:id="rId73"/>
    <p:sldId id="662" r:id="rId74"/>
    <p:sldId id="663" r:id="rId75"/>
    <p:sldId id="664" r:id="rId76"/>
    <p:sldId id="666" r:id="rId77"/>
    <p:sldId id="667" r:id="rId78"/>
    <p:sldId id="668" r:id="rId79"/>
    <p:sldId id="669" r:id="rId80"/>
    <p:sldId id="733" r:id="rId81"/>
    <p:sldId id="670" r:id="rId82"/>
    <p:sldId id="671" r:id="rId83"/>
    <p:sldId id="634" r:id="rId84"/>
    <p:sldId id="716" r:id="rId85"/>
    <p:sldId id="717" r:id="rId86"/>
    <p:sldId id="636" r:id="rId87"/>
    <p:sldId id="638" r:id="rId88"/>
    <p:sldId id="637" r:id="rId89"/>
    <p:sldId id="639" r:id="rId90"/>
    <p:sldId id="640" r:id="rId91"/>
    <p:sldId id="642" r:id="rId92"/>
    <p:sldId id="643" r:id="rId93"/>
    <p:sldId id="689" r:id="rId94"/>
    <p:sldId id="644" r:id="rId95"/>
    <p:sldId id="645" r:id="rId96"/>
    <p:sldId id="646" r:id="rId97"/>
    <p:sldId id="647" r:id="rId98"/>
    <p:sldId id="648" r:id="rId99"/>
    <p:sldId id="649" r:id="rId100"/>
    <p:sldId id="650" r:id="rId101"/>
    <p:sldId id="651" r:id="rId102"/>
    <p:sldId id="652" r:id="rId103"/>
    <p:sldId id="431" r:id="rId104"/>
    <p:sldId id="553" r:id="rId105"/>
    <p:sldId id="432" r:id="rId106"/>
    <p:sldId id="559" r:id="rId107"/>
    <p:sldId id="433" r:id="rId108"/>
    <p:sldId id="434" r:id="rId109"/>
    <p:sldId id="435" r:id="rId110"/>
    <p:sldId id="688" r:id="rId111"/>
    <p:sldId id="734" r:id="rId112"/>
    <p:sldId id="561" r:id="rId113"/>
    <p:sldId id="736" r:id="rId114"/>
    <p:sldId id="735" r:id="rId115"/>
    <p:sldId id="555" r:id="rId116"/>
    <p:sldId id="715" r:id="rId117"/>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BFAB"/>
    <a:srgbClr val="7CE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1" autoAdjust="0"/>
    <p:restoredTop sz="80072" autoAdjust="0"/>
  </p:normalViewPr>
  <p:slideViewPr>
    <p:cSldViewPr>
      <p:cViewPr>
        <p:scale>
          <a:sx n="95" d="100"/>
          <a:sy n="95" d="100"/>
        </p:scale>
        <p:origin x="-9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45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pyaralal\Desktop\SA\Data\data1991onward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pyaralal\Desktop\SA\Data\data1991onward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pyaralal\Desktop\SA\Data\data1991onward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pyaralal\Desktop\SA\Data\data1991onward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work\Calculation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F:\Calculations.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Sheet3!$G$7</c:f>
              <c:strCache>
                <c:ptCount val="1"/>
                <c:pt idx="0">
                  <c:v>Exports</c:v>
                </c:pt>
              </c:strCache>
            </c:strRef>
          </c:tx>
          <c:spPr>
            <a:solidFill>
              <a:srgbClr val="7030A0"/>
            </a:solidFill>
          </c:spPr>
          <c:invertIfNegative val="0"/>
          <c:cat>
            <c:strRef>
              <c:f>Sheet3!$F$8:$F$18</c:f>
              <c:strCache>
                <c:ptCount val="11"/>
                <c:pt idx="0">
                  <c:v>1990-91</c:v>
                </c:pt>
                <c:pt idx="1">
                  <c:v>1995-96</c:v>
                </c:pt>
                <c:pt idx="2">
                  <c:v>2000-01</c:v>
                </c:pt>
                <c:pt idx="3">
                  <c:v>2001-02</c:v>
                </c:pt>
                <c:pt idx="4">
                  <c:v>2002-03</c:v>
                </c:pt>
                <c:pt idx="5">
                  <c:v>2003-04</c:v>
                </c:pt>
                <c:pt idx="6">
                  <c:v>2004-05</c:v>
                </c:pt>
                <c:pt idx="7">
                  <c:v>2005-06</c:v>
                </c:pt>
                <c:pt idx="8">
                  <c:v>2006-07</c:v>
                </c:pt>
                <c:pt idx="9">
                  <c:v>2007-08 </c:v>
                </c:pt>
                <c:pt idx="10">
                  <c:v>2008-09</c:v>
                </c:pt>
              </c:strCache>
            </c:strRef>
          </c:cat>
          <c:val>
            <c:numRef>
              <c:f>Sheet3!$G$8:$G$18</c:f>
              <c:numCache>
                <c:formatCode>General</c:formatCode>
                <c:ptCount val="11"/>
                <c:pt idx="0">
                  <c:v>18.100000000000001</c:v>
                </c:pt>
                <c:pt idx="1">
                  <c:v>31.8</c:v>
                </c:pt>
                <c:pt idx="2">
                  <c:v>44.6</c:v>
                </c:pt>
                <c:pt idx="3">
                  <c:v>43.8</c:v>
                </c:pt>
                <c:pt idx="4">
                  <c:v>52.7</c:v>
                </c:pt>
                <c:pt idx="5">
                  <c:v>63.8</c:v>
                </c:pt>
                <c:pt idx="6">
                  <c:v>83.5</c:v>
                </c:pt>
                <c:pt idx="7">
                  <c:v>103.1</c:v>
                </c:pt>
                <c:pt idx="8">
                  <c:v>126.3</c:v>
                </c:pt>
                <c:pt idx="9">
                  <c:v>162.9</c:v>
                </c:pt>
                <c:pt idx="10">
                  <c:v>166.7</c:v>
                </c:pt>
              </c:numCache>
            </c:numRef>
          </c:val>
        </c:ser>
        <c:ser>
          <c:idx val="1"/>
          <c:order val="1"/>
          <c:tx>
            <c:strRef>
              <c:f>Sheet3!$H$7</c:f>
              <c:strCache>
                <c:ptCount val="1"/>
                <c:pt idx="0">
                  <c:v>Imports</c:v>
                </c:pt>
              </c:strCache>
            </c:strRef>
          </c:tx>
          <c:spPr>
            <a:solidFill>
              <a:srgbClr val="92D050"/>
            </a:solidFill>
          </c:spPr>
          <c:invertIfNegative val="0"/>
          <c:cat>
            <c:strRef>
              <c:f>Sheet3!$F$8:$F$18</c:f>
              <c:strCache>
                <c:ptCount val="11"/>
                <c:pt idx="0">
                  <c:v>1990-91</c:v>
                </c:pt>
                <c:pt idx="1">
                  <c:v>1995-96</c:v>
                </c:pt>
                <c:pt idx="2">
                  <c:v>2000-01</c:v>
                </c:pt>
                <c:pt idx="3">
                  <c:v>2001-02</c:v>
                </c:pt>
                <c:pt idx="4">
                  <c:v>2002-03</c:v>
                </c:pt>
                <c:pt idx="5">
                  <c:v>2003-04</c:v>
                </c:pt>
                <c:pt idx="6">
                  <c:v>2004-05</c:v>
                </c:pt>
                <c:pt idx="7">
                  <c:v>2005-06</c:v>
                </c:pt>
                <c:pt idx="8">
                  <c:v>2006-07</c:v>
                </c:pt>
                <c:pt idx="9">
                  <c:v>2007-08 </c:v>
                </c:pt>
                <c:pt idx="10">
                  <c:v>2008-09</c:v>
                </c:pt>
              </c:strCache>
            </c:strRef>
          </c:cat>
          <c:val>
            <c:numRef>
              <c:f>Sheet3!$H$8:$H$18</c:f>
              <c:numCache>
                <c:formatCode>General</c:formatCode>
                <c:ptCount val="11"/>
                <c:pt idx="0">
                  <c:v>24.1</c:v>
                </c:pt>
                <c:pt idx="1">
                  <c:v>36.700000000000003</c:v>
                </c:pt>
                <c:pt idx="2">
                  <c:v>50.5</c:v>
                </c:pt>
                <c:pt idx="3">
                  <c:v>51.4</c:v>
                </c:pt>
                <c:pt idx="4">
                  <c:v>61.4</c:v>
                </c:pt>
                <c:pt idx="5">
                  <c:v>78.099999999999994</c:v>
                </c:pt>
                <c:pt idx="6">
                  <c:v>111.5</c:v>
                </c:pt>
                <c:pt idx="7">
                  <c:v>149.19999999999999</c:v>
                </c:pt>
                <c:pt idx="8">
                  <c:v>185.7</c:v>
                </c:pt>
                <c:pt idx="9">
                  <c:v>251.4</c:v>
                </c:pt>
                <c:pt idx="10">
                  <c:v>283.8</c:v>
                </c:pt>
              </c:numCache>
            </c:numRef>
          </c:val>
        </c:ser>
        <c:ser>
          <c:idx val="2"/>
          <c:order val="2"/>
          <c:tx>
            <c:strRef>
              <c:f>Sheet3!$I$7</c:f>
              <c:strCache>
                <c:ptCount val="1"/>
                <c:pt idx="0">
                  <c:v>Total </c:v>
                </c:pt>
              </c:strCache>
            </c:strRef>
          </c:tx>
          <c:spPr>
            <a:ln>
              <a:solidFill>
                <a:srgbClr val="990099"/>
              </a:solidFill>
            </a:ln>
          </c:spPr>
          <c:invertIfNegative val="0"/>
          <c:dLbls>
            <c:spPr>
              <a:noFill/>
              <a:ln>
                <a:noFill/>
              </a:ln>
              <a:effectLst/>
            </c:spPr>
            <c:txPr>
              <a:bodyPr/>
              <a:lstStyle/>
              <a:p>
                <a:pPr>
                  <a:defRPr sz="9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trendline>
            <c:spPr>
              <a:ln w="12700" cap="rnd">
                <a:solidFill>
                  <a:srgbClr val="FF3399"/>
                </a:solidFill>
                <a:tailEnd type="arrow"/>
              </a:ln>
            </c:spPr>
            <c:trendlineType val="linear"/>
            <c:dispRSqr val="0"/>
            <c:dispEq val="0"/>
          </c:trendline>
          <c:cat>
            <c:strRef>
              <c:f>Sheet3!$F$8:$F$18</c:f>
              <c:strCache>
                <c:ptCount val="11"/>
                <c:pt idx="0">
                  <c:v>1990-91</c:v>
                </c:pt>
                <c:pt idx="1">
                  <c:v>1995-96</c:v>
                </c:pt>
                <c:pt idx="2">
                  <c:v>2000-01</c:v>
                </c:pt>
                <c:pt idx="3">
                  <c:v>2001-02</c:v>
                </c:pt>
                <c:pt idx="4">
                  <c:v>2002-03</c:v>
                </c:pt>
                <c:pt idx="5">
                  <c:v>2003-04</c:v>
                </c:pt>
                <c:pt idx="6">
                  <c:v>2004-05</c:v>
                </c:pt>
                <c:pt idx="7">
                  <c:v>2005-06</c:v>
                </c:pt>
                <c:pt idx="8">
                  <c:v>2006-07</c:v>
                </c:pt>
                <c:pt idx="9">
                  <c:v>2007-08 </c:v>
                </c:pt>
                <c:pt idx="10">
                  <c:v>2008-09</c:v>
                </c:pt>
              </c:strCache>
            </c:strRef>
          </c:cat>
          <c:val>
            <c:numRef>
              <c:f>Sheet3!$I$8:$I$18</c:f>
              <c:numCache>
                <c:formatCode>General</c:formatCode>
                <c:ptCount val="11"/>
                <c:pt idx="0">
                  <c:v>42.2</c:v>
                </c:pt>
                <c:pt idx="1">
                  <c:v>68.5</c:v>
                </c:pt>
                <c:pt idx="2">
                  <c:v>95.1</c:v>
                </c:pt>
                <c:pt idx="3">
                  <c:v>95.2</c:v>
                </c:pt>
                <c:pt idx="4">
                  <c:v>114.1</c:v>
                </c:pt>
                <c:pt idx="5">
                  <c:v>141.9</c:v>
                </c:pt>
                <c:pt idx="6">
                  <c:v>195</c:v>
                </c:pt>
                <c:pt idx="7">
                  <c:v>252.29999999999998</c:v>
                </c:pt>
                <c:pt idx="8">
                  <c:v>312</c:v>
                </c:pt>
                <c:pt idx="9">
                  <c:v>414.3</c:v>
                </c:pt>
                <c:pt idx="10">
                  <c:v>450.5</c:v>
                </c:pt>
              </c:numCache>
            </c:numRef>
          </c:val>
        </c:ser>
        <c:dLbls>
          <c:showLegendKey val="0"/>
          <c:showVal val="0"/>
          <c:showCatName val="0"/>
          <c:showSerName val="0"/>
          <c:showPercent val="0"/>
          <c:showBubbleSize val="0"/>
        </c:dLbls>
        <c:gapWidth val="150"/>
        <c:axId val="40669696"/>
        <c:axId val="36796608"/>
      </c:barChart>
      <c:catAx>
        <c:axId val="40669696"/>
        <c:scaling>
          <c:orientation val="minMax"/>
        </c:scaling>
        <c:delete val="0"/>
        <c:axPos val="b"/>
        <c:numFmt formatCode="General" sourceLinked="0"/>
        <c:majorTickMark val="out"/>
        <c:minorTickMark val="none"/>
        <c:tickLblPos val="nextTo"/>
        <c:crossAx val="36796608"/>
        <c:crosses val="autoZero"/>
        <c:auto val="1"/>
        <c:lblAlgn val="ctr"/>
        <c:lblOffset val="100"/>
        <c:noMultiLvlLbl val="0"/>
      </c:catAx>
      <c:valAx>
        <c:axId val="36796608"/>
        <c:scaling>
          <c:orientation val="minMax"/>
        </c:scaling>
        <c:delete val="0"/>
        <c:axPos val="l"/>
        <c:majorGridlines/>
        <c:numFmt formatCode="General" sourceLinked="1"/>
        <c:majorTickMark val="out"/>
        <c:minorTickMark val="none"/>
        <c:tickLblPos val="nextTo"/>
        <c:crossAx val="40669696"/>
        <c:crosses val="autoZero"/>
        <c:crossBetween val="between"/>
      </c:valAx>
    </c:plotArea>
    <c:legend>
      <c:legendPos val="b"/>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1661378148627"/>
          <c:y val="2.8252405949256338E-2"/>
          <c:w val="0.8654706781055469"/>
          <c:h val="0.84452136191309424"/>
        </c:manualLayout>
      </c:layout>
      <c:barChart>
        <c:barDir val="col"/>
        <c:grouping val="clustered"/>
        <c:varyColors val="0"/>
        <c:ser>
          <c:idx val="0"/>
          <c:order val="0"/>
          <c:spPr>
            <a:solidFill>
              <a:srgbClr val="7030A0"/>
            </a:solidFill>
          </c:spPr>
          <c:invertIfNegative val="0"/>
          <c:dLbls>
            <c:spPr>
              <a:noFill/>
              <a:ln>
                <a:noFill/>
              </a:ln>
              <a:effectLst/>
            </c:spPr>
            <c:txPr>
              <a:bodyPr/>
              <a:lstStyle/>
              <a:p>
                <a:pPr>
                  <a:defRPr sz="9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Sheet3!$A$64:$A$72</c:f>
              <c:strCache>
                <c:ptCount val="9"/>
                <c:pt idx="0">
                  <c:v>2000-01</c:v>
                </c:pt>
                <c:pt idx="1">
                  <c:v>2001-02</c:v>
                </c:pt>
                <c:pt idx="2">
                  <c:v>2002-03</c:v>
                </c:pt>
                <c:pt idx="3">
                  <c:v>2003-04</c:v>
                </c:pt>
                <c:pt idx="4">
                  <c:v>2004-05</c:v>
                </c:pt>
                <c:pt idx="5">
                  <c:v>2005-06</c:v>
                </c:pt>
                <c:pt idx="6">
                  <c:v>2006-07</c:v>
                </c:pt>
                <c:pt idx="7">
                  <c:v>2007-08</c:v>
                </c:pt>
                <c:pt idx="8">
                  <c:v>2008-09</c:v>
                </c:pt>
              </c:strCache>
            </c:strRef>
          </c:cat>
          <c:val>
            <c:numRef>
              <c:f>Sheet3!$B$64:$B$72</c:f>
              <c:numCache>
                <c:formatCode>#,##0.0</c:formatCode>
                <c:ptCount val="9"/>
                <c:pt idx="0">
                  <c:v>42.281000000000006</c:v>
                </c:pt>
                <c:pt idx="1">
                  <c:v>54.106000000000002</c:v>
                </c:pt>
                <c:pt idx="2">
                  <c:v>76.099999999999994</c:v>
                </c:pt>
                <c:pt idx="3">
                  <c:v>112.959</c:v>
                </c:pt>
                <c:pt idx="4">
                  <c:v>141.51399999999998</c:v>
                </c:pt>
                <c:pt idx="5">
                  <c:v>151.62200000000001</c:v>
                </c:pt>
                <c:pt idx="6">
                  <c:v>199.17899999999997</c:v>
                </c:pt>
                <c:pt idx="7">
                  <c:v>309.72299999999899</c:v>
                </c:pt>
                <c:pt idx="8">
                  <c:v>251.98500000000001</c:v>
                </c:pt>
              </c:numCache>
            </c:numRef>
          </c:val>
        </c:ser>
        <c:dLbls>
          <c:showLegendKey val="0"/>
          <c:showVal val="0"/>
          <c:showCatName val="0"/>
          <c:showSerName val="0"/>
          <c:showPercent val="0"/>
          <c:showBubbleSize val="0"/>
        </c:dLbls>
        <c:gapWidth val="150"/>
        <c:axId val="44444160"/>
        <c:axId val="44507712"/>
      </c:barChart>
      <c:catAx>
        <c:axId val="44444160"/>
        <c:scaling>
          <c:orientation val="minMax"/>
        </c:scaling>
        <c:delete val="0"/>
        <c:axPos val="b"/>
        <c:numFmt formatCode="General" sourceLinked="0"/>
        <c:majorTickMark val="out"/>
        <c:minorTickMark val="none"/>
        <c:tickLblPos val="nextTo"/>
        <c:crossAx val="44507712"/>
        <c:crosses val="autoZero"/>
        <c:auto val="1"/>
        <c:lblAlgn val="ctr"/>
        <c:lblOffset val="100"/>
        <c:noMultiLvlLbl val="0"/>
      </c:catAx>
      <c:valAx>
        <c:axId val="44507712"/>
        <c:scaling>
          <c:orientation val="minMax"/>
        </c:scaling>
        <c:delete val="0"/>
        <c:axPos val="l"/>
        <c:majorGridlines/>
        <c:numFmt formatCode="#,##0.0" sourceLinked="1"/>
        <c:majorTickMark val="out"/>
        <c:minorTickMark val="none"/>
        <c:tickLblPos val="nextTo"/>
        <c:crossAx val="44444160"/>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7030A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Sheet3!$H$103:$H$112</c:f>
              <c:strCache>
                <c:ptCount val="10"/>
                <c:pt idx="0">
                  <c:v>Average 1991-92 to 1999-00</c:v>
                </c:pt>
                <c:pt idx="1">
                  <c:v>2000-01</c:v>
                </c:pt>
                <c:pt idx="2">
                  <c:v>2001-02</c:v>
                </c:pt>
                <c:pt idx="3">
                  <c:v>2002-03</c:v>
                </c:pt>
                <c:pt idx="4">
                  <c:v>2003-04</c:v>
                </c:pt>
                <c:pt idx="5">
                  <c:v>2004-05</c:v>
                </c:pt>
                <c:pt idx="6">
                  <c:v>2005-06</c:v>
                </c:pt>
                <c:pt idx="7">
                  <c:v>2006-07</c:v>
                </c:pt>
                <c:pt idx="8">
                  <c:v>2007-08</c:v>
                </c:pt>
                <c:pt idx="9">
                  <c:v>2008-09</c:v>
                </c:pt>
              </c:strCache>
            </c:strRef>
          </c:cat>
          <c:val>
            <c:numRef>
              <c:f>Sheet3!$I$103:$I$112</c:f>
              <c:numCache>
                <c:formatCode>0.0</c:formatCode>
                <c:ptCount val="10"/>
                <c:pt idx="0">
                  <c:v>7.8881327792721674</c:v>
                </c:pt>
                <c:pt idx="1">
                  <c:v>7.0966409691629968</c:v>
                </c:pt>
                <c:pt idx="2">
                  <c:v>3.6956102577286458</c:v>
                </c:pt>
                <c:pt idx="3">
                  <c:v>3.4151481343745052</c:v>
                </c:pt>
                <c:pt idx="4">
                  <c:v>5.4240335630806165</c:v>
                </c:pt>
                <c:pt idx="5">
                  <c:v>6.4411597498578734</c:v>
                </c:pt>
                <c:pt idx="6">
                  <c:v>4.4437323078566582</c:v>
                </c:pt>
                <c:pt idx="7">
                  <c:v>5.4154947583738053</c:v>
                </c:pt>
                <c:pt idx="8">
                  <c:v>4.7394974289319034</c:v>
                </c:pt>
                <c:pt idx="9">
                  <c:v>8.3507016812560799</c:v>
                </c:pt>
              </c:numCache>
            </c:numRef>
          </c:val>
        </c:ser>
        <c:dLbls>
          <c:showLegendKey val="0"/>
          <c:showVal val="0"/>
          <c:showCatName val="0"/>
          <c:showSerName val="0"/>
          <c:showPercent val="0"/>
          <c:showBubbleSize val="0"/>
        </c:dLbls>
        <c:gapWidth val="150"/>
        <c:axId val="44743168"/>
        <c:axId val="44510592"/>
      </c:barChart>
      <c:catAx>
        <c:axId val="44743168"/>
        <c:scaling>
          <c:orientation val="minMax"/>
        </c:scaling>
        <c:delete val="0"/>
        <c:axPos val="b"/>
        <c:numFmt formatCode="General" sourceLinked="0"/>
        <c:majorTickMark val="out"/>
        <c:minorTickMark val="none"/>
        <c:tickLblPos val="nextTo"/>
        <c:crossAx val="44510592"/>
        <c:crosses val="autoZero"/>
        <c:auto val="1"/>
        <c:lblAlgn val="ctr"/>
        <c:lblOffset val="100"/>
        <c:noMultiLvlLbl val="0"/>
      </c:catAx>
      <c:valAx>
        <c:axId val="44510592"/>
        <c:scaling>
          <c:orientation val="minMax"/>
        </c:scaling>
        <c:delete val="0"/>
        <c:axPos val="l"/>
        <c:majorGridlines/>
        <c:numFmt formatCode="0.0" sourceLinked="1"/>
        <c:majorTickMark val="out"/>
        <c:minorTickMark val="none"/>
        <c:tickLblPos val="nextTo"/>
        <c:crossAx val="44743168"/>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Sheet4!$B$40</c:f>
              <c:strCache>
                <c:ptCount val="1"/>
                <c:pt idx="0">
                  <c:v>Manufacturing</c:v>
                </c:pt>
              </c:strCache>
            </c:strRef>
          </c:tx>
          <c:spPr>
            <a:solidFill>
              <a:srgbClr val="9900CC"/>
            </a:solidFill>
          </c:spPr>
          <c:invertIfNegative val="0"/>
          <c:dLbls>
            <c:spPr>
              <a:noFill/>
              <a:ln>
                <a:noFill/>
              </a:ln>
              <a:effectLst/>
            </c:spPr>
            <c:txPr>
              <a:bodyPr/>
              <a:lstStyle/>
              <a:p>
                <a:pPr>
                  <a:defRPr sz="85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Sheet4!$A$41:$A$50</c:f>
              <c:strCache>
                <c:ptCount val="10"/>
                <c:pt idx="0">
                  <c:v>Avg growth 1990s</c:v>
                </c:pt>
                <c:pt idx="1">
                  <c:v>2000-01</c:v>
                </c:pt>
                <c:pt idx="2">
                  <c:v>2001-02</c:v>
                </c:pt>
                <c:pt idx="3">
                  <c:v>2002-03</c:v>
                </c:pt>
                <c:pt idx="4">
                  <c:v>2003-04</c:v>
                </c:pt>
                <c:pt idx="5">
                  <c:v>2004-05</c:v>
                </c:pt>
                <c:pt idx="6">
                  <c:v>2005-06</c:v>
                </c:pt>
                <c:pt idx="7">
                  <c:v>2006-07</c:v>
                </c:pt>
                <c:pt idx="8">
                  <c:v>2007-08</c:v>
                </c:pt>
                <c:pt idx="9">
                  <c:v>2008-09</c:v>
                </c:pt>
              </c:strCache>
            </c:strRef>
          </c:cat>
          <c:val>
            <c:numRef>
              <c:f>Sheet4!$B$41:$B$50</c:f>
              <c:numCache>
                <c:formatCode>0.0</c:formatCode>
                <c:ptCount val="10"/>
                <c:pt idx="0">
                  <c:v>6.2430404715999464</c:v>
                </c:pt>
                <c:pt idx="1">
                  <c:v>5.3</c:v>
                </c:pt>
                <c:pt idx="2">
                  <c:v>2.9</c:v>
                </c:pt>
                <c:pt idx="3">
                  <c:v>6</c:v>
                </c:pt>
                <c:pt idx="4">
                  <c:v>7.4</c:v>
                </c:pt>
                <c:pt idx="5">
                  <c:v>9.2000000000000011</c:v>
                </c:pt>
                <c:pt idx="6">
                  <c:v>9.1</c:v>
                </c:pt>
                <c:pt idx="7">
                  <c:v>12.5</c:v>
                </c:pt>
                <c:pt idx="8">
                  <c:v>9</c:v>
                </c:pt>
                <c:pt idx="9">
                  <c:v>2.5</c:v>
                </c:pt>
              </c:numCache>
            </c:numRef>
          </c:val>
        </c:ser>
        <c:ser>
          <c:idx val="1"/>
          <c:order val="1"/>
          <c:tx>
            <c:strRef>
              <c:f>Sheet4!$C$40</c:f>
              <c:strCache>
                <c:ptCount val="1"/>
                <c:pt idx="0">
                  <c:v>General</c:v>
                </c:pt>
              </c:strCache>
            </c:strRef>
          </c:tx>
          <c:spPr>
            <a:solidFill>
              <a:schemeClr val="accent5">
                <a:lumMod val="75000"/>
              </a:schemeClr>
            </a:solidFill>
          </c:spPr>
          <c:invertIfNegative val="0"/>
          <c:dLbls>
            <c:spPr>
              <a:noFill/>
              <a:ln>
                <a:noFill/>
              </a:ln>
              <a:effectLst/>
            </c:spPr>
            <c:txPr>
              <a:bodyPr/>
              <a:lstStyle/>
              <a:p>
                <a:pPr>
                  <a:defRPr sz="85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Sheet4!$A$41:$A$50</c:f>
              <c:strCache>
                <c:ptCount val="10"/>
                <c:pt idx="0">
                  <c:v>Avg growth 1990s</c:v>
                </c:pt>
                <c:pt idx="1">
                  <c:v>2000-01</c:v>
                </c:pt>
                <c:pt idx="2">
                  <c:v>2001-02</c:v>
                </c:pt>
                <c:pt idx="3">
                  <c:v>2002-03</c:v>
                </c:pt>
                <c:pt idx="4">
                  <c:v>2003-04</c:v>
                </c:pt>
                <c:pt idx="5">
                  <c:v>2004-05</c:v>
                </c:pt>
                <c:pt idx="6">
                  <c:v>2005-06</c:v>
                </c:pt>
                <c:pt idx="7">
                  <c:v>2006-07</c:v>
                </c:pt>
                <c:pt idx="8">
                  <c:v>2007-08</c:v>
                </c:pt>
                <c:pt idx="9">
                  <c:v>2008-09</c:v>
                </c:pt>
              </c:strCache>
            </c:strRef>
          </c:cat>
          <c:val>
            <c:numRef>
              <c:f>Sheet4!$C$41:$C$50</c:f>
              <c:numCache>
                <c:formatCode>0.0</c:formatCode>
                <c:ptCount val="10"/>
                <c:pt idx="0">
                  <c:v>6.0703872947223934</c:v>
                </c:pt>
                <c:pt idx="1">
                  <c:v>5</c:v>
                </c:pt>
                <c:pt idx="2">
                  <c:v>2.7</c:v>
                </c:pt>
                <c:pt idx="3">
                  <c:v>5.7</c:v>
                </c:pt>
                <c:pt idx="4">
                  <c:v>7</c:v>
                </c:pt>
                <c:pt idx="5">
                  <c:v>8.4</c:v>
                </c:pt>
                <c:pt idx="6">
                  <c:v>8.2000000000000011</c:v>
                </c:pt>
                <c:pt idx="7">
                  <c:v>11.6</c:v>
                </c:pt>
                <c:pt idx="8">
                  <c:v>8.5</c:v>
                </c:pt>
                <c:pt idx="9">
                  <c:v>2.6</c:v>
                </c:pt>
              </c:numCache>
            </c:numRef>
          </c:val>
        </c:ser>
        <c:dLbls>
          <c:showLegendKey val="0"/>
          <c:showVal val="0"/>
          <c:showCatName val="0"/>
          <c:showSerName val="0"/>
          <c:showPercent val="0"/>
          <c:showBubbleSize val="0"/>
        </c:dLbls>
        <c:gapWidth val="150"/>
        <c:axId val="71367168"/>
        <c:axId val="44512320"/>
      </c:barChart>
      <c:catAx>
        <c:axId val="71367168"/>
        <c:scaling>
          <c:orientation val="minMax"/>
        </c:scaling>
        <c:delete val="0"/>
        <c:axPos val="b"/>
        <c:numFmt formatCode="General" sourceLinked="0"/>
        <c:majorTickMark val="out"/>
        <c:minorTickMark val="none"/>
        <c:tickLblPos val="nextTo"/>
        <c:crossAx val="44512320"/>
        <c:crosses val="autoZero"/>
        <c:auto val="1"/>
        <c:lblAlgn val="ctr"/>
        <c:lblOffset val="100"/>
        <c:noMultiLvlLbl val="0"/>
      </c:catAx>
      <c:valAx>
        <c:axId val="44512320"/>
        <c:scaling>
          <c:orientation val="minMax"/>
        </c:scaling>
        <c:delete val="0"/>
        <c:axPos val="l"/>
        <c:majorGridlines/>
        <c:numFmt formatCode="0.0" sourceLinked="1"/>
        <c:majorTickMark val="out"/>
        <c:minorTickMark val="none"/>
        <c:tickLblPos val="nextTo"/>
        <c:crossAx val="71367168"/>
        <c:crosses val="autoZero"/>
        <c:crossBetween val="between"/>
      </c:valAx>
    </c:plotArea>
    <c:legend>
      <c:legendPos val="b"/>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dirty="0"/>
              <a:t>Share of Average </a:t>
            </a:r>
            <a:r>
              <a:rPr lang="en-US" sz="1400" dirty="0" smtClean="0"/>
              <a:t>Household</a:t>
            </a:r>
            <a:r>
              <a:rPr lang="en-US" sz="1400" baseline="0" dirty="0" smtClean="0"/>
              <a:t> </a:t>
            </a:r>
            <a:r>
              <a:rPr lang="en-US" sz="1400" dirty="0" smtClean="0"/>
              <a:t>Consumption </a:t>
            </a:r>
            <a:endParaRPr lang="en-US" sz="1400" dirty="0"/>
          </a:p>
        </c:rich>
      </c:tx>
      <c:layout>
        <c:manualLayout>
          <c:xMode val="edge"/>
          <c:yMode val="edge"/>
          <c:x val="0.21854647976695607"/>
          <c:y val="1.8948990071893188E-2"/>
        </c:manualLayout>
      </c:layout>
      <c:overlay val="0"/>
    </c:title>
    <c:autoTitleDeleted val="0"/>
    <c:plotArea>
      <c:layout>
        <c:manualLayout>
          <c:layoutTarget val="inner"/>
          <c:xMode val="edge"/>
          <c:yMode val="edge"/>
          <c:x val="8.50527158681436E-2"/>
          <c:y val="0.12808995120028968"/>
          <c:w val="0.91480288223734341"/>
          <c:h val="0.63326342998755258"/>
        </c:manualLayout>
      </c:layout>
      <c:barChart>
        <c:barDir val="col"/>
        <c:grouping val="percentStacked"/>
        <c:varyColors val="0"/>
        <c:ser>
          <c:idx val="0"/>
          <c:order val="0"/>
          <c:tx>
            <c:strRef>
              <c:f>'random why india'!$B$59</c:f>
              <c:strCache>
                <c:ptCount val="1"/>
                <c:pt idx="0">
                  <c:v>Food, Beverages, and Tobacco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'random why india'!$C$58:$D$58</c:f>
              <c:numCache>
                <c:formatCode>General</c:formatCode>
                <c:ptCount val="2"/>
                <c:pt idx="0">
                  <c:v>2005</c:v>
                </c:pt>
                <c:pt idx="1">
                  <c:v>2025</c:v>
                </c:pt>
              </c:numCache>
            </c:numRef>
          </c:cat>
          <c:val>
            <c:numRef>
              <c:f>'random why india'!$C$59:$D$59</c:f>
              <c:numCache>
                <c:formatCode>General</c:formatCode>
                <c:ptCount val="2"/>
                <c:pt idx="0">
                  <c:v>42</c:v>
                </c:pt>
                <c:pt idx="1">
                  <c:v>25</c:v>
                </c:pt>
              </c:numCache>
            </c:numRef>
          </c:val>
        </c:ser>
        <c:ser>
          <c:idx val="1"/>
          <c:order val="1"/>
          <c:tx>
            <c:strRef>
              <c:f>'random why india'!$B$60</c:f>
              <c:strCache>
                <c:ptCount val="1"/>
                <c:pt idx="0">
                  <c:v>Apparel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'random why india'!$C$58:$D$58</c:f>
              <c:numCache>
                <c:formatCode>General</c:formatCode>
                <c:ptCount val="2"/>
                <c:pt idx="0">
                  <c:v>2005</c:v>
                </c:pt>
                <c:pt idx="1">
                  <c:v>2025</c:v>
                </c:pt>
              </c:numCache>
            </c:numRef>
          </c:cat>
          <c:val>
            <c:numRef>
              <c:f>'random why india'!$C$60:$D$60</c:f>
              <c:numCache>
                <c:formatCode>General</c:formatCode>
                <c:ptCount val="2"/>
                <c:pt idx="0">
                  <c:v>6</c:v>
                </c:pt>
                <c:pt idx="1">
                  <c:v>5</c:v>
                </c:pt>
              </c:numCache>
            </c:numRef>
          </c:val>
        </c:ser>
        <c:ser>
          <c:idx val="2"/>
          <c:order val="2"/>
          <c:tx>
            <c:strRef>
              <c:f>'random why india'!$B$61</c:f>
              <c:strCache>
                <c:ptCount val="1"/>
                <c:pt idx="0">
                  <c:v>Housing Utilities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'random why india'!$C$58:$D$58</c:f>
              <c:numCache>
                <c:formatCode>General</c:formatCode>
                <c:ptCount val="2"/>
                <c:pt idx="0">
                  <c:v>2005</c:v>
                </c:pt>
                <c:pt idx="1">
                  <c:v>2025</c:v>
                </c:pt>
              </c:numCache>
            </c:numRef>
          </c:cat>
          <c:val>
            <c:numRef>
              <c:f>'random why india'!$C$61:$D$61</c:f>
              <c:numCache>
                <c:formatCode>General</c:formatCode>
                <c:ptCount val="2"/>
                <c:pt idx="0">
                  <c:v>12</c:v>
                </c:pt>
                <c:pt idx="1">
                  <c:v>10</c:v>
                </c:pt>
              </c:numCache>
            </c:numRef>
          </c:val>
        </c:ser>
        <c:ser>
          <c:idx val="3"/>
          <c:order val="3"/>
          <c:tx>
            <c:strRef>
              <c:f>'random why india'!$B$62</c:f>
              <c:strCache>
                <c:ptCount val="1"/>
                <c:pt idx="0">
                  <c:v>Household Products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'random why india'!$C$58:$D$58</c:f>
              <c:numCache>
                <c:formatCode>General</c:formatCode>
                <c:ptCount val="2"/>
                <c:pt idx="0">
                  <c:v>2005</c:v>
                </c:pt>
                <c:pt idx="1">
                  <c:v>2025</c:v>
                </c:pt>
              </c:numCache>
            </c:numRef>
          </c:cat>
          <c:val>
            <c:numRef>
              <c:f>'random why india'!$C$62:$D$62</c:f>
              <c:numCache>
                <c:formatCode>General</c:formatCode>
                <c:ptCount val="2"/>
                <c:pt idx="0">
                  <c:v>3</c:v>
                </c:pt>
                <c:pt idx="1">
                  <c:v>3</c:v>
                </c:pt>
              </c:numCache>
            </c:numRef>
          </c:val>
        </c:ser>
        <c:ser>
          <c:idx val="4"/>
          <c:order val="4"/>
          <c:tx>
            <c:strRef>
              <c:f>'random why india'!$B$63</c:f>
              <c:strCache>
                <c:ptCount val="1"/>
                <c:pt idx="0">
                  <c:v>Personal Products &amp; Services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'random why india'!$C$58:$D$58</c:f>
              <c:numCache>
                <c:formatCode>General</c:formatCode>
                <c:ptCount val="2"/>
                <c:pt idx="0">
                  <c:v>2005</c:v>
                </c:pt>
                <c:pt idx="1">
                  <c:v>2025</c:v>
                </c:pt>
              </c:numCache>
            </c:numRef>
          </c:cat>
          <c:val>
            <c:numRef>
              <c:f>'random why india'!$C$63:$D$63</c:f>
              <c:numCache>
                <c:formatCode>General</c:formatCode>
                <c:ptCount val="2"/>
                <c:pt idx="0">
                  <c:v>8</c:v>
                </c:pt>
                <c:pt idx="1">
                  <c:v>11</c:v>
                </c:pt>
              </c:numCache>
            </c:numRef>
          </c:val>
        </c:ser>
        <c:ser>
          <c:idx val="5"/>
          <c:order val="5"/>
          <c:tx>
            <c:strRef>
              <c:f>'random why india'!$B$64</c:f>
              <c:strCache>
                <c:ptCount val="1"/>
                <c:pt idx="0">
                  <c:v>Transportation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'random why india'!$C$58:$D$58</c:f>
              <c:numCache>
                <c:formatCode>General</c:formatCode>
                <c:ptCount val="2"/>
                <c:pt idx="0">
                  <c:v>2005</c:v>
                </c:pt>
                <c:pt idx="1">
                  <c:v>2025</c:v>
                </c:pt>
              </c:numCache>
            </c:numRef>
          </c:cat>
          <c:val>
            <c:numRef>
              <c:f>'random why india'!$C$64:$D$64</c:f>
              <c:numCache>
                <c:formatCode>General</c:formatCode>
                <c:ptCount val="2"/>
                <c:pt idx="0">
                  <c:v>17</c:v>
                </c:pt>
                <c:pt idx="1">
                  <c:v>20</c:v>
                </c:pt>
              </c:numCache>
            </c:numRef>
          </c:val>
        </c:ser>
        <c:ser>
          <c:idx val="6"/>
          <c:order val="6"/>
          <c:tx>
            <c:strRef>
              <c:f>'random why india'!$B$65</c:f>
              <c:strCache>
                <c:ptCount val="1"/>
                <c:pt idx="0">
                  <c:v>Communication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'random why india'!$C$58:$D$58</c:f>
              <c:numCache>
                <c:formatCode>General</c:formatCode>
                <c:ptCount val="2"/>
                <c:pt idx="0">
                  <c:v>2005</c:v>
                </c:pt>
                <c:pt idx="1">
                  <c:v>2025</c:v>
                </c:pt>
              </c:numCache>
            </c:numRef>
          </c:cat>
          <c:val>
            <c:numRef>
              <c:f>'random why india'!$C$65:$D$65</c:f>
              <c:numCache>
                <c:formatCode>General</c:formatCode>
                <c:ptCount val="2"/>
                <c:pt idx="0">
                  <c:v>2</c:v>
                </c:pt>
                <c:pt idx="1">
                  <c:v>6</c:v>
                </c:pt>
              </c:numCache>
            </c:numRef>
          </c:val>
        </c:ser>
        <c:ser>
          <c:idx val="7"/>
          <c:order val="7"/>
          <c:tx>
            <c:strRef>
              <c:f>'random why india'!$B$66</c:f>
              <c:strCache>
                <c:ptCount val="1"/>
                <c:pt idx="0">
                  <c:v>Education &amp; Recreation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'random why india'!$C$58:$D$58</c:f>
              <c:numCache>
                <c:formatCode>General</c:formatCode>
                <c:ptCount val="2"/>
                <c:pt idx="0">
                  <c:v>2005</c:v>
                </c:pt>
                <c:pt idx="1">
                  <c:v>2025</c:v>
                </c:pt>
              </c:numCache>
            </c:numRef>
          </c:cat>
          <c:val>
            <c:numRef>
              <c:f>'random why india'!$C$66:$D$66</c:f>
              <c:numCache>
                <c:formatCode>General</c:formatCode>
                <c:ptCount val="2"/>
                <c:pt idx="0">
                  <c:v>5</c:v>
                </c:pt>
                <c:pt idx="1">
                  <c:v>9</c:v>
                </c:pt>
              </c:numCache>
            </c:numRef>
          </c:val>
        </c:ser>
        <c:ser>
          <c:idx val="8"/>
          <c:order val="8"/>
          <c:tx>
            <c:strRef>
              <c:f>'random why india'!$B$67</c:f>
              <c:strCache>
                <c:ptCount val="1"/>
                <c:pt idx="0">
                  <c:v>Health Care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'random why india'!$C$58:$D$58</c:f>
              <c:numCache>
                <c:formatCode>General</c:formatCode>
                <c:ptCount val="2"/>
                <c:pt idx="0">
                  <c:v>2005</c:v>
                </c:pt>
                <c:pt idx="1">
                  <c:v>2025</c:v>
                </c:pt>
              </c:numCache>
            </c:numRef>
          </c:cat>
          <c:val>
            <c:numRef>
              <c:f>'random why india'!$C$67:$D$67</c:f>
              <c:numCache>
                <c:formatCode>General</c:formatCode>
                <c:ptCount val="2"/>
                <c:pt idx="0">
                  <c:v>7</c:v>
                </c:pt>
                <c:pt idx="1">
                  <c:v>13</c:v>
                </c:pt>
              </c:numCache>
            </c:numRef>
          </c:val>
        </c:ser>
        <c:dLbls>
          <c:showLegendKey val="0"/>
          <c:showVal val="1"/>
          <c:showCatName val="0"/>
          <c:showSerName val="0"/>
          <c:showPercent val="0"/>
          <c:showBubbleSize val="0"/>
        </c:dLbls>
        <c:gapWidth val="300"/>
        <c:overlap val="100"/>
        <c:serLines/>
        <c:axId val="43964416"/>
        <c:axId val="32621120"/>
      </c:barChart>
      <c:catAx>
        <c:axId val="43964416"/>
        <c:scaling>
          <c:orientation val="minMax"/>
        </c:scaling>
        <c:delete val="0"/>
        <c:axPos val="b"/>
        <c:numFmt formatCode="General" sourceLinked="1"/>
        <c:majorTickMark val="none"/>
        <c:minorTickMark val="none"/>
        <c:tickLblPos val="nextTo"/>
        <c:crossAx val="32621120"/>
        <c:crosses val="autoZero"/>
        <c:auto val="1"/>
        <c:lblAlgn val="ctr"/>
        <c:lblOffset val="100"/>
        <c:noMultiLvlLbl val="0"/>
      </c:catAx>
      <c:valAx>
        <c:axId val="32621120"/>
        <c:scaling>
          <c:orientation val="minMax"/>
        </c:scaling>
        <c:delete val="0"/>
        <c:axPos val="l"/>
        <c:numFmt formatCode="0%" sourceLinked="1"/>
        <c:majorTickMark val="out"/>
        <c:minorTickMark val="none"/>
        <c:tickLblPos val="nextTo"/>
        <c:crossAx val="43964416"/>
        <c:crosses val="autoZero"/>
        <c:crossBetween val="between"/>
      </c:valAx>
    </c:plotArea>
    <c:legend>
      <c:legendPos val="b"/>
      <c:layout>
        <c:manualLayout>
          <c:xMode val="edge"/>
          <c:yMode val="edge"/>
          <c:x val="3.0001153701941112E-2"/>
          <c:y val="0.84674597740502033"/>
          <c:w val="0.96061621163334165"/>
          <c:h val="0.14585861626850072"/>
        </c:manualLayout>
      </c:layout>
      <c:overlay val="0"/>
    </c:legend>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dirty="0"/>
              <a:t>Availability of Graduates</a:t>
            </a:r>
          </a:p>
        </c:rich>
      </c:tx>
      <c:overlay val="0"/>
    </c:title>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'random why india'!$A$25:$A$27</c:f>
              <c:strCache>
                <c:ptCount val="3"/>
                <c:pt idx="0">
                  <c:v>Graduates</c:v>
                </c:pt>
                <c:pt idx="1">
                  <c:v>Post Graduates</c:v>
                </c:pt>
                <c:pt idx="2">
                  <c:v>PhD's</c:v>
                </c:pt>
              </c:strCache>
            </c:strRef>
          </c:cat>
          <c:val>
            <c:numRef>
              <c:f>'random why india'!$B$25:$B$27</c:f>
              <c:numCache>
                <c:formatCode>General</c:formatCode>
                <c:ptCount val="3"/>
                <c:pt idx="0">
                  <c:v>1989000</c:v>
                </c:pt>
                <c:pt idx="1">
                  <c:v>258000</c:v>
                </c:pt>
                <c:pt idx="2">
                  <c:v>9000</c:v>
                </c:pt>
              </c:numCache>
            </c:numRef>
          </c:val>
        </c:ser>
        <c:dLbls>
          <c:showLegendKey val="0"/>
          <c:showVal val="1"/>
          <c:showCatName val="0"/>
          <c:showSerName val="0"/>
          <c:showPercent val="0"/>
          <c:showBubbleSize val="0"/>
        </c:dLbls>
        <c:gapWidth val="150"/>
        <c:axId val="82362880"/>
        <c:axId val="44514624"/>
      </c:barChart>
      <c:catAx>
        <c:axId val="82362880"/>
        <c:scaling>
          <c:orientation val="maxMin"/>
        </c:scaling>
        <c:delete val="0"/>
        <c:axPos val="l"/>
        <c:numFmt formatCode="General" sourceLinked="0"/>
        <c:majorTickMark val="out"/>
        <c:minorTickMark val="none"/>
        <c:tickLblPos val="nextTo"/>
        <c:crossAx val="44514624"/>
        <c:crosses val="autoZero"/>
        <c:auto val="1"/>
        <c:lblAlgn val="ctr"/>
        <c:lblOffset val="100"/>
        <c:noMultiLvlLbl val="0"/>
      </c:catAx>
      <c:valAx>
        <c:axId val="44514624"/>
        <c:scaling>
          <c:orientation val="minMax"/>
        </c:scaling>
        <c:delete val="0"/>
        <c:axPos val="t"/>
        <c:majorGridlines/>
        <c:numFmt formatCode="General" sourceLinked="1"/>
        <c:majorTickMark val="out"/>
        <c:minorTickMark val="none"/>
        <c:tickLblPos val="nextTo"/>
        <c:crossAx val="82362880"/>
        <c:crosses val="autoZero"/>
        <c:crossBetween val="between"/>
      </c:valAx>
    </c:plotArea>
    <c:plotVisOnly val="1"/>
    <c:dispBlanksAs val="gap"/>
    <c:showDLblsOverMax val="0"/>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drawing1.xml><?xml version="1.0" encoding="utf-8"?>
<c:userShapes xmlns:c="http://schemas.openxmlformats.org/drawingml/2006/chart">
  <cdr:relSizeAnchor xmlns:cdr="http://schemas.openxmlformats.org/drawingml/2006/chartDrawing">
    <cdr:from>
      <cdr:x>0.08791</cdr:x>
      <cdr:y>0.23913</cdr:y>
    </cdr:from>
    <cdr:to>
      <cdr:x>0.25401</cdr:x>
      <cdr:y>0.37131</cdr:y>
    </cdr:to>
    <cdr:sp macro="" textlink="">
      <cdr:nvSpPr>
        <cdr:cNvPr id="2" name="TextBox 1"/>
        <cdr:cNvSpPr txBox="1"/>
      </cdr:nvSpPr>
      <cdr:spPr>
        <a:xfrm xmlns:a="http://schemas.openxmlformats.org/drawingml/2006/main">
          <a:off x="609600" y="838200"/>
          <a:ext cx="1151770" cy="46331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000" b="1" dirty="0">
              <a:cs typeface="Arial" pitchFamily="34" charset="0"/>
            </a:rPr>
            <a:t>Discretionary Expenditure</a:t>
          </a:r>
        </a:p>
        <a:p xmlns:a="http://schemas.openxmlformats.org/drawingml/2006/main">
          <a:r>
            <a:rPr lang="en-US" sz="1000" b="1" dirty="0">
              <a:latin typeface="Arial" pitchFamily="34" charset="0"/>
              <a:cs typeface="Arial" pitchFamily="34" charset="0"/>
            </a:rPr>
            <a:t>       (52%)</a:t>
          </a:r>
        </a:p>
      </cdr:txBody>
    </cdr:sp>
  </cdr:relSizeAnchor>
  <cdr:relSizeAnchor xmlns:cdr="http://schemas.openxmlformats.org/drawingml/2006/chartDrawing">
    <cdr:from>
      <cdr:x>0.08108</cdr:x>
      <cdr:y>0.55814</cdr:y>
    </cdr:from>
    <cdr:to>
      <cdr:x>0.23807</cdr:x>
      <cdr:y>0.68745</cdr:y>
    </cdr:to>
    <cdr:sp macro="" textlink="">
      <cdr:nvSpPr>
        <cdr:cNvPr id="3" name="TextBox 2"/>
        <cdr:cNvSpPr txBox="1"/>
      </cdr:nvSpPr>
      <cdr:spPr>
        <a:xfrm xmlns:a="http://schemas.openxmlformats.org/drawingml/2006/main">
          <a:off x="457200" y="1828800"/>
          <a:ext cx="885235" cy="42369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000" b="1" dirty="0">
              <a:latin typeface="+mj-lt"/>
              <a:cs typeface="Arial" pitchFamily="34" charset="0"/>
            </a:rPr>
            <a:t>Necessities</a:t>
          </a:r>
        </a:p>
        <a:p xmlns:a="http://schemas.openxmlformats.org/drawingml/2006/main">
          <a:r>
            <a:rPr lang="en-US" sz="1000" b="1" baseline="0" dirty="0">
              <a:latin typeface="Arial" pitchFamily="34" charset="0"/>
              <a:cs typeface="Arial" pitchFamily="34" charset="0"/>
            </a:rPr>
            <a:t>       (48%)</a:t>
          </a:r>
          <a:endParaRPr lang="en-US" sz="1000" b="1" dirty="0">
            <a:latin typeface="Arial" pitchFamily="34" charset="0"/>
            <a:cs typeface="Arial" pitchFamily="34" charset="0"/>
          </a:endParaRPr>
        </a:p>
      </cdr:txBody>
    </cdr:sp>
  </cdr:relSizeAnchor>
  <cdr:relSizeAnchor xmlns:cdr="http://schemas.openxmlformats.org/drawingml/2006/chartDrawing">
    <cdr:from>
      <cdr:x>0.82695</cdr:x>
      <cdr:y>0.12931</cdr:y>
    </cdr:from>
    <cdr:to>
      <cdr:x>0.85299</cdr:x>
      <cdr:y>0.57184</cdr:y>
    </cdr:to>
    <cdr:sp macro="" textlink="">
      <cdr:nvSpPr>
        <cdr:cNvPr id="4" name="Right Brace 3"/>
        <cdr:cNvSpPr/>
      </cdr:nvSpPr>
      <cdr:spPr>
        <a:xfrm xmlns:a="http://schemas.openxmlformats.org/drawingml/2006/main">
          <a:off x="5143500" y="428625"/>
          <a:ext cx="161925" cy="1466850"/>
        </a:xfrm>
        <a:prstGeom xmlns:a="http://schemas.openxmlformats.org/drawingml/2006/main" prst="righ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0.82695</cdr:x>
      <cdr:y>0.57759</cdr:y>
    </cdr:from>
    <cdr:to>
      <cdr:x>0.86185</cdr:x>
      <cdr:y>0.75862</cdr:y>
    </cdr:to>
    <cdr:sp macro="" textlink="">
      <cdr:nvSpPr>
        <cdr:cNvPr id="5" name="Right Brace 4"/>
        <cdr:cNvSpPr/>
      </cdr:nvSpPr>
      <cdr:spPr>
        <a:xfrm xmlns:a="http://schemas.openxmlformats.org/drawingml/2006/main">
          <a:off x="5143501" y="1914525"/>
          <a:ext cx="217069" cy="600075"/>
        </a:xfrm>
        <a:prstGeom xmlns:a="http://schemas.openxmlformats.org/drawingml/2006/main" prst="righ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0.86342</cdr:x>
      <cdr:y>0.27011</cdr:y>
    </cdr:from>
    <cdr:to>
      <cdr:x>0.99843</cdr:x>
      <cdr:y>0.49425</cdr:y>
    </cdr:to>
    <cdr:sp macro="" textlink="">
      <cdr:nvSpPr>
        <cdr:cNvPr id="7" name="TextBox 6"/>
        <cdr:cNvSpPr txBox="1"/>
      </cdr:nvSpPr>
      <cdr:spPr>
        <a:xfrm xmlns:a="http://schemas.openxmlformats.org/drawingml/2006/main">
          <a:off x="5238750" y="895350"/>
          <a:ext cx="819150" cy="7429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000">
            <a:latin typeface="Arial" pitchFamily="34" charset="0"/>
            <a:cs typeface="Arial" pitchFamily="34" charset="0"/>
          </a:endParaRPr>
        </a:p>
      </cdr:txBody>
    </cdr:sp>
  </cdr:relSizeAnchor>
  <cdr:relSizeAnchor xmlns:cdr="http://schemas.openxmlformats.org/drawingml/2006/chartDrawing">
    <cdr:from>
      <cdr:x>0.84533</cdr:x>
      <cdr:y>0.5977</cdr:y>
    </cdr:from>
    <cdr:to>
      <cdr:x>1</cdr:x>
      <cdr:y>0.71264</cdr:y>
    </cdr:to>
    <cdr:sp macro="" textlink="">
      <cdr:nvSpPr>
        <cdr:cNvPr id="9" name="TextBox 8"/>
        <cdr:cNvSpPr txBox="1"/>
      </cdr:nvSpPr>
      <cdr:spPr>
        <a:xfrm xmlns:a="http://schemas.openxmlformats.org/drawingml/2006/main">
          <a:off x="5257800" y="1981201"/>
          <a:ext cx="962025" cy="381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000" b="1" dirty="0">
              <a:cs typeface="Arial" pitchFamily="34" charset="0"/>
            </a:rPr>
            <a:t>Necessities</a:t>
          </a:r>
        </a:p>
        <a:p xmlns:a="http://schemas.openxmlformats.org/drawingml/2006/main">
          <a:r>
            <a:rPr lang="en-US" sz="1000" b="1" baseline="0" dirty="0">
              <a:latin typeface="Arial" pitchFamily="34" charset="0"/>
              <a:cs typeface="Arial" pitchFamily="34" charset="0"/>
            </a:rPr>
            <a:t>       (30%)</a:t>
          </a:r>
          <a:endParaRPr lang="en-US" sz="1000" b="1" dirty="0">
            <a:latin typeface="Arial" pitchFamily="34" charset="0"/>
            <a:cs typeface="Arial" pitchFamily="34" charset="0"/>
          </a:endParaRPr>
        </a:p>
      </cdr:txBody>
    </cdr:sp>
  </cdr:relSizeAnchor>
  <cdr:relSizeAnchor xmlns:cdr="http://schemas.openxmlformats.org/drawingml/2006/chartDrawing">
    <cdr:from>
      <cdr:x>0.22222</cdr:x>
      <cdr:y>0.4717</cdr:y>
    </cdr:from>
    <cdr:to>
      <cdr:x>0.26027</cdr:x>
      <cdr:y>0.75763</cdr:y>
    </cdr:to>
    <cdr:sp macro="" textlink="">
      <cdr:nvSpPr>
        <cdr:cNvPr id="11" name="Left Brace 10"/>
        <cdr:cNvSpPr/>
      </cdr:nvSpPr>
      <cdr:spPr>
        <a:xfrm xmlns:a="http://schemas.openxmlformats.org/drawingml/2006/main">
          <a:off x="1236121" y="1904999"/>
          <a:ext cx="211679" cy="1154765"/>
        </a:xfrm>
        <a:prstGeom xmlns:a="http://schemas.openxmlformats.org/drawingml/2006/main" prst="lef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0.8339</cdr:x>
      <cdr:y>0.24528</cdr:y>
    </cdr:from>
    <cdr:to>
      <cdr:x>1</cdr:x>
      <cdr:y>0.37746</cdr:y>
    </cdr:to>
    <cdr:sp macro="" textlink="">
      <cdr:nvSpPr>
        <cdr:cNvPr id="10" name="TextBox 1"/>
        <cdr:cNvSpPr txBox="1"/>
      </cdr:nvSpPr>
      <cdr:spPr>
        <a:xfrm xmlns:a="http://schemas.openxmlformats.org/drawingml/2006/main">
          <a:off x="4648200" y="990600"/>
          <a:ext cx="923948" cy="5338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dirty="0">
              <a:cs typeface="Arial" pitchFamily="34" charset="0"/>
            </a:rPr>
            <a:t>Discretionary Expenditure</a:t>
          </a:r>
        </a:p>
        <a:p xmlns:a="http://schemas.openxmlformats.org/drawingml/2006/main">
          <a:r>
            <a:rPr lang="en-US" sz="1000" b="1" dirty="0">
              <a:latin typeface="Arial" pitchFamily="34" charset="0"/>
              <a:cs typeface="Arial" pitchFamily="34" charset="0"/>
            </a:rPr>
            <a:t>       </a:t>
          </a:r>
          <a:r>
            <a:rPr lang="en-US" sz="1000" b="1" dirty="0" smtClean="0">
              <a:latin typeface="Arial" pitchFamily="34" charset="0"/>
              <a:cs typeface="Arial" pitchFamily="34" charset="0"/>
            </a:rPr>
            <a:t>(70%)</a:t>
          </a:r>
          <a:endParaRPr lang="en-US" sz="1000" b="1" dirty="0">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2937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2938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2938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710B4AA4-6B58-469B-AEC3-9FE475C29CCC}" type="slidenum">
              <a:rPr lang="en-US"/>
              <a:pPr>
                <a:defRPr/>
              </a:pPr>
              <a:t>‹#›</a:t>
            </a:fld>
            <a:endParaRPr lang="en-US"/>
          </a:p>
        </p:txBody>
      </p:sp>
    </p:spTree>
    <p:extLst>
      <p:ext uri="{BB962C8B-B14F-4D97-AF65-F5344CB8AC3E}">
        <p14:creationId xmlns:p14="http://schemas.microsoft.com/office/powerpoint/2010/main" val="1102737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eaLnBrk="1" hangingPunct="1">
              <a:defRPr sz="1200">
                <a:latin typeface="Arial" charset="0"/>
              </a:defRPr>
            </a:lvl1pPr>
          </a:lstStyle>
          <a:p>
            <a:pPr>
              <a:defRPr/>
            </a:pPr>
            <a:endParaRPr lang="en-US"/>
          </a:p>
        </p:txBody>
      </p:sp>
      <p:sp>
        <p:nvSpPr>
          <p:cNvPr id="22531"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eaLnBrk="1" hangingPunct="1">
              <a:defRPr sz="1200">
                <a:latin typeface="Arial" charset="0"/>
              </a:defRPr>
            </a:lvl1pPr>
          </a:lstStyle>
          <a:p>
            <a:pPr>
              <a:defRPr/>
            </a:pPr>
            <a:endParaRPr lang="en-US"/>
          </a:p>
        </p:txBody>
      </p:sp>
      <p:sp>
        <p:nvSpPr>
          <p:cNvPr id="83972"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eaLnBrk="1" hangingPunct="1">
              <a:defRPr sz="120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eaLnBrk="1" hangingPunct="1">
              <a:defRPr sz="1200">
                <a:latin typeface="Arial" charset="0"/>
              </a:defRPr>
            </a:lvl1pPr>
          </a:lstStyle>
          <a:p>
            <a:pPr>
              <a:defRPr/>
            </a:pPr>
            <a:fld id="{F9802B0C-4EEC-47AF-A95A-69353D7B8CA2}" type="slidenum">
              <a:rPr lang="en-US"/>
              <a:pPr>
                <a:defRPr/>
              </a:pPr>
              <a:t>‹#›</a:t>
            </a:fld>
            <a:endParaRPr lang="en-US"/>
          </a:p>
        </p:txBody>
      </p:sp>
    </p:spTree>
    <p:extLst>
      <p:ext uri="{BB962C8B-B14F-4D97-AF65-F5344CB8AC3E}">
        <p14:creationId xmlns:p14="http://schemas.microsoft.com/office/powerpoint/2010/main" val="3673972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articles.economictimes.indiatimes.com/2011-07-22/news/29803498_1_foreign-exchange-reserves-forex-reserves-appreciation-or-depreciation"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capitalstock.wordpress.com/category/indian-gdp/"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capitalstock.wordpress.com/category/indian-economy/"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indiaprwire.com/pressrelease/computer-software/2011071992392.htm"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casi.ssc.upenn.edu/iit/agarwala" TargetMode="External"/><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casi.ssc.upenn.edu/iit/agarwala" TargetMode="External"/><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outlookindia.com/article.aspx?265609"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www.business-standard.com/india/news/air-india-losses-pegged-at-rs-13300-crore/128589/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D989F87-B50D-44D5-BF7B-4ACBD0E0D1EC}" type="slidenum">
              <a:rPr lang="en-US" smtClean="0"/>
              <a:pPr/>
              <a:t>1</a:t>
            </a:fld>
            <a:endParaRPr lang="en-US"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418703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http://economistsview.typepad.com/economistsview/2008/08/the-growth-futu.html#more</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31</a:t>
            </a:fld>
            <a:endParaRPr lang="en-US"/>
          </a:p>
        </p:txBody>
      </p:sp>
    </p:spTree>
    <p:extLst>
      <p:ext uri="{BB962C8B-B14F-4D97-AF65-F5344CB8AC3E}">
        <p14:creationId xmlns:p14="http://schemas.microsoft.com/office/powerpoint/2010/main" val="3655004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http://www.equitymaster.com/5minwrapup/images/2010/103010-Corruption-index-India-fares-poorly-equitymaster.gif</a:t>
            </a:r>
            <a:endParaRPr lang="en-US" dirty="0"/>
          </a:p>
        </p:txBody>
      </p:sp>
      <p:sp>
        <p:nvSpPr>
          <p:cNvPr id="4" name="Slide Number Placeholder 3"/>
          <p:cNvSpPr>
            <a:spLocks noGrp="1"/>
          </p:cNvSpPr>
          <p:nvPr>
            <p:ph type="sldNum" sz="quarter" idx="10"/>
          </p:nvPr>
        </p:nvSpPr>
        <p:spPr/>
        <p:txBody>
          <a:bodyPr/>
          <a:lstStyle/>
          <a:p>
            <a:pPr>
              <a:defRPr/>
            </a:pPr>
            <a:fld id="{74B8D6D0-B556-4952-BC8D-0DF5B01BB76C}" type="slidenum">
              <a:rPr lang="en-US" smtClean="0"/>
              <a:pPr>
                <a:defRPr/>
              </a:pPr>
              <a:t>33</a:t>
            </a:fld>
            <a:endParaRPr lang="en-US"/>
          </a:p>
        </p:txBody>
      </p:sp>
    </p:spTree>
    <p:extLst>
      <p:ext uri="{BB962C8B-B14F-4D97-AF65-F5344CB8AC3E}">
        <p14:creationId xmlns:p14="http://schemas.microsoft.com/office/powerpoint/2010/main" val="1662159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endParaRPr lang="en-US" smtClean="0"/>
          </a:p>
        </p:txBody>
      </p:sp>
      <p:sp>
        <p:nvSpPr>
          <p:cNvPr id="9220" name="Slide Number Placeholder 3"/>
          <p:cNvSpPr>
            <a:spLocks noGrp="1"/>
          </p:cNvSpPr>
          <p:nvPr>
            <p:ph type="sldNum" sz="quarter" idx="5"/>
          </p:nvPr>
        </p:nvSpPr>
        <p:spPr>
          <a:noFill/>
        </p:spPr>
        <p:txBody>
          <a:bodyPr/>
          <a:lstStyle/>
          <a:p>
            <a:fld id="{AC4FC9F3-5B1B-4F79-B525-2CA7527547A0}" type="slidenum">
              <a:rPr lang="en-US" smtClean="0"/>
              <a:pPr/>
              <a:t>34</a:t>
            </a:fld>
            <a:endParaRPr lang="en-US" smtClean="0"/>
          </a:p>
        </p:txBody>
      </p:sp>
    </p:spTree>
    <p:extLst>
      <p:ext uri="{BB962C8B-B14F-4D97-AF65-F5344CB8AC3E}">
        <p14:creationId xmlns:p14="http://schemas.microsoft.com/office/powerpoint/2010/main" val="3014681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4810FE4-5530-4744-B58A-0EA463A219A3}" type="slidenum">
              <a:rPr lang="en-US" smtClean="0"/>
              <a:pPr/>
              <a:t>37</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36596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311" eaLnBrk="1" fontAlgn="auto" hangingPunct="1">
              <a:spcBef>
                <a:spcPts val="0"/>
              </a:spcBef>
              <a:spcAft>
                <a:spcPts val="0"/>
              </a:spcAft>
            </a:pPr>
            <a:r>
              <a:rPr lang="en-US" dirty="0" smtClean="0"/>
              <a:t>Source:</a:t>
            </a:r>
            <a:r>
              <a:rPr lang="en-US" baseline="0" dirty="0" smtClean="0"/>
              <a:t> OECD Economic Surveys India 2011</a:t>
            </a:r>
            <a:endParaRPr lang="en-US" dirty="0" smtClean="0"/>
          </a:p>
          <a:p>
            <a:endParaRPr lang="en-US" dirty="0"/>
          </a:p>
        </p:txBody>
      </p:sp>
      <p:sp>
        <p:nvSpPr>
          <p:cNvPr id="4" name="Slide Number Placeholder 3"/>
          <p:cNvSpPr>
            <a:spLocks noGrp="1"/>
          </p:cNvSpPr>
          <p:nvPr>
            <p:ph type="sldNum" sz="quarter" idx="10"/>
          </p:nvPr>
        </p:nvSpPr>
        <p:spPr/>
        <p:txBody>
          <a:bodyPr/>
          <a:lstStyle/>
          <a:p>
            <a:fld id="{682EA4EC-14D4-4D74-9404-70F167D0C892}" type="slidenum">
              <a:rPr lang="en-US" smtClean="0"/>
              <a:pPr/>
              <a:t>38</a:t>
            </a:fld>
            <a:endParaRPr lang="en-US"/>
          </a:p>
        </p:txBody>
      </p:sp>
    </p:spTree>
    <p:extLst>
      <p:ext uri="{BB962C8B-B14F-4D97-AF65-F5344CB8AC3E}">
        <p14:creationId xmlns:p14="http://schemas.microsoft.com/office/powerpoint/2010/main" val="747032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http://www.dalalstreet.biz/old_images/stocktips/gdp-growth-india-772752.PNG</a:t>
            </a:r>
            <a:endParaRPr lang="en-US" dirty="0"/>
          </a:p>
        </p:txBody>
      </p:sp>
      <p:sp>
        <p:nvSpPr>
          <p:cNvPr id="4" name="Slide Number Placeholder 3"/>
          <p:cNvSpPr>
            <a:spLocks noGrp="1"/>
          </p:cNvSpPr>
          <p:nvPr>
            <p:ph type="sldNum" sz="quarter" idx="10"/>
          </p:nvPr>
        </p:nvSpPr>
        <p:spPr/>
        <p:txBody>
          <a:bodyPr/>
          <a:lstStyle/>
          <a:p>
            <a:pPr>
              <a:defRPr/>
            </a:pPr>
            <a:fld id="{74B8D6D0-B556-4952-BC8D-0DF5B01BB76C}" type="slidenum">
              <a:rPr lang="en-US" smtClean="0"/>
              <a:pPr>
                <a:defRPr/>
              </a:pPr>
              <a:t>39</a:t>
            </a:fld>
            <a:endParaRPr lang="en-US"/>
          </a:p>
        </p:txBody>
      </p:sp>
    </p:spTree>
    <p:extLst>
      <p:ext uri="{BB962C8B-B14F-4D97-AF65-F5344CB8AC3E}">
        <p14:creationId xmlns:p14="http://schemas.microsoft.com/office/powerpoint/2010/main" val="718281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http://www.livemint.com/images/94607888-4CC5-4CA5-A9F3-0AEABFB2BAA6ArtVPF.gif3C9ca_7dBbY0Tv0ZGmvxh6bq6</a:t>
            </a:r>
            <a:endParaRPr lang="en-US" dirty="0"/>
          </a:p>
        </p:txBody>
      </p:sp>
      <p:sp>
        <p:nvSpPr>
          <p:cNvPr id="4" name="Slide Number Placeholder 3"/>
          <p:cNvSpPr>
            <a:spLocks noGrp="1"/>
          </p:cNvSpPr>
          <p:nvPr>
            <p:ph type="sldNum" sz="quarter" idx="10"/>
          </p:nvPr>
        </p:nvSpPr>
        <p:spPr/>
        <p:txBody>
          <a:bodyPr/>
          <a:lstStyle/>
          <a:p>
            <a:pPr>
              <a:defRPr/>
            </a:pPr>
            <a:fld id="{74B8D6D0-B556-4952-BC8D-0DF5B01BB76C}" type="slidenum">
              <a:rPr lang="en-US" smtClean="0"/>
              <a:pPr>
                <a:defRPr/>
              </a:pPr>
              <a:t>40</a:t>
            </a:fld>
            <a:endParaRPr lang="en-US"/>
          </a:p>
        </p:txBody>
      </p:sp>
    </p:spTree>
    <p:extLst>
      <p:ext uri="{BB962C8B-B14F-4D97-AF65-F5344CB8AC3E}">
        <p14:creationId xmlns:p14="http://schemas.microsoft.com/office/powerpoint/2010/main" val="796199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http://4.bp.blogspot.com/_iWfE7UcxWAk/S4PS9JZmY7I/AAAAAAAAAQk/Fq5D0y6sLsw/s320/gdp-growth.gif</a:t>
            </a:r>
            <a:endParaRPr lang="en-US" dirty="0"/>
          </a:p>
        </p:txBody>
      </p:sp>
      <p:sp>
        <p:nvSpPr>
          <p:cNvPr id="4" name="Slide Number Placeholder 3"/>
          <p:cNvSpPr>
            <a:spLocks noGrp="1"/>
          </p:cNvSpPr>
          <p:nvPr>
            <p:ph type="sldNum" sz="quarter" idx="10"/>
          </p:nvPr>
        </p:nvSpPr>
        <p:spPr/>
        <p:txBody>
          <a:bodyPr/>
          <a:lstStyle/>
          <a:p>
            <a:pPr>
              <a:defRPr/>
            </a:pPr>
            <a:fld id="{74B8D6D0-B556-4952-BC8D-0DF5B01BB76C}" type="slidenum">
              <a:rPr lang="en-US" smtClean="0"/>
              <a:pPr>
                <a:defRPr/>
              </a:pPr>
              <a:t>41</a:t>
            </a:fld>
            <a:endParaRPr lang="en-US"/>
          </a:p>
        </p:txBody>
      </p:sp>
    </p:spTree>
    <p:extLst>
      <p:ext uri="{BB962C8B-B14F-4D97-AF65-F5344CB8AC3E}">
        <p14:creationId xmlns:p14="http://schemas.microsoft.com/office/powerpoint/2010/main" val="3206867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http://articles.economictimes.indiatimes.com/2011-07-22/news/29803498_1_foreign-exchange-reserves-forex-reserves-appreciation-or-depreciation</a:t>
            </a:r>
            <a:endParaRPr lang="en-US" dirty="0"/>
          </a:p>
        </p:txBody>
      </p:sp>
      <p:sp>
        <p:nvSpPr>
          <p:cNvPr id="4" name="Slide Number Placeholder 3"/>
          <p:cNvSpPr>
            <a:spLocks noGrp="1"/>
          </p:cNvSpPr>
          <p:nvPr>
            <p:ph type="sldNum" sz="quarter" idx="10"/>
          </p:nvPr>
        </p:nvSpPr>
        <p:spPr/>
        <p:txBody>
          <a:bodyPr/>
          <a:lstStyle/>
          <a:p>
            <a:pPr>
              <a:defRPr/>
            </a:pPr>
            <a:fld id="{74B8D6D0-B556-4952-BC8D-0DF5B01BB76C}" type="slidenum">
              <a:rPr lang="en-US" smtClean="0"/>
              <a:pPr>
                <a:defRPr/>
              </a:pPr>
              <a:t>46</a:t>
            </a:fld>
            <a:endParaRPr lang="en-US"/>
          </a:p>
        </p:txBody>
      </p:sp>
    </p:spTree>
    <p:extLst>
      <p:ext uri="{BB962C8B-B14F-4D97-AF65-F5344CB8AC3E}">
        <p14:creationId xmlns:p14="http://schemas.microsoft.com/office/powerpoint/2010/main" val="489267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311" eaLnBrk="1" fontAlgn="auto" hangingPunct="1">
              <a:spcBef>
                <a:spcPts val="0"/>
              </a:spcBef>
              <a:spcAft>
                <a:spcPts val="0"/>
              </a:spcAft>
            </a:pPr>
            <a:r>
              <a:rPr lang="en-US" dirty="0" smtClean="0"/>
              <a:t>Source:</a:t>
            </a:r>
            <a:r>
              <a:rPr lang="en-US" baseline="0" dirty="0" smtClean="0"/>
              <a:t> OECD Economic Surveys India 2011</a:t>
            </a:r>
            <a:endParaRPr lang="en-US" dirty="0" smtClean="0"/>
          </a:p>
          <a:p>
            <a:endParaRPr lang="en-US" dirty="0"/>
          </a:p>
        </p:txBody>
      </p:sp>
      <p:sp>
        <p:nvSpPr>
          <p:cNvPr id="4" name="Slide Number Placeholder 3"/>
          <p:cNvSpPr>
            <a:spLocks noGrp="1"/>
          </p:cNvSpPr>
          <p:nvPr>
            <p:ph type="sldNum" sz="quarter" idx="10"/>
          </p:nvPr>
        </p:nvSpPr>
        <p:spPr/>
        <p:txBody>
          <a:bodyPr/>
          <a:lstStyle/>
          <a:p>
            <a:fld id="{682EA4EC-14D4-4D74-9404-70F167D0C892}" type="slidenum">
              <a:rPr lang="en-US" smtClean="0"/>
              <a:pPr/>
              <a:t>52</a:t>
            </a:fld>
            <a:endParaRPr lang="en-US"/>
          </a:p>
        </p:txBody>
      </p:sp>
    </p:spTree>
    <p:extLst>
      <p:ext uri="{BB962C8B-B14F-4D97-AF65-F5344CB8AC3E}">
        <p14:creationId xmlns:p14="http://schemas.microsoft.com/office/powerpoint/2010/main" val="1090984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0FAC1BB-AF33-4785-88A6-775487797827}" type="slidenum">
              <a:rPr lang="en-US" smtClean="0">
                <a:cs typeface="Arial" charset="0"/>
              </a:rPr>
              <a:pPr/>
              <a:t>4</a:t>
            </a:fld>
            <a:endParaRPr lang="en-US" smtClean="0">
              <a:cs typeface="Arial" charset="0"/>
            </a:endParaRPr>
          </a:p>
        </p:txBody>
      </p:sp>
      <p:sp>
        <p:nvSpPr>
          <p:cNvPr id="86019" name="Slide Image Placeholder 1"/>
          <p:cNvSpPr>
            <a:spLocks noGrp="1" noRot="1" noChangeAspect="1" noTextEdit="1"/>
          </p:cNvSpPr>
          <p:nvPr>
            <p:ph type="sldImg"/>
          </p:nvPr>
        </p:nvSpPr>
        <p:spPr>
          <a:ln/>
        </p:spPr>
      </p:sp>
      <p:sp>
        <p:nvSpPr>
          <p:cNvPr id="86020" name="Notes Placeholder 2"/>
          <p:cNvSpPr>
            <a:spLocks noGrp="1"/>
          </p:cNvSpPr>
          <p:nvPr>
            <p:ph type="body" idx="1"/>
          </p:nvPr>
        </p:nvSpPr>
        <p:spPr>
          <a:noFill/>
          <a:ln/>
        </p:spPr>
        <p:txBody>
          <a:bodyPr/>
          <a:lstStyle/>
          <a:p>
            <a:pPr eaLnBrk="1" hangingPunct="1">
              <a:spcBef>
                <a:spcPct val="0"/>
              </a:spcBef>
            </a:pPr>
            <a:endParaRPr lang="en-US" smtClean="0">
              <a:cs typeface="Arial" charset="0"/>
            </a:endParaRPr>
          </a:p>
        </p:txBody>
      </p:sp>
      <p:sp>
        <p:nvSpPr>
          <p:cNvPr id="39940" name="Slide Number Placeholder 3"/>
          <p:cNvSpPr txBox="1">
            <a:spLocks noGrp="1"/>
          </p:cNvSpPr>
          <p:nvPr/>
        </p:nvSpPr>
        <p:spPr bwMode="auto">
          <a:xfrm>
            <a:off x="3963988" y="8816975"/>
            <a:ext cx="3032125" cy="465138"/>
          </a:xfrm>
          <a:prstGeom prst="rect">
            <a:avLst/>
          </a:prstGeom>
          <a:noFill/>
          <a:ln>
            <a:miter lim="800000"/>
            <a:headEnd/>
            <a:tailEnd/>
          </a:ln>
        </p:spPr>
        <p:txBody>
          <a:bodyPr anchor="b"/>
          <a:lstStyle/>
          <a:p>
            <a:pPr algn="r">
              <a:defRPr/>
            </a:pPr>
            <a:fld id="{1325C652-8D0D-4BAD-938B-E351824CEAC3}" type="slidenum">
              <a:rPr lang="en-US" sz="1200">
                <a:latin typeface="+mn-lt"/>
              </a:rPr>
              <a:pPr algn="r">
                <a:defRPr/>
              </a:pPr>
              <a:t>4</a:t>
            </a:fld>
            <a:endParaRPr lang="en-US" sz="1200">
              <a:latin typeface="+mn-lt"/>
            </a:endParaRPr>
          </a:p>
        </p:txBody>
      </p:sp>
    </p:spTree>
    <p:extLst>
      <p:ext uri="{BB962C8B-B14F-4D97-AF65-F5344CB8AC3E}">
        <p14:creationId xmlns:p14="http://schemas.microsoft.com/office/powerpoint/2010/main" val="3195753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311" eaLnBrk="1" fontAlgn="auto" hangingPunct="1">
              <a:spcBef>
                <a:spcPts val="0"/>
              </a:spcBef>
              <a:spcAft>
                <a:spcPts val="0"/>
              </a:spcAft>
            </a:pPr>
            <a:r>
              <a:rPr lang="en-US" dirty="0" smtClean="0"/>
              <a:t>Source:</a:t>
            </a:r>
            <a:r>
              <a:rPr lang="en-US" baseline="0" dirty="0" smtClean="0"/>
              <a:t> OECD Economic Surveys India 2011</a:t>
            </a:r>
            <a:endParaRPr lang="en-US" dirty="0" smtClean="0"/>
          </a:p>
          <a:p>
            <a:endParaRPr lang="en-US" dirty="0"/>
          </a:p>
        </p:txBody>
      </p:sp>
      <p:sp>
        <p:nvSpPr>
          <p:cNvPr id="4" name="Slide Number Placeholder 3"/>
          <p:cNvSpPr>
            <a:spLocks noGrp="1"/>
          </p:cNvSpPr>
          <p:nvPr>
            <p:ph type="sldNum" sz="quarter" idx="10"/>
          </p:nvPr>
        </p:nvSpPr>
        <p:spPr/>
        <p:txBody>
          <a:bodyPr/>
          <a:lstStyle/>
          <a:p>
            <a:fld id="{682EA4EC-14D4-4D74-9404-70F167D0C892}" type="slidenum">
              <a:rPr lang="en-US" smtClean="0"/>
              <a:pPr/>
              <a:t>53</a:t>
            </a:fld>
            <a:endParaRPr lang="en-US"/>
          </a:p>
        </p:txBody>
      </p:sp>
    </p:spTree>
    <p:extLst>
      <p:ext uri="{BB962C8B-B14F-4D97-AF65-F5344CB8AC3E}">
        <p14:creationId xmlns:p14="http://schemas.microsoft.com/office/powerpoint/2010/main" val="1166705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311" eaLnBrk="1" fontAlgn="auto" hangingPunct="1">
              <a:spcBef>
                <a:spcPts val="0"/>
              </a:spcBef>
              <a:spcAft>
                <a:spcPts val="0"/>
              </a:spcAft>
            </a:pPr>
            <a:r>
              <a:rPr lang="en-US" dirty="0" smtClean="0"/>
              <a:t>Source:</a:t>
            </a:r>
            <a:r>
              <a:rPr lang="en-US" baseline="0" dirty="0" smtClean="0"/>
              <a:t> OECD Economic Surveys India 2011</a:t>
            </a:r>
            <a:endParaRPr lang="en-US" dirty="0" smtClean="0"/>
          </a:p>
          <a:p>
            <a:endParaRPr lang="en-US" dirty="0"/>
          </a:p>
        </p:txBody>
      </p:sp>
      <p:sp>
        <p:nvSpPr>
          <p:cNvPr id="4" name="Slide Number Placeholder 3"/>
          <p:cNvSpPr>
            <a:spLocks noGrp="1"/>
          </p:cNvSpPr>
          <p:nvPr>
            <p:ph type="sldNum" sz="quarter" idx="10"/>
          </p:nvPr>
        </p:nvSpPr>
        <p:spPr/>
        <p:txBody>
          <a:bodyPr/>
          <a:lstStyle/>
          <a:p>
            <a:fld id="{682EA4EC-14D4-4D74-9404-70F167D0C892}" type="slidenum">
              <a:rPr lang="en-US" smtClean="0"/>
              <a:pPr/>
              <a:t>60</a:t>
            </a:fld>
            <a:endParaRPr lang="en-US"/>
          </a:p>
        </p:txBody>
      </p:sp>
    </p:spTree>
    <p:extLst>
      <p:ext uri="{BB962C8B-B14F-4D97-AF65-F5344CB8AC3E}">
        <p14:creationId xmlns:p14="http://schemas.microsoft.com/office/powerpoint/2010/main" val="4155780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http://economistsview.typepad.com/economistsview/2008/08/the-growth-futu.html#more</a:t>
            </a:r>
            <a:endParaRPr lang="en-US" dirty="0"/>
          </a:p>
        </p:txBody>
      </p:sp>
      <p:sp>
        <p:nvSpPr>
          <p:cNvPr id="4" name="Slide Number Placeholder 3"/>
          <p:cNvSpPr>
            <a:spLocks noGrp="1"/>
          </p:cNvSpPr>
          <p:nvPr>
            <p:ph type="sldNum" sz="quarter" idx="10"/>
          </p:nvPr>
        </p:nvSpPr>
        <p:spPr/>
        <p:txBody>
          <a:bodyPr/>
          <a:lstStyle/>
          <a:p>
            <a:fld id="{682EA4EC-14D4-4D74-9404-70F167D0C892}" type="slidenum">
              <a:rPr lang="en-US" smtClean="0"/>
              <a:pPr/>
              <a:t>61</a:t>
            </a:fld>
            <a:endParaRPr lang="en-US"/>
          </a:p>
        </p:txBody>
      </p:sp>
    </p:spTree>
    <p:extLst>
      <p:ext uri="{BB962C8B-B14F-4D97-AF65-F5344CB8AC3E}">
        <p14:creationId xmlns:p14="http://schemas.microsoft.com/office/powerpoint/2010/main" val="2011989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311" eaLnBrk="1" fontAlgn="auto" hangingPunct="1">
              <a:spcBef>
                <a:spcPts val="0"/>
              </a:spcBef>
              <a:spcAft>
                <a:spcPts val="0"/>
              </a:spcAft>
            </a:pPr>
            <a:r>
              <a:rPr lang="en-US" dirty="0" smtClean="0"/>
              <a:t>Source:</a:t>
            </a:r>
            <a:r>
              <a:rPr lang="en-US" baseline="0" dirty="0" smtClean="0"/>
              <a:t> OECD Economic Surveys India 2011</a:t>
            </a:r>
            <a:endParaRPr lang="en-US" dirty="0" smtClean="0"/>
          </a:p>
          <a:p>
            <a:endParaRPr lang="en-US" dirty="0"/>
          </a:p>
        </p:txBody>
      </p:sp>
      <p:sp>
        <p:nvSpPr>
          <p:cNvPr id="4" name="Slide Number Placeholder 3"/>
          <p:cNvSpPr>
            <a:spLocks noGrp="1"/>
          </p:cNvSpPr>
          <p:nvPr>
            <p:ph type="sldNum" sz="quarter" idx="10"/>
          </p:nvPr>
        </p:nvSpPr>
        <p:spPr/>
        <p:txBody>
          <a:bodyPr/>
          <a:lstStyle/>
          <a:p>
            <a:fld id="{682EA4EC-14D4-4D74-9404-70F167D0C892}" type="slidenum">
              <a:rPr lang="en-US" smtClean="0"/>
              <a:pPr/>
              <a:t>62</a:t>
            </a:fld>
            <a:endParaRPr lang="en-US"/>
          </a:p>
        </p:txBody>
      </p:sp>
    </p:spTree>
    <p:extLst>
      <p:ext uri="{BB962C8B-B14F-4D97-AF65-F5344CB8AC3E}">
        <p14:creationId xmlns:p14="http://schemas.microsoft.com/office/powerpoint/2010/main" val="1765326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OECD Economic Surveys India 2011</a:t>
            </a:r>
            <a:endParaRPr lang="en-US" dirty="0"/>
          </a:p>
        </p:txBody>
      </p:sp>
      <p:sp>
        <p:nvSpPr>
          <p:cNvPr id="4" name="Slide Number Placeholder 3"/>
          <p:cNvSpPr>
            <a:spLocks noGrp="1"/>
          </p:cNvSpPr>
          <p:nvPr>
            <p:ph type="sldNum" sz="quarter" idx="10"/>
          </p:nvPr>
        </p:nvSpPr>
        <p:spPr/>
        <p:txBody>
          <a:bodyPr/>
          <a:lstStyle/>
          <a:p>
            <a:fld id="{682EA4EC-14D4-4D74-9404-70F167D0C892}" type="slidenum">
              <a:rPr lang="en-US" smtClean="0"/>
              <a:pPr/>
              <a:t>63</a:t>
            </a:fld>
            <a:endParaRPr lang="en-US"/>
          </a:p>
        </p:txBody>
      </p:sp>
    </p:spTree>
    <p:extLst>
      <p:ext uri="{BB962C8B-B14F-4D97-AF65-F5344CB8AC3E}">
        <p14:creationId xmlns:p14="http://schemas.microsoft.com/office/powerpoint/2010/main" val="241075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http://www.best-norman-rockwell-art.com/images/1919-06-28-Saturday-Evening-Post-Norman-Rockwell-cover-Boys-Playing-LeapFrog-no-logo-400-Digimarc.jpg</a:t>
            </a:r>
            <a:endParaRPr lang="en-US" dirty="0"/>
          </a:p>
        </p:txBody>
      </p:sp>
      <p:sp>
        <p:nvSpPr>
          <p:cNvPr id="4" name="Slide Number Placeholder 3"/>
          <p:cNvSpPr>
            <a:spLocks noGrp="1"/>
          </p:cNvSpPr>
          <p:nvPr>
            <p:ph type="sldNum" sz="quarter" idx="10"/>
          </p:nvPr>
        </p:nvSpPr>
        <p:spPr/>
        <p:txBody>
          <a:bodyPr/>
          <a:lstStyle/>
          <a:p>
            <a:pPr>
              <a:defRPr/>
            </a:pPr>
            <a:fld id="{74B8D6D0-B556-4952-BC8D-0DF5B01BB76C}" type="slidenum">
              <a:rPr lang="en-US" smtClean="0"/>
              <a:pPr>
                <a:defRPr/>
              </a:pPr>
              <a:t>64</a:t>
            </a:fld>
            <a:endParaRPr lang="en-US"/>
          </a:p>
        </p:txBody>
      </p:sp>
    </p:spTree>
    <p:extLst>
      <p:ext uri="{BB962C8B-B14F-4D97-AF65-F5344CB8AC3E}">
        <p14:creationId xmlns:p14="http://schemas.microsoft.com/office/powerpoint/2010/main" val="3622132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http://capitalstock.wordpress.com/category/indian-gdp/</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65</a:t>
            </a:fld>
            <a:endParaRPr lang="en-US"/>
          </a:p>
        </p:txBody>
      </p:sp>
    </p:spTree>
    <p:extLst>
      <p:ext uri="{BB962C8B-B14F-4D97-AF65-F5344CB8AC3E}">
        <p14:creationId xmlns:p14="http://schemas.microsoft.com/office/powerpoint/2010/main" val="1726411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http://capitalstock.wordpress.com/category/indian-economy/</a:t>
            </a:r>
            <a:endParaRPr lang="en-US" dirty="0"/>
          </a:p>
        </p:txBody>
      </p:sp>
      <p:sp>
        <p:nvSpPr>
          <p:cNvPr id="4" name="Slide Number Placeholder 3"/>
          <p:cNvSpPr>
            <a:spLocks noGrp="1"/>
          </p:cNvSpPr>
          <p:nvPr>
            <p:ph type="sldNum" sz="quarter" idx="10"/>
          </p:nvPr>
        </p:nvSpPr>
        <p:spPr/>
        <p:txBody>
          <a:bodyPr/>
          <a:lstStyle/>
          <a:p>
            <a:pPr>
              <a:defRPr/>
            </a:pPr>
            <a:fld id="{74B8D6D0-B556-4952-BC8D-0DF5B01BB76C}" type="slidenum">
              <a:rPr lang="en-US" smtClean="0"/>
              <a:pPr>
                <a:defRPr/>
              </a:pPr>
              <a:t>66</a:t>
            </a:fld>
            <a:endParaRPr lang="en-US"/>
          </a:p>
        </p:txBody>
      </p:sp>
    </p:spTree>
    <p:extLst>
      <p:ext uri="{BB962C8B-B14F-4D97-AF65-F5344CB8AC3E}">
        <p14:creationId xmlns:p14="http://schemas.microsoft.com/office/powerpoint/2010/main" val="1374237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charset="0"/>
                <a:ea typeface="+mn-ea"/>
                <a:cs typeface="+mn-cs"/>
              </a:rPr>
              <a:t>www.strategy-business.com/media/file/sb59_10201.pdf</a:t>
            </a:r>
            <a:endParaRPr lang="en-US" dirty="0" smtClean="0"/>
          </a:p>
          <a:p>
            <a:r>
              <a:rPr lang="en-US" dirty="0" smtClean="0">
                <a:hlinkClick r:id="rId3"/>
              </a:rPr>
              <a:t>http://www.indiaprwire.com/pressrelease/computer-software/2011071992392.htm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80</a:t>
            </a:fld>
            <a:endParaRPr lang="en-US"/>
          </a:p>
        </p:txBody>
      </p:sp>
    </p:spTree>
    <p:extLst>
      <p:ext uri="{BB962C8B-B14F-4D97-AF65-F5344CB8AC3E}">
        <p14:creationId xmlns:p14="http://schemas.microsoft.com/office/powerpoint/2010/main" val="1206383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http://www.dolcera.com/wiki/images/PersFin_Middle_Class.gif</a:t>
            </a:r>
            <a:endParaRPr lang="en-US" dirty="0"/>
          </a:p>
        </p:txBody>
      </p:sp>
      <p:sp>
        <p:nvSpPr>
          <p:cNvPr id="4" name="Slide Number Placeholder 3"/>
          <p:cNvSpPr>
            <a:spLocks noGrp="1"/>
          </p:cNvSpPr>
          <p:nvPr>
            <p:ph type="sldNum" sz="quarter" idx="10"/>
          </p:nvPr>
        </p:nvSpPr>
        <p:spPr/>
        <p:txBody>
          <a:bodyPr/>
          <a:lstStyle/>
          <a:p>
            <a:pPr>
              <a:defRPr/>
            </a:pPr>
            <a:fld id="{74B8D6D0-B556-4952-BC8D-0DF5B01BB76C}" type="slidenum">
              <a:rPr lang="en-US" smtClean="0"/>
              <a:pPr>
                <a:defRPr/>
              </a:pPr>
              <a:t>87</a:t>
            </a:fld>
            <a:endParaRPr lang="en-US"/>
          </a:p>
        </p:txBody>
      </p:sp>
    </p:spTree>
    <p:extLst>
      <p:ext uri="{BB962C8B-B14F-4D97-AF65-F5344CB8AC3E}">
        <p14:creationId xmlns:p14="http://schemas.microsoft.com/office/powerpoint/2010/main" val="416067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 </a:t>
            </a:r>
            <a:r>
              <a:rPr lang="en-US" dirty="0" err="1" smtClean="0"/>
              <a:t>Panagariya</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11</a:t>
            </a:fld>
            <a:endParaRPr lang="en-US"/>
          </a:p>
        </p:txBody>
      </p:sp>
    </p:spTree>
    <p:extLst>
      <p:ext uri="{BB962C8B-B14F-4D97-AF65-F5344CB8AC3E}">
        <p14:creationId xmlns:p14="http://schemas.microsoft.com/office/powerpoint/2010/main" val="2771744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http://sramanamitra.com/wp-content/uploads/2008/01/indian-middle-class-spending.jpg</a:t>
            </a:r>
            <a:endParaRPr lang="en-US" dirty="0"/>
          </a:p>
        </p:txBody>
      </p:sp>
      <p:sp>
        <p:nvSpPr>
          <p:cNvPr id="4" name="Slide Number Placeholder 3"/>
          <p:cNvSpPr>
            <a:spLocks noGrp="1"/>
          </p:cNvSpPr>
          <p:nvPr>
            <p:ph type="sldNum" sz="quarter" idx="10"/>
          </p:nvPr>
        </p:nvSpPr>
        <p:spPr/>
        <p:txBody>
          <a:bodyPr/>
          <a:lstStyle/>
          <a:p>
            <a:pPr>
              <a:defRPr/>
            </a:pPr>
            <a:fld id="{74B8D6D0-B556-4952-BC8D-0DF5B01BB76C}" type="slidenum">
              <a:rPr lang="en-US" smtClean="0"/>
              <a:pPr>
                <a:defRPr/>
              </a:pPr>
              <a:t>89</a:t>
            </a:fld>
            <a:endParaRPr lang="en-US"/>
          </a:p>
        </p:txBody>
      </p:sp>
    </p:spTree>
    <p:extLst>
      <p:ext uri="{BB962C8B-B14F-4D97-AF65-F5344CB8AC3E}">
        <p14:creationId xmlns:p14="http://schemas.microsoft.com/office/powerpoint/2010/main" val="2270100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http://growglobally.org/wp-content/uploads/2010/11/IndiaMiddleClass.jpg</a:t>
            </a:r>
            <a:endParaRPr lang="en-US" dirty="0"/>
          </a:p>
        </p:txBody>
      </p:sp>
      <p:sp>
        <p:nvSpPr>
          <p:cNvPr id="4" name="Slide Number Placeholder 3"/>
          <p:cNvSpPr>
            <a:spLocks noGrp="1"/>
          </p:cNvSpPr>
          <p:nvPr>
            <p:ph type="sldNum" sz="quarter" idx="10"/>
          </p:nvPr>
        </p:nvSpPr>
        <p:spPr/>
        <p:txBody>
          <a:bodyPr/>
          <a:lstStyle/>
          <a:p>
            <a:pPr>
              <a:defRPr/>
            </a:pPr>
            <a:fld id="{74B8D6D0-B556-4952-BC8D-0DF5B01BB76C}" type="slidenum">
              <a:rPr lang="en-US" smtClean="0"/>
              <a:pPr>
                <a:defRPr/>
              </a:pPr>
              <a:t>90</a:t>
            </a:fld>
            <a:endParaRPr lang="en-US"/>
          </a:p>
        </p:txBody>
      </p:sp>
    </p:spTree>
    <p:extLst>
      <p:ext uri="{BB962C8B-B14F-4D97-AF65-F5344CB8AC3E}">
        <p14:creationId xmlns:p14="http://schemas.microsoft.com/office/powerpoint/2010/main" val="3033558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US" b="1" smtClean="0"/>
              <a:t>from The Hindu, Mar 4, 2008</a:t>
            </a:r>
            <a:endParaRPr lang="en-US" smtClean="0"/>
          </a:p>
        </p:txBody>
      </p:sp>
      <p:sp>
        <p:nvSpPr>
          <p:cNvPr id="95236" name="Slide Number Placeholder 3"/>
          <p:cNvSpPr txBox="1">
            <a:spLocks noGrp="1"/>
          </p:cNvSpPr>
          <p:nvPr/>
        </p:nvSpPr>
        <p:spPr bwMode="auto">
          <a:xfrm>
            <a:off x="3963744" y="8817904"/>
            <a:ext cx="3032337" cy="464185"/>
          </a:xfrm>
          <a:prstGeom prst="rect">
            <a:avLst/>
          </a:prstGeom>
          <a:noFill/>
          <a:ln w="9525">
            <a:noFill/>
            <a:miter lim="800000"/>
            <a:headEnd/>
            <a:tailEnd/>
          </a:ln>
        </p:spPr>
        <p:txBody>
          <a:bodyPr lIns="93031" tIns="46516" rIns="93031" bIns="46516" anchor="b"/>
          <a:lstStyle/>
          <a:p>
            <a:pPr algn="r" eaLnBrk="0" hangingPunct="0"/>
            <a:fld id="{27C5CEAB-E4A1-46D5-BF63-7445E9FA89B8}" type="slidenum">
              <a:rPr lang="en-US" sz="1200"/>
              <a:pPr algn="r" eaLnBrk="0" hangingPunct="0"/>
              <a:t>93</a:t>
            </a:fld>
            <a:endParaRPr lang="en-US" sz="1200" dirty="0"/>
          </a:p>
        </p:txBody>
      </p:sp>
    </p:spTree>
    <p:extLst>
      <p:ext uri="{BB962C8B-B14F-4D97-AF65-F5344CB8AC3E}">
        <p14:creationId xmlns:p14="http://schemas.microsoft.com/office/powerpoint/2010/main" val="20339339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http://blogs.wsj.com/indiarealtime/2011/07/13/chief-mentor-five-internet-trends-to-keep-an-eye-on/?mod=WSJBlog&amp;mod=irt&amp;mod=livemint</a:t>
            </a:r>
            <a:endParaRPr lang="en-US" dirty="0"/>
          </a:p>
        </p:txBody>
      </p:sp>
      <p:sp>
        <p:nvSpPr>
          <p:cNvPr id="4" name="Slide Number Placeholder 3"/>
          <p:cNvSpPr>
            <a:spLocks noGrp="1"/>
          </p:cNvSpPr>
          <p:nvPr>
            <p:ph type="sldNum" sz="quarter" idx="10"/>
          </p:nvPr>
        </p:nvSpPr>
        <p:spPr/>
        <p:txBody>
          <a:bodyPr/>
          <a:lstStyle/>
          <a:p>
            <a:pPr>
              <a:defRPr/>
            </a:pPr>
            <a:fld id="{74B8D6D0-B556-4952-BC8D-0DF5B01BB76C}" type="slidenum">
              <a:rPr lang="en-US" smtClean="0"/>
              <a:pPr>
                <a:defRPr/>
              </a:pPr>
              <a:t>97</a:t>
            </a:fld>
            <a:endParaRPr lang="en-US"/>
          </a:p>
        </p:txBody>
      </p:sp>
    </p:spTree>
    <p:extLst>
      <p:ext uri="{BB962C8B-B14F-4D97-AF65-F5344CB8AC3E}">
        <p14:creationId xmlns:p14="http://schemas.microsoft.com/office/powerpoint/2010/main" val="2216212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http://blogs.wsj.com/indiarealtime/2011/07/13/chief-mentor-five-internet-trends-to-keep-an-eye-on/?mod=WSJBlog&amp;mod=irt&amp;mod=livemint</a:t>
            </a:r>
            <a:endParaRPr lang="en-US" dirty="0"/>
          </a:p>
        </p:txBody>
      </p:sp>
      <p:sp>
        <p:nvSpPr>
          <p:cNvPr id="4" name="Slide Number Placeholder 3"/>
          <p:cNvSpPr>
            <a:spLocks noGrp="1"/>
          </p:cNvSpPr>
          <p:nvPr>
            <p:ph type="sldNum" sz="quarter" idx="10"/>
          </p:nvPr>
        </p:nvSpPr>
        <p:spPr/>
        <p:txBody>
          <a:bodyPr/>
          <a:lstStyle/>
          <a:p>
            <a:pPr>
              <a:defRPr/>
            </a:pPr>
            <a:fld id="{74B8D6D0-B556-4952-BC8D-0DF5B01BB76C}" type="slidenum">
              <a:rPr lang="en-US" smtClean="0"/>
              <a:pPr>
                <a:defRPr/>
              </a:pPr>
              <a:t>98</a:t>
            </a:fld>
            <a:endParaRPr lang="en-US"/>
          </a:p>
        </p:txBody>
      </p:sp>
    </p:spTree>
    <p:extLst>
      <p:ext uri="{BB962C8B-B14F-4D97-AF65-F5344CB8AC3E}">
        <p14:creationId xmlns:p14="http://schemas.microsoft.com/office/powerpoint/2010/main" val="2410303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9">
              <a:defRPr/>
            </a:pPr>
            <a:r>
              <a:rPr lang="en-US" dirty="0" smtClean="0"/>
              <a:t>http://blogs.wsj.com/indiarealtime/2011/07/13/chief-mentor-five-internet-trends-to-keep-an-eye-on/?mod=WSJBlog&amp;mod=irt&amp;mod=livemint</a:t>
            </a:r>
          </a:p>
          <a:p>
            <a:endParaRPr lang="en-US" dirty="0"/>
          </a:p>
        </p:txBody>
      </p:sp>
      <p:sp>
        <p:nvSpPr>
          <p:cNvPr id="4" name="Slide Number Placeholder 3"/>
          <p:cNvSpPr>
            <a:spLocks noGrp="1"/>
          </p:cNvSpPr>
          <p:nvPr>
            <p:ph type="sldNum" sz="quarter" idx="10"/>
          </p:nvPr>
        </p:nvSpPr>
        <p:spPr/>
        <p:txBody>
          <a:bodyPr/>
          <a:lstStyle/>
          <a:p>
            <a:pPr>
              <a:defRPr/>
            </a:pPr>
            <a:fld id="{74B8D6D0-B556-4952-BC8D-0DF5B01BB76C}" type="slidenum">
              <a:rPr lang="en-US" smtClean="0"/>
              <a:pPr>
                <a:defRPr/>
              </a:pPr>
              <a:t>99</a:t>
            </a:fld>
            <a:endParaRPr lang="en-US"/>
          </a:p>
        </p:txBody>
      </p:sp>
    </p:spTree>
    <p:extLst>
      <p:ext uri="{BB962C8B-B14F-4D97-AF65-F5344CB8AC3E}">
        <p14:creationId xmlns:p14="http://schemas.microsoft.com/office/powerpoint/2010/main" val="1601933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http://blogs.wsj.com/indiarealtime/2011/07/13/chief-mentor-five-internet-trends-to-keep-an-eye-on/?mod=WSJBlog&amp;mod=irt&amp;mod=livemint</a:t>
            </a:r>
            <a:endParaRPr lang="en-US" dirty="0"/>
          </a:p>
        </p:txBody>
      </p:sp>
      <p:sp>
        <p:nvSpPr>
          <p:cNvPr id="4" name="Slide Number Placeholder 3"/>
          <p:cNvSpPr>
            <a:spLocks noGrp="1"/>
          </p:cNvSpPr>
          <p:nvPr>
            <p:ph type="sldNum" sz="quarter" idx="10"/>
          </p:nvPr>
        </p:nvSpPr>
        <p:spPr/>
        <p:txBody>
          <a:bodyPr/>
          <a:lstStyle/>
          <a:p>
            <a:pPr>
              <a:defRPr/>
            </a:pPr>
            <a:fld id="{74B8D6D0-B556-4952-BC8D-0DF5B01BB76C}" type="slidenum">
              <a:rPr lang="en-US" smtClean="0"/>
              <a:pPr>
                <a:defRPr/>
              </a:pPr>
              <a:t>100</a:t>
            </a:fld>
            <a:endParaRPr lang="en-US"/>
          </a:p>
        </p:txBody>
      </p:sp>
    </p:spTree>
    <p:extLst>
      <p:ext uri="{BB962C8B-B14F-4D97-AF65-F5344CB8AC3E}">
        <p14:creationId xmlns:p14="http://schemas.microsoft.com/office/powerpoint/2010/main" val="1124416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9">
              <a:defRPr/>
            </a:pPr>
            <a:r>
              <a:rPr lang="en-US" dirty="0" smtClean="0"/>
              <a:t>http://blogs.wsj.com/indiarealtime/2011/07/13/chief-mentor-five-internet-trends-to-keep-an-eye-on/?mod=WSJBlog&amp;mod=irt&amp;mod=livemint</a:t>
            </a:r>
          </a:p>
          <a:p>
            <a:endParaRPr lang="en-US" dirty="0"/>
          </a:p>
        </p:txBody>
      </p:sp>
      <p:sp>
        <p:nvSpPr>
          <p:cNvPr id="4" name="Slide Number Placeholder 3"/>
          <p:cNvSpPr>
            <a:spLocks noGrp="1"/>
          </p:cNvSpPr>
          <p:nvPr>
            <p:ph type="sldNum" sz="quarter" idx="10"/>
          </p:nvPr>
        </p:nvSpPr>
        <p:spPr/>
        <p:txBody>
          <a:bodyPr/>
          <a:lstStyle/>
          <a:p>
            <a:pPr>
              <a:defRPr/>
            </a:pPr>
            <a:fld id="{74B8D6D0-B556-4952-BC8D-0DF5B01BB76C}" type="slidenum">
              <a:rPr lang="en-US" smtClean="0"/>
              <a:pPr>
                <a:defRPr/>
              </a:pPr>
              <a:t>101</a:t>
            </a:fld>
            <a:endParaRPr lang="en-US"/>
          </a:p>
        </p:txBody>
      </p:sp>
    </p:spTree>
    <p:extLst>
      <p:ext uri="{BB962C8B-B14F-4D97-AF65-F5344CB8AC3E}">
        <p14:creationId xmlns:p14="http://schemas.microsoft.com/office/powerpoint/2010/main" val="7646473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9">
              <a:defRPr/>
            </a:pPr>
            <a:r>
              <a:rPr lang="en-US" dirty="0" smtClean="0"/>
              <a:t>http://blogs.wsj.com/indiarealtime/2011/07/13/chief-mentor-five-internet-trends-to-keep-an-eye-on/?mod=WSJBlog&amp;mod=irt&amp;mod=livemint</a:t>
            </a:r>
          </a:p>
          <a:p>
            <a:endParaRPr lang="en-US" dirty="0"/>
          </a:p>
        </p:txBody>
      </p:sp>
      <p:sp>
        <p:nvSpPr>
          <p:cNvPr id="4" name="Slide Number Placeholder 3"/>
          <p:cNvSpPr>
            <a:spLocks noGrp="1"/>
          </p:cNvSpPr>
          <p:nvPr>
            <p:ph type="sldNum" sz="quarter" idx="10"/>
          </p:nvPr>
        </p:nvSpPr>
        <p:spPr/>
        <p:txBody>
          <a:bodyPr/>
          <a:lstStyle/>
          <a:p>
            <a:pPr>
              <a:defRPr/>
            </a:pPr>
            <a:fld id="{74B8D6D0-B556-4952-BC8D-0DF5B01BB76C}" type="slidenum">
              <a:rPr lang="en-US" smtClean="0"/>
              <a:pPr>
                <a:defRPr/>
              </a:pPr>
              <a:t>102</a:t>
            </a:fld>
            <a:endParaRPr lang="en-US"/>
          </a:p>
        </p:txBody>
      </p:sp>
    </p:spTree>
    <p:extLst>
      <p:ext uri="{BB962C8B-B14F-4D97-AF65-F5344CB8AC3E}">
        <p14:creationId xmlns:p14="http://schemas.microsoft.com/office/powerpoint/2010/main" val="3084965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Krishna </a:t>
            </a:r>
            <a:r>
              <a:rPr lang="en-US" dirty="0" err="1" smtClean="0"/>
              <a:t>Palepu</a:t>
            </a:r>
            <a:r>
              <a:rPr lang="en-US" baseline="0" dirty="0" smtClean="0"/>
              <a:t> and </a:t>
            </a:r>
            <a:r>
              <a:rPr lang="en-US" baseline="0" dirty="0" err="1" smtClean="0"/>
              <a:t>Tarun</a:t>
            </a:r>
            <a:r>
              <a:rPr lang="en-US" baseline="0" dirty="0" smtClean="0"/>
              <a:t> </a:t>
            </a:r>
            <a:r>
              <a:rPr lang="en-US" baseline="0" dirty="0" err="1" smtClean="0"/>
              <a:t>Khanna</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106</a:t>
            </a:fld>
            <a:endParaRPr lang="en-US"/>
          </a:p>
        </p:txBody>
      </p:sp>
    </p:spTree>
    <p:extLst>
      <p:ext uri="{BB962C8B-B14F-4D97-AF65-F5344CB8AC3E}">
        <p14:creationId xmlns:p14="http://schemas.microsoft.com/office/powerpoint/2010/main" val="3061152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http://www.nytimes.com/interactive/2011/06/08/world/asia/india-china-graphic.html?ref=asia</a:t>
            </a:r>
            <a:endParaRPr lang="en-US" dirty="0"/>
          </a:p>
        </p:txBody>
      </p:sp>
      <p:sp>
        <p:nvSpPr>
          <p:cNvPr id="4" name="Slide Number Placeholder 3"/>
          <p:cNvSpPr>
            <a:spLocks noGrp="1"/>
          </p:cNvSpPr>
          <p:nvPr>
            <p:ph type="sldNum" sz="quarter" idx="10"/>
          </p:nvPr>
        </p:nvSpPr>
        <p:spPr/>
        <p:txBody>
          <a:bodyPr/>
          <a:lstStyle/>
          <a:p>
            <a:fld id="{B0E92E7D-E4AE-4B7D-B94D-6B7622C73EFD}" type="slidenum">
              <a:rPr lang="en-US" smtClean="0"/>
              <a:pPr/>
              <a:t>13</a:t>
            </a:fld>
            <a:endParaRPr lang="en-US"/>
          </a:p>
        </p:txBody>
      </p:sp>
    </p:spTree>
    <p:extLst>
      <p:ext uri="{BB962C8B-B14F-4D97-AF65-F5344CB8AC3E}">
        <p14:creationId xmlns:p14="http://schemas.microsoft.com/office/powerpoint/2010/main" val="3659714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http://casi.ssc.upenn.edu/iit/agarwala</a:t>
            </a:r>
            <a:endParaRPr lang="en-US" dirty="0" smtClean="0"/>
          </a:p>
          <a:p>
            <a:r>
              <a:rPr lang="en-US" dirty="0" smtClean="0"/>
              <a:t>http://alexmthomas.wordpress.com/2009/09/26/on-the-unorganised-sector-in-india/</a:t>
            </a:r>
          </a:p>
          <a:p>
            <a:r>
              <a:rPr lang="en-US" dirty="0" err="1" smtClean="0"/>
              <a:t>Kabra</a:t>
            </a:r>
            <a:r>
              <a:rPr lang="en-US" dirty="0" smtClean="0"/>
              <a:t>, </a:t>
            </a:r>
            <a:r>
              <a:rPr lang="en-US" dirty="0" err="1" smtClean="0"/>
              <a:t>Kamal</a:t>
            </a:r>
            <a:r>
              <a:rPr lang="en-US" dirty="0" smtClean="0"/>
              <a:t> </a:t>
            </a:r>
            <a:r>
              <a:rPr lang="en-US" dirty="0" err="1" smtClean="0"/>
              <a:t>Nayan</a:t>
            </a:r>
            <a:r>
              <a:rPr lang="en-US" dirty="0" smtClean="0"/>
              <a:t> (2003), The </a:t>
            </a:r>
            <a:r>
              <a:rPr lang="en-US" dirty="0" err="1" smtClean="0"/>
              <a:t>Unorganised</a:t>
            </a:r>
            <a:r>
              <a:rPr lang="en-US" dirty="0" smtClean="0"/>
              <a:t> Sector in India: Some Issues Bearing on the Search For Alternatives, Social Scientist, Vol. 31, No. 11/12 (Nov. – Dec., 2003), pp. 23-46.</a:t>
            </a:r>
          </a:p>
          <a:p>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111</a:t>
            </a:fld>
            <a:endParaRPr lang="en-US"/>
          </a:p>
        </p:txBody>
      </p:sp>
    </p:spTree>
    <p:extLst>
      <p:ext uri="{BB962C8B-B14F-4D97-AF65-F5344CB8AC3E}">
        <p14:creationId xmlns:p14="http://schemas.microsoft.com/office/powerpoint/2010/main" val="2243135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http://www.fibre2fashion.com/industry-article/printarticle.asp?article_id=1877&amp;page=3</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112</a:t>
            </a:fld>
            <a:endParaRPr lang="en-US"/>
          </a:p>
        </p:txBody>
      </p:sp>
    </p:spTree>
    <p:extLst>
      <p:ext uri="{BB962C8B-B14F-4D97-AF65-F5344CB8AC3E}">
        <p14:creationId xmlns:p14="http://schemas.microsoft.com/office/powerpoint/2010/main" val="1896322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http://casi.ssc.upenn.edu/iit/agarwala</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113</a:t>
            </a:fld>
            <a:endParaRPr lang="en-US"/>
          </a:p>
        </p:txBody>
      </p:sp>
    </p:spTree>
    <p:extLst>
      <p:ext uri="{BB962C8B-B14F-4D97-AF65-F5344CB8AC3E}">
        <p14:creationId xmlns:p14="http://schemas.microsoft.com/office/powerpoint/2010/main" val="371080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 </a:t>
            </a:r>
            <a:r>
              <a:rPr lang="en-US" dirty="0" err="1" smtClean="0"/>
              <a:t>Panagariya</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14</a:t>
            </a:fld>
            <a:endParaRPr lang="en-US"/>
          </a:p>
        </p:txBody>
      </p:sp>
    </p:spTree>
    <p:extLst>
      <p:ext uri="{BB962C8B-B14F-4D97-AF65-F5344CB8AC3E}">
        <p14:creationId xmlns:p14="http://schemas.microsoft.com/office/powerpoint/2010/main" val="549368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 P </a:t>
            </a:r>
            <a:r>
              <a:rPr lang="en-US" dirty="0" err="1" smtClean="0"/>
              <a:t>Thirlwell</a:t>
            </a:r>
            <a:r>
              <a:rPr lang="en-US" dirty="0" smtClean="0"/>
              <a:t>:</a:t>
            </a:r>
            <a:r>
              <a:rPr lang="en-US" baseline="0" dirty="0" smtClean="0"/>
              <a:t> India The Next Economic Giant, Lowry Institute for International Policy, Double Bay, New South Wales, Australia, 2004.</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22</a:t>
            </a:fld>
            <a:endParaRPr lang="en-US"/>
          </a:p>
        </p:txBody>
      </p:sp>
    </p:spTree>
    <p:extLst>
      <p:ext uri="{BB962C8B-B14F-4D97-AF65-F5344CB8AC3E}">
        <p14:creationId xmlns:p14="http://schemas.microsoft.com/office/powerpoint/2010/main" val="341899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err="1" smtClean="0">
                <a:solidFill>
                  <a:schemeClr val="tx1"/>
                </a:solidFill>
                <a:latin typeface="Arial" charset="0"/>
                <a:ea typeface="+mn-ea"/>
                <a:cs typeface="+mn-cs"/>
              </a:rPr>
              <a:t>Corbridge</a:t>
            </a:r>
            <a:r>
              <a:rPr lang="en-US" sz="1200" kern="1200" baseline="0" dirty="0" smtClean="0">
                <a:solidFill>
                  <a:schemeClr val="tx1"/>
                </a:solidFill>
                <a:latin typeface="Arial" charset="0"/>
                <a:ea typeface="+mn-ea"/>
                <a:cs typeface="+mn-cs"/>
              </a:rPr>
              <a:t>, S and </a:t>
            </a:r>
            <a:r>
              <a:rPr lang="en-US" sz="1200" kern="1200" baseline="0" dirty="0" err="1" smtClean="0">
                <a:solidFill>
                  <a:schemeClr val="tx1"/>
                </a:solidFill>
                <a:latin typeface="Arial" charset="0"/>
                <a:ea typeface="+mn-ea"/>
                <a:cs typeface="+mn-cs"/>
              </a:rPr>
              <a:t>J.Harriss</a:t>
            </a:r>
            <a:r>
              <a:rPr lang="en-US" sz="1200" kern="1200" baseline="0" dirty="0" smtClean="0">
                <a:solidFill>
                  <a:schemeClr val="tx1"/>
                </a:solidFill>
                <a:latin typeface="Arial" charset="0"/>
                <a:ea typeface="+mn-ea"/>
                <a:cs typeface="+mn-cs"/>
              </a:rPr>
              <a:t> (2000), ‘Reinventing India: </a:t>
            </a:r>
            <a:r>
              <a:rPr lang="en-US" sz="1200" kern="1200" baseline="0" dirty="0" err="1" smtClean="0">
                <a:solidFill>
                  <a:schemeClr val="tx1"/>
                </a:solidFill>
                <a:latin typeface="Arial" charset="0"/>
                <a:ea typeface="+mn-ea"/>
                <a:cs typeface="+mn-cs"/>
              </a:rPr>
              <a:t>Liberalisation</a:t>
            </a:r>
            <a:r>
              <a:rPr lang="en-US" sz="1200" kern="1200" baseline="0" dirty="0" smtClean="0">
                <a:solidFill>
                  <a:schemeClr val="tx1"/>
                </a:solidFill>
                <a:latin typeface="Arial" charset="0"/>
                <a:ea typeface="+mn-ea"/>
                <a:cs typeface="+mn-cs"/>
              </a:rPr>
              <a:t>, Hindu Nationalism and Popular Democracy’ (London, Polity Press). </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27</a:t>
            </a:fld>
            <a:endParaRPr lang="en-US"/>
          </a:p>
        </p:txBody>
      </p:sp>
    </p:spTree>
    <p:extLst>
      <p:ext uri="{BB962C8B-B14F-4D97-AF65-F5344CB8AC3E}">
        <p14:creationId xmlns:p14="http://schemas.microsoft.com/office/powerpoint/2010/main" val="202184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311" eaLnBrk="1" fontAlgn="auto" hangingPunct="1">
              <a:spcBef>
                <a:spcPts val="0"/>
              </a:spcBef>
              <a:spcAft>
                <a:spcPts val="0"/>
              </a:spcAft>
            </a:pPr>
            <a:r>
              <a:rPr lang="en-US" dirty="0" smtClean="0"/>
              <a:t>Source:</a:t>
            </a:r>
            <a:r>
              <a:rPr lang="en-US" baseline="0" dirty="0" smtClean="0"/>
              <a:t> OECD Economic Surveys India 2011</a:t>
            </a:r>
            <a:endParaRPr lang="en-US" dirty="0" smtClean="0"/>
          </a:p>
          <a:p>
            <a:endParaRPr lang="en-US" dirty="0"/>
          </a:p>
        </p:txBody>
      </p:sp>
      <p:sp>
        <p:nvSpPr>
          <p:cNvPr id="4" name="Slide Number Placeholder 3"/>
          <p:cNvSpPr>
            <a:spLocks noGrp="1"/>
          </p:cNvSpPr>
          <p:nvPr>
            <p:ph type="sldNum" sz="quarter" idx="10"/>
          </p:nvPr>
        </p:nvSpPr>
        <p:spPr/>
        <p:txBody>
          <a:bodyPr/>
          <a:lstStyle/>
          <a:p>
            <a:fld id="{682EA4EC-14D4-4D74-9404-70F167D0C892}" type="slidenum">
              <a:rPr lang="en-US" smtClean="0"/>
              <a:pPr/>
              <a:t>29</a:t>
            </a:fld>
            <a:endParaRPr lang="en-US"/>
          </a:p>
        </p:txBody>
      </p:sp>
    </p:spTree>
    <p:extLst>
      <p:ext uri="{BB962C8B-B14F-4D97-AF65-F5344CB8AC3E}">
        <p14:creationId xmlns:p14="http://schemas.microsoft.com/office/powerpoint/2010/main" val="1548349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http://www.outlookindia.com/article.aspx?265609</a:t>
            </a:r>
            <a:endParaRPr lang="en-US" dirty="0" smtClean="0">
              <a:hlinkClick r:id="rId4"/>
            </a:endParaRPr>
          </a:p>
          <a:p>
            <a:r>
              <a:rPr lang="en-US" dirty="0" smtClean="0">
                <a:hlinkClick r:id="rId4"/>
              </a:rPr>
              <a:t>http://www.business-standard.com/india/news/air-india-losses-pegged-at-rs-13300-crore/128589/on</a:t>
            </a:r>
            <a:endParaRPr lang="en-US" dirty="0"/>
          </a:p>
        </p:txBody>
      </p:sp>
      <p:sp>
        <p:nvSpPr>
          <p:cNvPr id="4" name="Slide Number Placeholder 3"/>
          <p:cNvSpPr>
            <a:spLocks noGrp="1"/>
          </p:cNvSpPr>
          <p:nvPr>
            <p:ph type="sldNum" sz="quarter" idx="10"/>
          </p:nvPr>
        </p:nvSpPr>
        <p:spPr/>
        <p:txBody>
          <a:bodyPr/>
          <a:lstStyle/>
          <a:p>
            <a:pPr>
              <a:defRPr/>
            </a:pPr>
            <a:fld id="{F9802B0C-4EEC-47AF-A95A-69353D7B8CA2}" type="slidenum">
              <a:rPr lang="en-US" smtClean="0"/>
              <a:pPr>
                <a:defRPr/>
              </a:pPr>
              <a:t>30</a:t>
            </a:fld>
            <a:endParaRPr lang="en-US"/>
          </a:p>
        </p:txBody>
      </p:sp>
    </p:spTree>
    <p:extLst>
      <p:ext uri="{BB962C8B-B14F-4D97-AF65-F5344CB8AC3E}">
        <p14:creationId xmlns:p14="http://schemas.microsoft.com/office/powerpoint/2010/main" val="321890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1795463"/>
            <a:ext cx="7772400" cy="109537"/>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de-DE" sz="2400">
              <a:latin typeface="Times New Roman" pitchFamily="18" charset="0"/>
            </a:endParaRPr>
          </a:p>
        </p:txBody>
      </p:sp>
      <p:sp>
        <p:nvSpPr>
          <p:cNvPr id="157698" name="Rectangle 2"/>
          <p:cNvSpPr>
            <a:spLocks noGrp="1" noChangeArrowheads="1"/>
          </p:cNvSpPr>
          <p:nvPr>
            <p:ph type="ctrTitle"/>
          </p:nvPr>
        </p:nvSpPr>
        <p:spPr>
          <a:xfrm>
            <a:off x="685800" y="381000"/>
            <a:ext cx="7772400" cy="1371600"/>
          </a:xfrm>
        </p:spPr>
        <p:txBody>
          <a:bodyPr/>
          <a:lstStyle>
            <a:lvl1pPr>
              <a:defRPr/>
            </a:lvl1pPr>
          </a:lstStyle>
          <a:p>
            <a:r>
              <a:rPr lang="en-US"/>
              <a:t>Click to edit Master title style</a:t>
            </a:r>
          </a:p>
        </p:txBody>
      </p:sp>
      <p:sp>
        <p:nvSpPr>
          <p:cNvPr id="157699" name="Rectangle 3"/>
          <p:cNvSpPr>
            <a:spLocks noGrp="1" noChangeArrowheads="1"/>
          </p:cNvSpPr>
          <p:nvPr>
            <p:ph type="subTitle" idx="1"/>
          </p:nvPr>
        </p:nvSpPr>
        <p:spPr>
          <a:xfrm>
            <a:off x="1219200" y="2286000"/>
            <a:ext cx="7010400" cy="1600200"/>
          </a:xfrm>
        </p:spPr>
        <p:txBody>
          <a:bodyPr/>
          <a:lstStyle>
            <a:lvl1pPr marL="0" indent="0" algn="ctr">
              <a:buFont typeface="Wingdings" pitchFamily="2" charset="2"/>
              <a:buNone/>
              <a:defRPr/>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E89AAC2B-79F9-4FFC-82EA-A27C393A2D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66571B5-3CF7-4B5E-84DC-8A0D85D55EF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7699ACB-B9F8-4678-9327-0212B6BAC43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18A908D6-6AAF-4556-900C-CB34E0B73E5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endParaRPr lang="en-US"/>
          </a:p>
        </p:txBody>
      </p:sp>
      <p:sp>
        <p:nvSpPr>
          <p:cNvPr id="7" name="Rectangle 5"/>
          <p:cNvSpPr>
            <a:spLocks noGrp="1" noChangeArrowheads="1"/>
          </p:cNvSpPr>
          <p:nvPr>
            <p:ph type="ftr" sz="quarter" idx="11"/>
          </p:nvPr>
        </p:nvSpPr>
        <p:spPr/>
        <p:txBody>
          <a:bodyPr/>
          <a:lstStyle>
            <a:lvl1pPr>
              <a:defRPr/>
            </a:lvl1pPr>
          </a:lstStyle>
          <a:p>
            <a:endParaRPr lang="en-US"/>
          </a:p>
        </p:txBody>
      </p:sp>
      <p:sp>
        <p:nvSpPr>
          <p:cNvPr id="8" name="Rectangle 6"/>
          <p:cNvSpPr>
            <a:spLocks noGrp="1" noChangeArrowheads="1"/>
          </p:cNvSpPr>
          <p:nvPr>
            <p:ph type="sldNum" sz="quarter" idx="12"/>
          </p:nvPr>
        </p:nvSpPr>
        <p:spPr/>
        <p:txBody>
          <a:bodyPr/>
          <a:lstStyle>
            <a:lvl1pPr>
              <a:defRPr/>
            </a:lvl1pPr>
          </a:lstStyle>
          <a:p>
            <a:fld id="{9053E42E-D904-4043-A245-733BAD62999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CE605AE-283F-4EB7-BFF0-0396AF34D9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8A8002B-C2D1-47FF-A6EB-1A1E62EEA5B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5A98B031-B440-495C-B663-CC76974F298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3161D170-BEE5-44ED-B09C-9709D529F4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27EEEAC7-1D09-44EC-8A00-CC45110B85F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FE965A63-0972-49E6-B16A-0AF883D4AC1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FC7D7B3A-D44B-4F3F-85D0-7E480AA8239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9B9159B-7BE6-4CF4-A8E2-BAD218BA9D9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667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de-DE" sz="2400">
              <a:latin typeface="Times New Roman" pitchFamily="18" charset="0"/>
            </a:endParaRPr>
          </a:p>
        </p:txBody>
      </p:sp>
      <p:sp>
        <p:nvSpPr>
          <p:cNvPr id="15667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15667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566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p>
        </p:txBody>
      </p:sp>
      <p:sp>
        <p:nvSpPr>
          <p:cNvPr id="15668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DE850FDC-C8C5-499D-A6EC-9C6D10B4BD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8" r:id="rId12"/>
    <p:sldLayoutId id="2147483709" r:id="rId13"/>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2.bin"/><Relationship Id="rId4" Type="http://schemas.openxmlformats.org/officeDocument/2006/relationships/image" Target="../media/image19.emf"/></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Microsoft_Excel_97-2003_Worksheet1.xls"/></Relationships>
</file>

<file path=ppt/slides/_rels/slide5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74675" y="304800"/>
            <a:ext cx="8264525" cy="1219200"/>
          </a:xfrm>
        </p:spPr>
        <p:txBody>
          <a:bodyPr/>
          <a:lstStyle/>
          <a:p>
            <a:pPr eaLnBrk="1" hangingPunct="1"/>
            <a:r>
              <a:rPr lang="de-DE" dirty="0" smtClean="0"/>
              <a:t>The Indian Economy</a:t>
            </a:r>
          </a:p>
        </p:txBody>
      </p:sp>
      <p:sp>
        <p:nvSpPr>
          <p:cNvPr id="11267" name="Rectangle 3"/>
          <p:cNvSpPr>
            <a:spLocks noGrp="1" noChangeArrowheads="1"/>
          </p:cNvSpPr>
          <p:nvPr>
            <p:ph type="body" idx="1"/>
          </p:nvPr>
        </p:nvSpPr>
        <p:spPr>
          <a:xfrm>
            <a:off x="566738" y="1752600"/>
            <a:ext cx="8272462" cy="4267200"/>
          </a:xfrm>
        </p:spPr>
        <p:txBody>
          <a:bodyPr/>
          <a:lstStyle/>
          <a:p>
            <a:pPr eaLnBrk="1" hangingPunct="1"/>
            <a:r>
              <a:rPr lang="de-DE" sz="2800" smtClean="0">
                <a:latin typeface="Arial Unicode MS" pitchFamily="34" charset="-128"/>
              </a:rPr>
              <a:t>An Overview and Analysis</a:t>
            </a:r>
            <a:endParaRPr lang="de-DE" sz="3200" smtClean="0">
              <a:latin typeface="Arial Unicode MS" pitchFamily="34" charset="-128"/>
            </a:endParaRPr>
          </a:p>
        </p:txBody>
      </p:sp>
      <p:pic>
        <p:nvPicPr>
          <p:cNvPr id="27650" name="Picture 2" descr="http://4.bp.blogspot.com/_XHaKfKHzAac/TMWYCPXIHOI/AAAAAAAAAQQ/O2UmxsafMEA/s320/rupee.jpg"/>
          <p:cNvPicPr>
            <a:picLocks noChangeAspect="1" noChangeArrowheads="1"/>
          </p:cNvPicPr>
          <p:nvPr/>
        </p:nvPicPr>
        <p:blipFill>
          <a:blip r:embed="rId3"/>
          <a:srcRect/>
          <a:stretch>
            <a:fillRect/>
          </a:stretch>
        </p:blipFill>
        <p:spPr bwMode="auto">
          <a:xfrm>
            <a:off x="3352800" y="2514600"/>
            <a:ext cx="2667000" cy="331304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657600" y="2895600"/>
            <a:ext cx="2362200" cy="914400"/>
          </a:xfrm>
          <a:prstGeom prst="rect">
            <a:avLst/>
          </a:prstGeom>
          <a:solidFill>
            <a:srgbClr val="CCFFFF"/>
          </a:solidFill>
          <a:ln w="9525">
            <a:solidFill>
              <a:schemeClr val="tx1"/>
            </a:solidFill>
            <a:miter lim="800000"/>
            <a:headEnd/>
            <a:tailEnd/>
          </a:ln>
        </p:spPr>
        <p:txBody>
          <a:bodyPr wrap="none" anchor="ctr"/>
          <a:lstStyle/>
          <a:p>
            <a:pPr algn="ctr" eaLnBrk="1" hangingPunct="1"/>
            <a:r>
              <a:rPr lang="en-US" sz="2400" b="1">
                <a:latin typeface="Arial" charset="0"/>
                <a:cs typeface="Arial" charset="0"/>
              </a:rPr>
              <a:t>The Indian </a:t>
            </a:r>
          </a:p>
          <a:p>
            <a:pPr algn="ctr" eaLnBrk="1" hangingPunct="1"/>
            <a:r>
              <a:rPr lang="en-US" sz="2400" b="1">
                <a:latin typeface="Arial" charset="0"/>
                <a:cs typeface="Arial" charset="0"/>
              </a:rPr>
              <a:t>Economy</a:t>
            </a:r>
          </a:p>
        </p:txBody>
      </p:sp>
      <p:sp>
        <p:nvSpPr>
          <p:cNvPr id="26627" name="AutoShape 3"/>
          <p:cNvSpPr>
            <a:spLocks noChangeArrowheads="1"/>
          </p:cNvSpPr>
          <p:nvPr/>
        </p:nvSpPr>
        <p:spPr bwMode="auto">
          <a:xfrm rot="10800000">
            <a:off x="6172200" y="3124200"/>
            <a:ext cx="976313" cy="533400"/>
          </a:xfrm>
          <a:prstGeom prst="notchedRightArrow">
            <a:avLst>
              <a:gd name="adj1" fmla="val 50000"/>
              <a:gd name="adj2" fmla="val 45759"/>
            </a:avLst>
          </a:prstGeom>
          <a:solidFill>
            <a:srgbClr val="FFFF99"/>
          </a:solidFill>
          <a:ln w="9525">
            <a:solidFill>
              <a:schemeClr val="tx1"/>
            </a:solidFill>
            <a:miter lim="800000"/>
            <a:headEnd/>
            <a:tailEnd/>
          </a:ln>
        </p:spPr>
        <p:txBody>
          <a:bodyPr wrap="none" anchor="ctr"/>
          <a:lstStyle/>
          <a:p>
            <a:endParaRPr lang="en-US"/>
          </a:p>
        </p:txBody>
      </p:sp>
      <p:sp>
        <p:nvSpPr>
          <p:cNvPr id="26628" name="AutoShape 4"/>
          <p:cNvSpPr>
            <a:spLocks noChangeArrowheads="1"/>
          </p:cNvSpPr>
          <p:nvPr/>
        </p:nvSpPr>
        <p:spPr bwMode="auto">
          <a:xfrm>
            <a:off x="2514600" y="3124200"/>
            <a:ext cx="976313" cy="561975"/>
          </a:xfrm>
          <a:prstGeom prst="notchedRightArrow">
            <a:avLst>
              <a:gd name="adj1" fmla="val 50000"/>
              <a:gd name="adj2" fmla="val 43432"/>
            </a:avLst>
          </a:prstGeom>
          <a:solidFill>
            <a:srgbClr val="FFFF99"/>
          </a:solidFill>
          <a:ln w="9525">
            <a:solidFill>
              <a:schemeClr val="tx1"/>
            </a:solidFill>
            <a:miter lim="800000"/>
            <a:headEnd/>
            <a:tailEnd/>
          </a:ln>
        </p:spPr>
        <p:txBody>
          <a:bodyPr wrap="none" anchor="ctr"/>
          <a:lstStyle/>
          <a:p>
            <a:endParaRPr lang="en-US"/>
          </a:p>
        </p:txBody>
      </p:sp>
      <p:sp>
        <p:nvSpPr>
          <p:cNvPr id="26629" name="Text Box 5"/>
          <p:cNvSpPr txBox="1">
            <a:spLocks noChangeArrowheads="1"/>
          </p:cNvSpPr>
          <p:nvPr/>
        </p:nvSpPr>
        <p:spPr bwMode="auto">
          <a:xfrm>
            <a:off x="609600" y="2895600"/>
            <a:ext cx="1849438" cy="1006475"/>
          </a:xfrm>
          <a:prstGeom prst="rect">
            <a:avLst/>
          </a:prstGeom>
          <a:noFill/>
          <a:ln w="9525">
            <a:noFill/>
            <a:miter lim="800000"/>
            <a:headEnd/>
            <a:tailEnd/>
          </a:ln>
        </p:spPr>
        <p:txBody>
          <a:bodyPr wrap="none">
            <a:spAutoFit/>
          </a:bodyPr>
          <a:lstStyle/>
          <a:p>
            <a:pPr algn="ctr" eaLnBrk="1" hangingPunct="1"/>
            <a:r>
              <a:rPr lang="en-US" sz="2000" b="1">
                <a:latin typeface="Arial" charset="0"/>
                <a:cs typeface="Arial" charset="0"/>
              </a:rPr>
              <a:t>Arguments  &amp;</a:t>
            </a:r>
          </a:p>
          <a:p>
            <a:pPr algn="ctr" eaLnBrk="1" hangingPunct="1"/>
            <a:r>
              <a:rPr lang="en-US" sz="2000" b="1">
                <a:latin typeface="Arial" charset="0"/>
                <a:cs typeface="Arial" charset="0"/>
              </a:rPr>
              <a:t>Ideas of</a:t>
            </a:r>
          </a:p>
          <a:p>
            <a:pPr algn="ctr" eaLnBrk="1" hangingPunct="1"/>
            <a:r>
              <a:rPr lang="en-US" sz="2000" b="1">
                <a:latin typeface="Arial" charset="0"/>
                <a:cs typeface="Arial" charset="0"/>
              </a:rPr>
              <a:t>Intellectuals</a:t>
            </a:r>
          </a:p>
        </p:txBody>
      </p:sp>
      <p:sp>
        <p:nvSpPr>
          <p:cNvPr id="26630" name="Text Box 6"/>
          <p:cNvSpPr txBox="1">
            <a:spLocks noChangeArrowheads="1"/>
          </p:cNvSpPr>
          <p:nvPr/>
        </p:nvSpPr>
        <p:spPr bwMode="auto">
          <a:xfrm>
            <a:off x="7239000" y="2819400"/>
            <a:ext cx="1666875" cy="1311275"/>
          </a:xfrm>
          <a:prstGeom prst="rect">
            <a:avLst/>
          </a:prstGeom>
          <a:noFill/>
          <a:ln w="9525">
            <a:noFill/>
            <a:miter lim="800000"/>
            <a:headEnd/>
            <a:tailEnd/>
          </a:ln>
        </p:spPr>
        <p:txBody>
          <a:bodyPr wrap="none">
            <a:spAutoFit/>
          </a:bodyPr>
          <a:lstStyle/>
          <a:p>
            <a:pPr algn="ctr" eaLnBrk="1" hangingPunct="1"/>
            <a:r>
              <a:rPr lang="en-US" sz="2000" b="1">
                <a:latin typeface="Arial" charset="0"/>
                <a:cs typeface="Arial" charset="0"/>
              </a:rPr>
              <a:t>Pressures &amp;</a:t>
            </a:r>
          </a:p>
          <a:p>
            <a:pPr algn="ctr" eaLnBrk="1" hangingPunct="1"/>
            <a:r>
              <a:rPr lang="en-US" sz="2000" b="1">
                <a:latin typeface="Arial" charset="0"/>
                <a:cs typeface="Arial" charset="0"/>
              </a:rPr>
              <a:t>Claims of</a:t>
            </a:r>
          </a:p>
          <a:p>
            <a:pPr algn="ctr" eaLnBrk="1" hangingPunct="1"/>
            <a:r>
              <a:rPr lang="en-US" sz="2000" b="1">
                <a:latin typeface="Arial" charset="0"/>
                <a:cs typeface="Arial" charset="0"/>
              </a:rPr>
              <a:t>Democratic</a:t>
            </a:r>
          </a:p>
          <a:p>
            <a:pPr algn="ctr" eaLnBrk="1" hangingPunct="1"/>
            <a:r>
              <a:rPr lang="en-US" sz="2000" b="1">
                <a:latin typeface="Arial" charset="0"/>
                <a:cs typeface="Arial" charset="0"/>
              </a:rPr>
              <a:t>Politics</a:t>
            </a:r>
          </a:p>
        </p:txBody>
      </p:sp>
      <p:sp>
        <p:nvSpPr>
          <p:cNvPr id="26631" name="Text Box 7"/>
          <p:cNvSpPr txBox="1">
            <a:spLocks noChangeArrowheads="1"/>
          </p:cNvSpPr>
          <p:nvPr/>
        </p:nvSpPr>
        <p:spPr bwMode="auto">
          <a:xfrm>
            <a:off x="1905000" y="381000"/>
            <a:ext cx="4784725" cy="1066800"/>
          </a:xfrm>
          <a:prstGeom prst="rect">
            <a:avLst/>
          </a:prstGeom>
          <a:noFill/>
          <a:ln w="9525">
            <a:noFill/>
            <a:miter lim="800000"/>
            <a:headEnd/>
            <a:tailEnd/>
          </a:ln>
        </p:spPr>
        <p:txBody>
          <a:bodyPr wrap="none">
            <a:spAutoFit/>
          </a:bodyPr>
          <a:lstStyle/>
          <a:p>
            <a:pPr algn="ctr" eaLnBrk="1" hangingPunct="1"/>
            <a:r>
              <a:rPr lang="en-US" sz="3200" b="1">
                <a:solidFill>
                  <a:srgbClr val="CC6600"/>
                </a:solidFill>
                <a:latin typeface="Arial" charset="0"/>
                <a:cs typeface="Arial" charset="0"/>
              </a:rPr>
              <a:t>Influences on India’s </a:t>
            </a:r>
          </a:p>
          <a:p>
            <a:pPr algn="ctr" eaLnBrk="1" hangingPunct="1"/>
            <a:r>
              <a:rPr lang="en-US" sz="3200" b="1">
                <a:solidFill>
                  <a:srgbClr val="CC6600"/>
                </a:solidFill>
                <a:latin typeface="Arial" charset="0"/>
                <a:cs typeface="Arial" charset="0"/>
              </a:rPr>
              <a:t>Economic Development</a:t>
            </a:r>
          </a:p>
        </p:txBody>
      </p:sp>
      <p:sp>
        <p:nvSpPr>
          <p:cNvPr id="26632" name="AutoShape 8"/>
          <p:cNvSpPr>
            <a:spLocks noChangeArrowheads="1"/>
          </p:cNvSpPr>
          <p:nvPr/>
        </p:nvSpPr>
        <p:spPr bwMode="auto">
          <a:xfrm rot="-5400000">
            <a:off x="4402931" y="4207669"/>
            <a:ext cx="976313" cy="485775"/>
          </a:xfrm>
          <a:prstGeom prst="notchedRightArrow">
            <a:avLst>
              <a:gd name="adj1" fmla="val 50000"/>
              <a:gd name="adj2" fmla="val 50245"/>
            </a:avLst>
          </a:prstGeom>
          <a:solidFill>
            <a:srgbClr val="FFFF99"/>
          </a:solidFill>
          <a:ln w="9525">
            <a:solidFill>
              <a:schemeClr val="tx1"/>
            </a:solidFill>
            <a:miter lim="800000"/>
            <a:headEnd/>
            <a:tailEnd/>
          </a:ln>
        </p:spPr>
        <p:txBody>
          <a:bodyPr wrap="none" anchor="ctr"/>
          <a:lstStyle/>
          <a:p>
            <a:endParaRPr lang="en-US"/>
          </a:p>
        </p:txBody>
      </p:sp>
      <p:sp>
        <p:nvSpPr>
          <p:cNvPr id="26633" name="Text Box 9"/>
          <p:cNvSpPr txBox="1">
            <a:spLocks noChangeArrowheads="1"/>
          </p:cNvSpPr>
          <p:nvPr/>
        </p:nvSpPr>
        <p:spPr bwMode="auto">
          <a:xfrm>
            <a:off x="4248150" y="5257800"/>
            <a:ext cx="1255713" cy="1006475"/>
          </a:xfrm>
          <a:prstGeom prst="rect">
            <a:avLst/>
          </a:prstGeom>
          <a:noFill/>
          <a:ln w="9525">
            <a:noFill/>
            <a:miter lim="800000"/>
            <a:headEnd/>
            <a:tailEnd/>
          </a:ln>
        </p:spPr>
        <p:txBody>
          <a:bodyPr wrap="none">
            <a:spAutoFit/>
          </a:bodyPr>
          <a:lstStyle/>
          <a:p>
            <a:pPr algn="ctr" eaLnBrk="1" hangingPunct="1"/>
            <a:r>
              <a:rPr lang="en-US" sz="2000" b="1">
                <a:latin typeface="Arial" charset="0"/>
                <a:cs typeface="Arial" charset="0"/>
              </a:rPr>
              <a:t>Social &amp; </a:t>
            </a:r>
          </a:p>
          <a:p>
            <a:pPr algn="ctr" eaLnBrk="1" hangingPunct="1"/>
            <a:r>
              <a:rPr lang="en-US" sz="2000" b="1">
                <a:latin typeface="Arial" charset="0"/>
                <a:cs typeface="Arial" charset="0"/>
              </a:rPr>
              <a:t>cultural</a:t>
            </a:r>
          </a:p>
          <a:p>
            <a:pPr algn="ctr" eaLnBrk="1" hangingPunct="1"/>
            <a:r>
              <a:rPr lang="en-US" sz="2000" b="1">
                <a:latin typeface="Arial" charset="0"/>
                <a:cs typeface="Arial" charset="0"/>
              </a:rPr>
              <a:t>norms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66738" y="1676400"/>
            <a:ext cx="8348662" cy="4343400"/>
          </a:xfrm>
        </p:spPr>
        <p:txBody>
          <a:bodyPr/>
          <a:lstStyle/>
          <a:p>
            <a:r>
              <a:rPr lang="en-US" sz="2400" dirty="0" smtClean="0"/>
              <a:t>3. </a:t>
            </a:r>
            <a:r>
              <a:rPr lang="en-US" sz="2400" b="1" dirty="0" smtClean="0"/>
              <a:t>The power of women</a:t>
            </a:r>
            <a:r>
              <a:rPr lang="en-US" sz="2400" dirty="0" smtClean="0"/>
              <a:t>. </a:t>
            </a:r>
            <a:r>
              <a:rPr lang="en-US" sz="2400" dirty="0" smtClean="0">
                <a:solidFill>
                  <a:srgbClr val="FF0000"/>
                </a:solidFill>
              </a:rPr>
              <a:t>Today, Indian women make up only 20-30% of the online population, Asia’s lowest percentage.</a:t>
            </a:r>
            <a:r>
              <a:rPr lang="en-US" sz="2400" dirty="0" smtClean="0"/>
              <a:t> (Thailand has the highest, with 72.5% women users). Although with more than 25.45 million users India is the world’s fifth biggest </a:t>
            </a:r>
            <a:r>
              <a:rPr lang="en-US" sz="2400" dirty="0" err="1" smtClean="0"/>
              <a:t>Facebook</a:t>
            </a:r>
            <a:r>
              <a:rPr lang="en-US" sz="2400" dirty="0" smtClean="0"/>
              <a:t> nation, only 29% of them are female, according to data provided by </a:t>
            </a:r>
            <a:r>
              <a:rPr lang="en-US" sz="2400" dirty="0" err="1" smtClean="0"/>
              <a:t>comScore</a:t>
            </a:r>
            <a:r>
              <a:rPr lang="en-US" sz="2400" dirty="0" smtClean="0"/>
              <a:t>, a company that focuses on digital market intelligence. </a:t>
            </a:r>
            <a:r>
              <a:rPr lang="en-US" sz="2400" dirty="0" smtClean="0">
                <a:solidFill>
                  <a:srgbClr val="FF0000"/>
                </a:solidFill>
              </a:rPr>
              <a:t>But this figure is likely to increase in coming years: If other Asian markets are any indication, over time the percentage of women online should come closer to 50%.</a:t>
            </a:r>
          </a:p>
          <a:p>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676400"/>
            <a:ext cx="8915400" cy="4267200"/>
          </a:xfrm>
        </p:spPr>
        <p:txBody>
          <a:bodyPr/>
          <a:lstStyle/>
          <a:p>
            <a:r>
              <a:rPr lang="en-US" sz="2400" dirty="0" smtClean="0"/>
              <a:t>4. </a:t>
            </a:r>
            <a:r>
              <a:rPr lang="en-US" sz="2400" b="1" dirty="0" smtClean="0"/>
              <a:t>Cloud computing</a:t>
            </a:r>
            <a:r>
              <a:rPr lang="en-US" sz="2400" dirty="0" smtClean="0"/>
              <a:t>. Cloud computing services are already more popular than they are in many other parts of the world, with 88% of respondents to one survey conducted by KPMG saying they use cloud services for applications such as emails, sharing photos and videos. As broadband penetration increases, cloud service use will also grow. Half of India’s internet users now watch videos online. The potential of online video in India was made obvious during the cricket World Cup: Although in January 2011 Indians watched 3.4 million online videos, views sky-rocketed to 37 million in March.</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5. </a:t>
            </a:r>
            <a:r>
              <a:rPr lang="en-US" sz="2400" b="1" dirty="0" smtClean="0"/>
              <a:t>Social media.</a:t>
            </a:r>
            <a:r>
              <a:rPr lang="en-US" sz="2400" dirty="0" smtClean="0"/>
              <a:t> This is destined to keep growing – in India as elsewhere. Social media and micro-blogging services such as Twitter will become increasingly important sources of feedback about products, policies, and people – with users more likely to voice their opinions, especially when they’re negative.</a:t>
            </a:r>
          </a:p>
          <a:p>
            <a:endParaRPr lang="en-US" dirty="0" smtClean="0"/>
          </a:p>
          <a:p>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0" y="457200"/>
            <a:ext cx="8229600" cy="1143000"/>
          </a:xfrm>
        </p:spPr>
        <p:txBody>
          <a:bodyPr/>
          <a:lstStyle/>
          <a:p>
            <a:pPr eaLnBrk="1" hangingPunct="1"/>
            <a:r>
              <a:rPr lang="en-US" dirty="0" smtClean="0"/>
              <a:t>The Formal Corporate Sector</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04800"/>
            <a:ext cx="8229600" cy="1143000"/>
          </a:xfrm>
        </p:spPr>
        <p:txBody>
          <a:bodyPr/>
          <a:lstStyle/>
          <a:p>
            <a:pPr eaLnBrk="1" hangingPunct="1"/>
            <a:r>
              <a:rPr lang="en-US" dirty="0" smtClean="0"/>
              <a:t>Indian Entrepreneurship Before Independence…</a:t>
            </a:r>
          </a:p>
        </p:txBody>
      </p:sp>
      <p:sp>
        <p:nvSpPr>
          <p:cNvPr id="22531" name="Rectangle 3"/>
          <p:cNvSpPr>
            <a:spLocks noGrp="1" noChangeArrowheads="1"/>
          </p:cNvSpPr>
          <p:nvPr>
            <p:ph type="body" idx="1"/>
          </p:nvPr>
        </p:nvSpPr>
        <p:spPr>
          <a:xfrm>
            <a:off x="304800" y="1676400"/>
            <a:ext cx="8610600" cy="5029200"/>
          </a:xfrm>
        </p:spPr>
        <p:txBody>
          <a:bodyPr/>
          <a:lstStyle/>
          <a:p>
            <a:pPr marL="304800" indent="-285750" eaLnBrk="1" hangingPunct="1">
              <a:lnSpc>
                <a:spcPct val="90000"/>
              </a:lnSpc>
            </a:pPr>
            <a:r>
              <a:rPr lang="en-US" dirty="0" smtClean="0"/>
              <a:t>1800s</a:t>
            </a:r>
          </a:p>
          <a:p>
            <a:pPr marL="742950" lvl="1" indent="-285750" eaLnBrk="1" hangingPunct="1">
              <a:lnSpc>
                <a:spcPct val="90000"/>
              </a:lnSpc>
            </a:pPr>
            <a:r>
              <a:rPr lang="en-US" dirty="0" smtClean="0"/>
              <a:t>Opium Trade with China--</a:t>
            </a:r>
          </a:p>
          <a:p>
            <a:pPr marL="1139825" lvl="2" indent="-285750" eaLnBrk="1" hangingPunct="1">
              <a:lnSpc>
                <a:spcPct val="90000"/>
              </a:lnSpc>
            </a:pPr>
            <a:r>
              <a:rPr lang="en-US" dirty="0" err="1" smtClean="0"/>
              <a:t>Jamsetji</a:t>
            </a:r>
            <a:r>
              <a:rPr lang="en-US" dirty="0" smtClean="0"/>
              <a:t> </a:t>
            </a:r>
            <a:r>
              <a:rPr lang="en-US" dirty="0" err="1" smtClean="0"/>
              <a:t>Jeejeebhoy</a:t>
            </a:r>
            <a:r>
              <a:rPr lang="en-US" dirty="0" smtClean="0"/>
              <a:t>, etc</a:t>
            </a:r>
          </a:p>
          <a:p>
            <a:pPr marL="342900" indent="-342900" eaLnBrk="1" hangingPunct="1">
              <a:lnSpc>
                <a:spcPct val="90000"/>
              </a:lnSpc>
            </a:pPr>
            <a:r>
              <a:rPr lang="en-US" dirty="0" smtClean="0"/>
              <a:t>Inter-War Period</a:t>
            </a:r>
          </a:p>
          <a:p>
            <a:pPr marL="742950" lvl="1" indent="-285750" eaLnBrk="1" hangingPunct="1">
              <a:lnSpc>
                <a:spcPct val="90000"/>
              </a:lnSpc>
            </a:pPr>
            <a:r>
              <a:rPr lang="en-US" dirty="0" smtClean="0"/>
              <a:t>Heavy Industry</a:t>
            </a:r>
          </a:p>
          <a:p>
            <a:pPr marL="1139825" lvl="2" indent="-285750" eaLnBrk="1" hangingPunct="1">
              <a:lnSpc>
                <a:spcPct val="90000"/>
              </a:lnSpc>
            </a:pPr>
            <a:r>
              <a:rPr lang="en-US" dirty="0" err="1" smtClean="0"/>
              <a:t>Tatas</a:t>
            </a:r>
            <a:r>
              <a:rPr lang="en-US" dirty="0" smtClean="0"/>
              <a:t>, </a:t>
            </a:r>
            <a:r>
              <a:rPr lang="en-US" dirty="0" err="1" smtClean="0"/>
              <a:t>Birlas</a:t>
            </a:r>
            <a:r>
              <a:rPr lang="en-US" dirty="0" smtClean="0"/>
              <a:t>, </a:t>
            </a:r>
            <a:r>
              <a:rPr lang="en-US" dirty="0" err="1" smtClean="0"/>
              <a:t>Dalmias</a:t>
            </a:r>
            <a:r>
              <a:rPr lang="en-US" dirty="0" smtClean="0"/>
              <a:t>, </a:t>
            </a:r>
            <a:r>
              <a:rPr lang="en-US" dirty="0" err="1" smtClean="0"/>
              <a:t>Walchand</a:t>
            </a:r>
            <a:r>
              <a:rPr lang="en-US" dirty="0" smtClean="0"/>
              <a:t>, </a:t>
            </a:r>
            <a:r>
              <a:rPr lang="en-US" dirty="0" err="1" smtClean="0"/>
              <a:t>Singhanias</a:t>
            </a:r>
            <a:r>
              <a:rPr lang="en-US" dirty="0" smtClean="0"/>
              <a:t> </a:t>
            </a:r>
          </a:p>
          <a:p>
            <a:pPr marL="1139825" lvl="2" indent="-285750" eaLnBrk="1" hangingPunct="1">
              <a:lnSpc>
                <a:spcPct val="90000"/>
              </a:lnSpc>
            </a:pPr>
            <a:r>
              <a:rPr lang="en-US" dirty="0" smtClean="0"/>
              <a:t>Maharaja of Mysore—Steel (</a:t>
            </a:r>
            <a:r>
              <a:rPr lang="en-US" dirty="0" err="1" smtClean="0"/>
              <a:t>Vishweshwarayya</a:t>
            </a:r>
            <a:r>
              <a:rPr lang="en-US" dirty="0" smtClean="0"/>
              <a:t>)</a:t>
            </a:r>
          </a:p>
          <a:p>
            <a:pPr marL="742950" lvl="1" indent="-285750" eaLnBrk="1" hangingPunct="1">
              <a:lnSpc>
                <a:spcPct val="90000"/>
              </a:lnSpc>
            </a:pPr>
            <a:r>
              <a:rPr lang="en-US" dirty="0" smtClean="0"/>
              <a:t>Textile Mill Magnates</a:t>
            </a:r>
          </a:p>
          <a:p>
            <a:pPr marL="342900" indent="-342900" eaLnBrk="1" hangingPunct="1">
              <a:lnSpc>
                <a:spcPct val="90000"/>
              </a:lnSpc>
              <a:buFont typeface="Wingdings" pitchFamily="2" charset="2"/>
              <a:buNone/>
            </a:pPr>
            <a:endParaRPr lang="en-US" u="sng" dirty="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z="3600" dirty="0" smtClean="0"/>
              <a:t>Indian Business Houses in </a:t>
            </a:r>
            <a:br>
              <a:rPr lang="en-US" sz="3600" dirty="0" smtClean="0"/>
            </a:br>
            <a:r>
              <a:rPr lang="en-US" sz="3600" dirty="0" smtClean="0"/>
              <a:t>Pre-liberalization Era</a:t>
            </a:r>
          </a:p>
        </p:txBody>
      </p:sp>
      <p:sp>
        <p:nvSpPr>
          <p:cNvPr id="71683" name="Rectangle 3"/>
          <p:cNvSpPr>
            <a:spLocks noGrp="1" noChangeArrowheads="1"/>
          </p:cNvSpPr>
          <p:nvPr>
            <p:ph type="body" idx="1"/>
          </p:nvPr>
        </p:nvSpPr>
        <p:spPr>
          <a:xfrm>
            <a:off x="0" y="1600200"/>
            <a:ext cx="8763000" cy="5105400"/>
          </a:xfrm>
        </p:spPr>
        <p:txBody>
          <a:bodyPr/>
          <a:lstStyle/>
          <a:p>
            <a:pPr marL="342900" indent="-342900" eaLnBrk="1" hangingPunct="1">
              <a:lnSpc>
                <a:spcPct val="80000"/>
              </a:lnSpc>
            </a:pPr>
            <a:r>
              <a:rPr lang="en-US" sz="2200" dirty="0" smtClean="0"/>
              <a:t>Expansion &amp; consolidation (in spite of constraints of industrial policy) </a:t>
            </a:r>
            <a:r>
              <a:rPr lang="en-US" sz="2200" dirty="0" smtClean="0">
                <a:sym typeface="Symbol" pitchFamily="18" charset="2"/>
              </a:rPr>
              <a:t> expansion of industrial base</a:t>
            </a:r>
          </a:p>
          <a:p>
            <a:pPr marL="742950" lvl="1" indent="-285750" eaLnBrk="1" hangingPunct="1">
              <a:lnSpc>
                <a:spcPct val="80000"/>
              </a:lnSpc>
            </a:pPr>
            <a:r>
              <a:rPr lang="en-US" sz="2000" dirty="0" smtClean="0"/>
              <a:t>Acquisition of British business houses in India</a:t>
            </a:r>
          </a:p>
          <a:p>
            <a:pPr marL="742950" lvl="1" indent="-285750" eaLnBrk="1" hangingPunct="1">
              <a:lnSpc>
                <a:spcPct val="80000"/>
              </a:lnSpc>
            </a:pPr>
            <a:r>
              <a:rPr lang="en-US" sz="2000" dirty="0" smtClean="0"/>
              <a:t>Growth in 1914-47 due to British focus on World Wars; Great Depression</a:t>
            </a:r>
          </a:p>
          <a:p>
            <a:pPr marL="342900" indent="-342900" eaLnBrk="1" hangingPunct="1">
              <a:lnSpc>
                <a:spcPct val="80000"/>
              </a:lnSpc>
            </a:pPr>
            <a:r>
              <a:rPr lang="en-US" sz="2200" dirty="0" smtClean="0"/>
              <a:t>Strategic use of industrial licensing system</a:t>
            </a:r>
          </a:p>
          <a:p>
            <a:pPr marL="742950" lvl="1" indent="-285750" eaLnBrk="1" hangingPunct="1">
              <a:lnSpc>
                <a:spcPct val="80000"/>
              </a:lnSpc>
            </a:pPr>
            <a:r>
              <a:rPr lang="en-US" sz="2000" dirty="0" smtClean="0"/>
              <a:t>Corner licenses to prevent competition</a:t>
            </a:r>
          </a:p>
          <a:p>
            <a:pPr marL="742950" lvl="1" indent="-285750" eaLnBrk="1" hangingPunct="1">
              <a:lnSpc>
                <a:spcPct val="80000"/>
              </a:lnSpc>
            </a:pPr>
            <a:r>
              <a:rPr lang="en-US" sz="2000" dirty="0" smtClean="0"/>
              <a:t>Expand into unrelated lines just because license is obtained</a:t>
            </a:r>
          </a:p>
          <a:p>
            <a:pPr marL="742950" lvl="1" indent="-285750" eaLnBrk="1" hangingPunct="1">
              <a:lnSpc>
                <a:spcPct val="80000"/>
              </a:lnSpc>
            </a:pPr>
            <a:r>
              <a:rPr lang="en-US" sz="2000" dirty="0" smtClean="0"/>
              <a:t>Compete easily in political markets of corridors of power</a:t>
            </a:r>
          </a:p>
          <a:p>
            <a:pPr marL="742950" lvl="1" indent="-285750" eaLnBrk="1" hangingPunct="1">
              <a:lnSpc>
                <a:spcPct val="80000"/>
              </a:lnSpc>
            </a:pPr>
            <a:r>
              <a:rPr lang="en-US" sz="2000" dirty="0" smtClean="0"/>
              <a:t>Precious little innovation</a:t>
            </a:r>
          </a:p>
          <a:p>
            <a:pPr marL="342900" indent="-342900" eaLnBrk="1" hangingPunct="1">
              <a:lnSpc>
                <a:spcPct val="80000"/>
              </a:lnSpc>
            </a:pPr>
            <a:r>
              <a:rPr lang="en-US" sz="2200" dirty="0" smtClean="0"/>
              <a:t>Dependent on State Funds</a:t>
            </a:r>
          </a:p>
          <a:p>
            <a:pPr marL="742950" lvl="1" indent="-285750" eaLnBrk="1" hangingPunct="1">
              <a:lnSpc>
                <a:spcPct val="80000"/>
              </a:lnSpc>
            </a:pPr>
            <a:r>
              <a:rPr lang="en-US" sz="2000" dirty="0" smtClean="0"/>
              <a:t>Industrialists often owned small % of shares; LIC, etc. rest</a:t>
            </a:r>
          </a:p>
          <a:p>
            <a:pPr marL="342900" indent="-342900" eaLnBrk="1" hangingPunct="1">
              <a:lnSpc>
                <a:spcPct val="80000"/>
              </a:lnSpc>
            </a:pPr>
            <a:r>
              <a:rPr lang="en-US" sz="2200" dirty="0" smtClean="0"/>
              <a:t>Global expansion by far-sighted houses (e.g. </a:t>
            </a:r>
            <a:r>
              <a:rPr lang="en-US" sz="2200" dirty="0" err="1" smtClean="0"/>
              <a:t>Aditya</a:t>
            </a:r>
            <a:r>
              <a:rPr lang="en-US" sz="2200" dirty="0" smtClean="0"/>
              <a:t> Birla)</a:t>
            </a:r>
          </a:p>
          <a:p>
            <a:pPr marL="342900" indent="-342900" eaLnBrk="1" hangingPunct="1">
              <a:lnSpc>
                <a:spcPct val="80000"/>
              </a:lnSpc>
            </a:pPr>
            <a:r>
              <a:rPr lang="en-US" sz="2200" dirty="0" smtClean="0"/>
              <a:t>Third generation splits weakened many houses</a:t>
            </a:r>
          </a:p>
          <a:p>
            <a:pPr marL="742950" lvl="1" indent="-285750" eaLnBrk="1" hangingPunct="1">
              <a:lnSpc>
                <a:spcPct val="80000"/>
              </a:lnSpc>
            </a:pPr>
            <a:r>
              <a:rPr lang="en-US" sz="2000" dirty="0" smtClean="0"/>
              <a:t>External pressures on joint-family</a:t>
            </a:r>
          </a:p>
          <a:p>
            <a:pPr marL="742950" lvl="1" indent="-285750" eaLnBrk="1" hangingPunct="1">
              <a:lnSpc>
                <a:spcPct val="80000"/>
              </a:lnSpc>
            </a:pPr>
            <a:r>
              <a:rPr lang="en-US" sz="2000" dirty="0" smtClean="0"/>
              <a:t>Availability of funding from FIs and banks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and Corporate Growth</a:t>
            </a:r>
            <a:endParaRPr lang="en-US" dirty="0"/>
          </a:p>
        </p:txBody>
      </p:sp>
      <p:pic>
        <p:nvPicPr>
          <p:cNvPr id="108546" name="Picture 2"/>
          <p:cNvPicPr>
            <a:picLocks noGrp="1" noChangeAspect="1" noChangeArrowheads="1"/>
          </p:cNvPicPr>
          <p:nvPr>
            <p:ph idx="1"/>
          </p:nvPr>
        </p:nvPicPr>
        <p:blipFill>
          <a:blip r:embed="rId3"/>
          <a:srcRect/>
          <a:stretch>
            <a:fillRect/>
          </a:stretch>
        </p:blipFill>
        <p:spPr bwMode="auto">
          <a:xfrm>
            <a:off x="71082" y="1981200"/>
            <a:ext cx="8920518"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z="3600" dirty="0" smtClean="0"/>
              <a:t>Indian Business Houses in </a:t>
            </a:r>
            <a:br>
              <a:rPr lang="en-US" sz="3600" dirty="0" smtClean="0"/>
            </a:br>
            <a:r>
              <a:rPr lang="en-US" sz="3600" dirty="0" smtClean="0"/>
              <a:t>Pre-liberalization Era</a:t>
            </a:r>
          </a:p>
        </p:txBody>
      </p:sp>
      <p:sp>
        <p:nvSpPr>
          <p:cNvPr id="72707" name="Rectangle 3"/>
          <p:cNvSpPr>
            <a:spLocks noGrp="1" noChangeArrowheads="1"/>
          </p:cNvSpPr>
          <p:nvPr>
            <p:ph type="body" idx="1"/>
          </p:nvPr>
        </p:nvSpPr>
        <p:spPr/>
        <p:txBody>
          <a:bodyPr/>
          <a:lstStyle/>
          <a:p>
            <a:pPr marL="342900" indent="-342900" eaLnBrk="1" hangingPunct="1">
              <a:lnSpc>
                <a:spcPct val="90000"/>
              </a:lnSpc>
            </a:pPr>
            <a:r>
              <a:rPr lang="en-US" smtClean="0"/>
              <a:t>Weak on technology, quality</a:t>
            </a:r>
          </a:p>
          <a:p>
            <a:pPr marL="342900" indent="-342900" eaLnBrk="1" hangingPunct="1">
              <a:lnSpc>
                <a:spcPct val="90000"/>
              </a:lnSpc>
            </a:pPr>
            <a:r>
              <a:rPr lang="en-US" smtClean="0"/>
              <a:t>Control remained with family members, though family members better educated over time</a:t>
            </a:r>
          </a:p>
          <a:p>
            <a:pPr marL="342900" indent="-342900" eaLnBrk="1" hangingPunct="1">
              <a:lnSpc>
                <a:spcPct val="90000"/>
              </a:lnSpc>
            </a:pPr>
            <a:r>
              <a:rPr lang="en-US" smtClean="0"/>
              <a:t>Forward-looking houses high on professionalization</a:t>
            </a:r>
          </a:p>
          <a:p>
            <a:pPr marL="342900" indent="-342900" eaLnBrk="1" hangingPunct="1">
              <a:lnSpc>
                <a:spcPct val="90000"/>
              </a:lnSpc>
            </a:pPr>
            <a:r>
              <a:rPr lang="en-US" smtClean="0"/>
              <a:t>Business became more respectable, but few could attain the status of pre-independence business leaders!</a:t>
            </a:r>
          </a:p>
          <a:p>
            <a:pPr marL="342900" indent="-342900"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28600" y="381000"/>
            <a:ext cx="8534400" cy="1066800"/>
          </a:xfrm>
        </p:spPr>
        <p:txBody>
          <a:bodyPr/>
          <a:lstStyle/>
          <a:p>
            <a:pPr eaLnBrk="1" hangingPunct="1"/>
            <a:r>
              <a:rPr lang="en-US" sz="3600" dirty="0" smtClean="0">
                <a:solidFill>
                  <a:srgbClr val="FF0000"/>
                </a:solidFill>
              </a:rPr>
              <a:t>Impact of liberalization on Business</a:t>
            </a:r>
          </a:p>
        </p:txBody>
      </p:sp>
      <p:sp>
        <p:nvSpPr>
          <p:cNvPr id="73731" name="Rectangle 3"/>
          <p:cNvSpPr>
            <a:spLocks noGrp="1" noChangeArrowheads="1"/>
          </p:cNvSpPr>
          <p:nvPr>
            <p:ph type="body" idx="1"/>
          </p:nvPr>
        </p:nvSpPr>
        <p:spPr>
          <a:xfrm>
            <a:off x="0" y="1752600"/>
            <a:ext cx="9144000" cy="5105400"/>
          </a:xfrm>
        </p:spPr>
        <p:txBody>
          <a:bodyPr/>
          <a:lstStyle/>
          <a:p>
            <a:pPr marL="342900" indent="-342900" eaLnBrk="1" hangingPunct="1"/>
            <a:r>
              <a:rPr lang="en-US" sz="2000" dirty="0" smtClean="0"/>
              <a:t>Liberalization =&gt; competition =&gt; technical change. But Indian business also now more ambitious &amp; efficient (better K/output)</a:t>
            </a:r>
          </a:p>
          <a:p>
            <a:pPr marL="342900" indent="-342900" eaLnBrk="1" hangingPunct="1"/>
            <a:r>
              <a:rPr lang="en-US" sz="2000" dirty="0" smtClean="0"/>
              <a:t>Existing business houses invest in new product lines, more focused</a:t>
            </a:r>
          </a:p>
          <a:p>
            <a:pPr marL="742950" lvl="1" indent="-285750" eaLnBrk="1" hangingPunct="1"/>
            <a:r>
              <a:rPr lang="en-US" sz="2000" dirty="0" err="1" smtClean="0"/>
              <a:t>Tatas</a:t>
            </a:r>
            <a:r>
              <a:rPr lang="en-US" sz="2000" dirty="0" smtClean="0"/>
              <a:t> sell TOMCO to HLL; SRF sells finance arm, buys core biz</a:t>
            </a:r>
          </a:p>
          <a:p>
            <a:pPr marL="342900" indent="-342900" eaLnBrk="1" hangingPunct="1"/>
            <a:r>
              <a:rPr lang="en-US" sz="2000" dirty="0" smtClean="0"/>
              <a:t>Some efforts at tech development; more R&amp;D (esp. </a:t>
            </a:r>
            <a:r>
              <a:rPr lang="en-US" sz="2000" dirty="0" err="1" smtClean="0"/>
              <a:t>Pharma</a:t>
            </a:r>
            <a:r>
              <a:rPr lang="en-US" sz="2000" dirty="0" smtClean="0"/>
              <a:t>)</a:t>
            </a:r>
          </a:p>
          <a:p>
            <a:pPr marL="742950" lvl="1" indent="-285750" eaLnBrk="1" hangingPunct="1"/>
            <a:r>
              <a:rPr lang="en-US" sz="2000" dirty="0" smtClean="0"/>
              <a:t>Import of technology</a:t>
            </a:r>
          </a:p>
          <a:p>
            <a:pPr marL="742950" lvl="1" indent="-285750" eaLnBrk="1" hangingPunct="1"/>
            <a:r>
              <a:rPr lang="en-US" sz="2000" dirty="0" smtClean="0"/>
              <a:t>Nicholas </a:t>
            </a:r>
            <a:r>
              <a:rPr lang="en-US" sz="2000" dirty="0" err="1" smtClean="0"/>
              <a:t>Piramal</a:t>
            </a:r>
            <a:r>
              <a:rPr lang="en-US" sz="2000" dirty="0" smtClean="0"/>
              <a:t> buys entire R&amp;D lab of Hoechst </a:t>
            </a:r>
          </a:p>
          <a:p>
            <a:pPr marL="742950" lvl="1" indent="-285750" eaLnBrk="1" hangingPunct="1"/>
            <a:r>
              <a:rPr lang="en-US" sz="2000" dirty="0" smtClean="0"/>
              <a:t>Entry of multinationals challenges Indian cos.</a:t>
            </a:r>
          </a:p>
          <a:p>
            <a:pPr marL="742950" lvl="1" indent="-285750" eaLnBrk="1" hangingPunct="1"/>
            <a:r>
              <a:rPr lang="en-US" sz="2000" dirty="0" smtClean="0"/>
              <a:t>Lots of JV, M&amp;A, acquisition of Indian firms (Parle)</a:t>
            </a:r>
          </a:p>
          <a:p>
            <a:pPr marL="342900" indent="-342900" eaLnBrk="1" hangingPunct="1"/>
            <a:r>
              <a:rPr lang="en-US" sz="2000" dirty="0" smtClean="0"/>
              <a:t>New class of entrepreneurs</a:t>
            </a:r>
          </a:p>
          <a:p>
            <a:pPr marL="742950" lvl="1" indent="-285750" eaLnBrk="1" hangingPunct="1"/>
            <a:r>
              <a:rPr lang="en-US" sz="2000" dirty="0" smtClean="0"/>
              <a:t>Educated, informed, ambitious, progressive; not old money</a:t>
            </a:r>
          </a:p>
          <a:p>
            <a:pPr marL="342900" indent="-342900" eaLnBrk="1" hangingPunct="1"/>
            <a:r>
              <a:rPr lang="en-US" sz="2000" dirty="0" smtClean="0"/>
              <a:t>IT Success</a:t>
            </a:r>
          </a:p>
          <a:p>
            <a:pPr marL="742950" lvl="1" indent="-285750" eaLnBrk="1" hangingPunct="1"/>
            <a:r>
              <a:rPr lang="en-US" sz="2000" dirty="0" smtClean="0"/>
              <a:t>No products; efficient processes; leverage educated raw material &amp; </a:t>
            </a:r>
            <a:r>
              <a:rPr lang="en-US" sz="2000" dirty="0" err="1" smtClean="0"/>
              <a:t>labour</a:t>
            </a:r>
            <a:r>
              <a:rPr lang="en-US" sz="2000" dirty="0" smtClean="0"/>
              <a:t> cost arbitrage; untouched by government</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Now, the Indian Multinational?</a:t>
            </a:r>
          </a:p>
        </p:txBody>
      </p:sp>
      <p:sp>
        <p:nvSpPr>
          <p:cNvPr id="74755" name="Rectangle 3"/>
          <p:cNvSpPr>
            <a:spLocks noGrp="1" noChangeArrowheads="1"/>
          </p:cNvSpPr>
          <p:nvPr>
            <p:ph type="body" idx="1"/>
          </p:nvPr>
        </p:nvSpPr>
        <p:spPr>
          <a:xfrm>
            <a:off x="228600" y="1676400"/>
            <a:ext cx="8763000" cy="4419600"/>
          </a:xfrm>
        </p:spPr>
        <p:txBody>
          <a:bodyPr/>
          <a:lstStyle/>
          <a:p>
            <a:pPr eaLnBrk="1" hangingPunct="1"/>
            <a:r>
              <a:rPr lang="en-US" sz="2600" dirty="0" smtClean="0"/>
              <a:t>LN </a:t>
            </a:r>
            <a:r>
              <a:rPr lang="en-US" sz="2600" dirty="0" err="1" smtClean="0"/>
              <a:t>Mittal</a:t>
            </a:r>
            <a:r>
              <a:rPr lang="en-US" sz="2600" dirty="0" smtClean="0"/>
              <a:t>: does his empire qualify?</a:t>
            </a:r>
          </a:p>
          <a:p>
            <a:pPr eaLnBrk="1" hangingPunct="1"/>
            <a:r>
              <a:rPr lang="en-US" sz="2600" dirty="0" smtClean="0"/>
              <a:t>Bharat Forge, Moser Baer, Wipro, Tata Steel, </a:t>
            </a:r>
            <a:r>
              <a:rPr lang="en-US" sz="2600" dirty="0" err="1" smtClean="0"/>
              <a:t>Aditya</a:t>
            </a:r>
            <a:r>
              <a:rPr lang="en-US" sz="2600" dirty="0" smtClean="0"/>
              <a:t> Birla, all buying companies abroad</a:t>
            </a:r>
          </a:p>
          <a:p>
            <a:pPr lvl="1" eaLnBrk="1" hangingPunct="1"/>
            <a:r>
              <a:rPr lang="en-US" sz="2200" dirty="0" err="1" smtClean="0"/>
              <a:t>Aditya</a:t>
            </a:r>
            <a:r>
              <a:rPr lang="en-US" sz="2200" dirty="0" smtClean="0"/>
              <a:t> Birla group expanded overseas since license-permit raj days, to avoid dealing with Indian government restrictions on growth</a:t>
            </a:r>
          </a:p>
          <a:p>
            <a:pPr eaLnBrk="1" hangingPunct="1"/>
            <a:r>
              <a:rPr lang="en-US" sz="2600" dirty="0" smtClean="0"/>
              <a:t>ONGC </a:t>
            </a:r>
            <a:r>
              <a:rPr lang="en-US" sz="2600" dirty="0" err="1" smtClean="0"/>
              <a:t>Videsh</a:t>
            </a:r>
            <a:r>
              <a:rPr lang="en-US" sz="2600" dirty="0" smtClean="0"/>
              <a:t>: a PSU in international markets</a:t>
            </a:r>
          </a:p>
          <a:p>
            <a:pPr eaLnBrk="1" hangingPunct="1"/>
            <a:r>
              <a:rPr lang="en-US" sz="2600" dirty="0" smtClean="0"/>
              <a:t>The Entrepreneurial Success of the Indian Diaspora and its demonstration effect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600" dirty="0" smtClean="0">
                <a:solidFill>
                  <a:srgbClr val="FF0000"/>
                </a:solidFill>
              </a:rPr>
              <a:t>Four Phases of India’s Economic Growth—</a:t>
            </a:r>
            <a:r>
              <a:rPr lang="en-US" sz="3600" dirty="0" err="1" smtClean="0">
                <a:solidFill>
                  <a:srgbClr val="FF0000"/>
                </a:solidFill>
              </a:rPr>
              <a:t>Panagariya</a:t>
            </a:r>
            <a:r>
              <a:rPr lang="en-US" sz="3600" dirty="0" smtClean="0">
                <a:solidFill>
                  <a:srgbClr val="FF0000"/>
                </a:solidFill>
              </a:rPr>
              <a:t> (2008)</a:t>
            </a:r>
          </a:p>
        </p:txBody>
      </p:sp>
      <p:sp>
        <p:nvSpPr>
          <p:cNvPr id="33795" name="Rectangle 3"/>
          <p:cNvSpPr>
            <a:spLocks noGrp="1" noChangeArrowheads="1"/>
          </p:cNvSpPr>
          <p:nvPr>
            <p:ph type="body" idx="1"/>
          </p:nvPr>
        </p:nvSpPr>
        <p:spPr>
          <a:xfrm>
            <a:off x="76200" y="1752600"/>
            <a:ext cx="8915400" cy="4267200"/>
          </a:xfrm>
        </p:spPr>
        <p:txBody>
          <a:bodyPr/>
          <a:lstStyle/>
          <a:p>
            <a:pPr eaLnBrk="1" hangingPunct="1">
              <a:lnSpc>
                <a:spcPct val="90000"/>
              </a:lnSpc>
            </a:pPr>
            <a:r>
              <a:rPr lang="en-US" sz="2800" dirty="0" smtClean="0"/>
              <a:t>Phase I (1951-65): </a:t>
            </a:r>
          </a:p>
          <a:p>
            <a:pPr lvl="1" eaLnBrk="1" hangingPunct="1">
              <a:lnSpc>
                <a:spcPct val="90000"/>
              </a:lnSpc>
            </a:pPr>
            <a:r>
              <a:rPr lang="en-US" sz="2200" dirty="0" smtClean="0"/>
              <a:t>Takeoff under Liberal Regime; Open foreign investment policy; relatively open trade policy until late 1950s; investment licensing tightens only towards the late 1950s, early 1960s</a:t>
            </a:r>
          </a:p>
          <a:p>
            <a:pPr eaLnBrk="1" hangingPunct="1">
              <a:lnSpc>
                <a:spcPct val="90000"/>
              </a:lnSpc>
            </a:pPr>
            <a:r>
              <a:rPr lang="en-US" sz="2800" dirty="0" smtClean="0"/>
              <a:t>Phase II (1965-81): </a:t>
            </a:r>
          </a:p>
          <a:p>
            <a:pPr lvl="1" eaLnBrk="1" hangingPunct="1">
              <a:lnSpc>
                <a:spcPct val="90000"/>
              </a:lnSpc>
            </a:pPr>
            <a:r>
              <a:rPr lang="en-US" sz="2200" dirty="0" smtClean="0"/>
              <a:t>Socialism strikes with a vengeance</a:t>
            </a:r>
          </a:p>
          <a:p>
            <a:pPr eaLnBrk="1" hangingPunct="1">
              <a:lnSpc>
                <a:spcPct val="90000"/>
              </a:lnSpc>
            </a:pPr>
            <a:r>
              <a:rPr lang="en-US" sz="2800" dirty="0" smtClean="0"/>
              <a:t>Phase III: </a:t>
            </a:r>
          </a:p>
          <a:p>
            <a:pPr lvl="1" eaLnBrk="1" hangingPunct="1">
              <a:lnSpc>
                <a:spcPct val="90000"/>
              </a:lnSpc>
            </a:pPr>
            <a:r>
              <a:rPr lang="en-US" sz="2200" dirty="0" smtClean="0"/>
              <a:t>Ad hoc liberalization during 1975-79, 1980-84 and then more substantial liberalization during 1985-86 and 1986-87.</a:t>
            </a:r>
          </a:p>
          <a:p>
            <a:pPr eaLnBrk="1" hangingPunct="1">
              <a:lnSpc>
                <a:spcPct val="90000"/>
              </a:lnSpc>
            </a:pPr>
            <a:r>
              <a:rPr lang="en-US" sz="2800" dirty="0" smtClean="0"/>
              <a:t>Phase IV (1988-present): </a:t>
            </a:r>
          </a:p>
          <a:p>
            <a:pPr lvl="1" eaLnBrk="1" hangingPunct="1">
              <a:lnSpc>
                <a:spcPct val="90000"/>
              </a:lnSpc>
            </a:pPr>
            <a:r>
              <a:rPr lang="en-US" sz="2200" dirty="0" smtClean="0"/>
              <a:t>Systemic and systematic liberalization</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Other India</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Informal Sector</a:t>
            </a:r>
            <a:endParaRPr lang="en-US" dirty="0"/>
          </a:p>
        </p:txBody>
      </p:sp>
      <p:sp>
        <p:nvSpPr>
          <p:cNvPr id="4" name="Content Placeholder 3"/>
          <p:cNvSpPr>
            <a:spLocks noGrp="1"/>
          </p:cNvSpPr>
          <p:nvPr>
            <p:ph idx="1"/>
          </p:nvPr>
        </p:nvSpPr>
        <p:spPr>
          <a:xfrm>
            <a:off x="76200" y="1676400"/>
            <a:ext cx="8991600" cy="4419600"/>
          </a:xfrm>
        </p:spPr>
        <p:txBody>
          <a:bodyPr/>
          <a:lstStyle/>
          <a:p>
            <a:r>
              <a:rPr lang="en-US" sz="2200" dirty="0" smtClean="0"/>
              <a:t>As per 2005 Sample Survey on Employment and Unemployment (NSS) 93 percent of India’s total labor force, and 82 percent of its non-agricultural labor force is informally employed. </a:t>
            </a:r>
          </a:p>
          <a:p>
            <a:r>
              <a:rPr lang="en-US" sz="2200" dirty="0" smtClean="0"/>
              <a:t>Informal workers produce legal goods and services, but engage in operations that are not registered or regulated by fiscal, labor, health, and tax laws. </a:t>
            </a:r>
          </a:p>
          <a:p>
            <a:r>
              <a:rPr lang="en-US" sz="2200" dirty="0" smtClean="0"/>
              <a:t>They construct buildings, clean homes, sew clothes, and weld car parts.</a:t>
            </a:r>
          </a:p>
          <a:p>
            <a:r>
              <a:rPr lang="en-US" sz="2200" dirty="0" smtClean="0"/>
              <a:t>Produces about 60%of India’s GDP [</a:t>
            </a:r>
            <a:r>
              <a:rPr lang="en-US" sz="2200" dirty="0" err="1" smtClean="0"/>
              <a:t>Kabra</a:t>
            </a:r>
            <a:r>
              <a:rPr lang="en-US" sz="2200" dirty="0" smtClean="0"/>
              <a:t> 2003].</a:t>
            </a:r>
          </a:p>
          <a:p>
            <a:r>
              <a:rPr lang="en-US" sz="2200" dirty="0" smtClean="0"/>
              <a:t>Despite their contributions, informal workers in India and elsewhere live in dire poverty and insecurity.</a:t>
            </a:r>
          </a:p>
          <a:p>
            <a:endParaRPr lang="en-US" sz="2000"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India’s Informal Sector</a:t>
            </a:r>
            <a:endParaRPr lang="en-US" dirty="0"/>
          </a:p>
        </p:txBody>
      </p:sp>
      <p:sp>
        <p:nvSpPr>
          <p:cNvPr id="3" name="Content Placeholder 2"/>
          <p:cNvSpPr>
            <a:spLocks noGrp="1"/>
          </p:cNvSpPr>
          <p:nvPr>
            <p:ph idx="1"/>
          </p:nvPr>
        </p:nvSpPr>
        <p:spPr>
          <a:xfrm>
            <a:off x="-381000" y="1143000"/>
            <a:ext cx="9372600" cy="5638800"/>
          </a:xfrm>
        </p:spPr>
        <p:txBody>
          <a:bodyPr/>
          <a:lstStyle/>
          <a:p>
            <a:pPr>
              <a:buNone/>
            </a:pPr>
            <a:endParaRPr lang="en-US" dirty="0" smtClean="0"/>
          </a:p>
          <a:p>
            <a:pPr lvl="1"/>
            <a:r>
              <a:rPr lang="en-US" sz="2200" dirty="0" smtClean="0">
                <a:solidFill>
                  <a:schemeClr val="tx1"/>
                </a:solidFill>
                <a:latin typeface="+mn-lt"/>
                <a:ea typeface="+mn-ea"/>
                <a:cs typeface="+mn-cs"/>
              </a:rPr>
              <a:t>Low level of </a:t>
            </a:r>
            <a:r>
              <a:rPr lang="en-US" sz="2200" dirty="0" err="1" smtClean="0">
                <a:solidFill>
                  <a:schemeClr val="tx1"/>
                </a:solidFill>
                <a:latin typeface="+mn-lt"/>
                <a:ea typeface="+mn-ea"/>
                <a:cs typeface="+mn-cs"/>
              </a:rPr>
              <a:t>organisation</a:t>
            </a:r>
            <a:r>
              <a:rPr lang="en-US" sz="2200" dirty="0" smtClean="0">
                <a:solidFill>
                  <a:schemeClr val="tx1"/>
                </a:solidFill>
                <a:latin typeface="+mn-lt"/>
                <a:ea typeface="+mn-ea"/>
                <a:cs typeface="+mn-cs"/>
              </a:rPr>
              <a:t>; small in scale usually employing &lt; ten workers and often from the immediate family; </a:t>
            </a:r>
            <a:endParaRPr lang="en-US" sz="2200" dirty="0" smtClean="0"/>
          </a:p>
          <a:p>
            <a:pPr lvl="1"/>
            <a:r>
              <a:rPr lang="en-US" sz="2200" dirty="0" smtClean="0">
                <a:solidFill>
                  <a:schemeClr val="tx1"/>
                </a:solidFill>
                <a:latin typeface="+mn-lt"/>
                <a:ea typeface="+mn-ea"/>
                <a:cs typeface="+mn-cs"/>
              </a:rPr>
              <a:t>Heterogeneity in activities; </a:t>
            </a:r>
            <a:endParaRPr lang="en-US" sz="2200" dirty="0" smtClean="0"/>
          </a:p>
          <a:p>
            <a:pPr lvl="1"/>
            <a:r>
              <a:rPr lang="en-US" sz="2200" dirty="0" smtClean="0">
                <a:solidFill>
                  <a:schemeClr val="tx1"/>
                </a:solidFill>
                <a:latin typeface="+mn-lt"/>
                <a:ea typeface="+mn-ea"/>
                <a:cs typeface="+mn-cs"/>
              </a:rPr>
              <a:t>Easier entry and exit than in formal sector; </a:t>
            </a:r>
            <a:endParaRPr lang="en-US" sz="2200" dirty="0" smtClean="0"/>
          </a:p>
          <a:p>
            <a:pPr lvl="1"/>
            <a:r>
              <a:rPr lang="en-US" sz="2200" dirty="0" smtClean="0">
                <a:solidFill>
                  <a:schemeClr val="tx1"/>
                </a:solidFill>
                <a:latin typeface="+mn-lt"/>
                <a:ea typeface="+mn-ea"/>
                <a:cs typeface="+mn-cs"/>
              </a:rPr>
              <a:t>Usually minimal capital investment; little or no division between </a:t>
            </a:r>
            <a:r>
              <a:rPr lang="en-US" sz="2200" dirty="0" err="1" smtClean="0">
                <a:solidFill>
                  <a:schemeClr val="tx1"/>
                </a:solidFill>
                <a:latin typeface="+mn-lt"/>
                <a:ea typeface="+mn-ea"/>
                <a:cs typeface="+mn-cs"/>
              </a:rPr>
              <a:t>labour</a:t>
            </a:r>
            <a:r>
              <a:rPr lang="en-US" sz="2200" dirty="0" smtClean="0">
                <a:solidFill>
                  <a:schemeClr val="tx1"/>
                </a:solidFill>
                <a:latin typeface="+mn-lt"/>
                <a:ea typeface="+mn-ea"/>
                <a:cs typeface="+mn-cs"/>
              </a:rPr>
              <a:t> and capital; informal capital sources</a:t>
            </a:r>
            <a:endParaRPr lang="en-US" sz="2200" dirty="0" smtClean="0"/>
          </a:p>
          <a:p>
            <a:pPr lvl="1"/>
            <a:r>
              <a:rPr lang="en-US" sz="2200" dirty="0" smtClean="0">
                <a:solidFill>
                  <a:schemeClr val="tx1"/>
                </a:solidFill>
                <a:latin typeface="+mn-lt"/>
                <a:ea typeface="+mn-ea"/>
                <a:cs typeface="+mn-cs"/>
              </a:rPr>
              <a:t>Mostly </a:t>
            </a:r>
            <a:r>
              <a:rPr lang="en-US" sz="2200" dirty="0" err="1" smtClean="0">
                <a:solidFill>
                  <a:schemeClr val="tx1"/>
                </a:solidFill>
                <a:latin typeface="+mn-lt"/>
                <a:ea typeface="+mn-ea"/>
                <a:cs typeface="+mn-cs"/>
              </a:rPr>
              <a:t>labour</a:t>
            </a:r>
            <a:r>
              <a:rPr lang="en-US" sz="2200" dirty="0" smtClean="0">
                <a:solidFill>
                  <a:schemeClr val="tx1"/>
                </a:solidFill>
                <a:latin typeface="+mn-lt"/>
                <a:ea typeface="+mn-ea"/>
                <a:cs typeface="+mn-cs"/>
              </a:rPr>
              <a:t> intensive work, requiring low-level skills; usually no formal training as workers learn on the job; </a:t>
            </a:r>
            <a:endParaRPr lang="en-US" sz="2200" dirty="0" smtClean="0"/>
          </a:p>
          <a:p>
            <a:pPr lvl="1"/>
            <a:r>
              <a:rPr lang="en-US" sz="2200" dirty="0" err="1" smtClean="0">
                <a:solidFill>
                  <a:schemeClr val="tx1"/>
                </a:solidFill>
                <a:latin typeface="+mn-lt"/>
                <a:ea typeface="+mn-ea"/>
                <a:cs typeface="+mn-cs"/>
              </a:rPr>
              <a:t>Labour</a:t>
            </a:r>
            <a:r>
              <a:rPr lang="en-US" sz="2200" dirty="0" smtClean="0">
                <a:solidFill>
                  <a:schemeClr val="tx1"/>
                </a:solidFill>
                <a:latin typeface="+mn-lt"/>
                <a:ea typeface="+mn-ea"/>
                <a:cs typeface="+mn-cs"/>
              </a:rPr>
              <a:t> relations based on casual employment and or social relationships as opposed to formal contracts; </a:t>
            </a:r>
            <a:endParaRPr lang="en-US" sz="2200" dirty="0" smtClean="0"/>
          </a:p>
          <a:p>
            <a:pPr lvl="1"/>
            <a:r>
              <a:rPr lang="en-US" sz="2200" dirty="0" smtClean="0">
                <a:solidFill>
                  <a:schemeClr val="tx1"/>
                </a:solidFill>
                <a:latin typeface="+mn-lt"/>
                <a:ea typeface="+mn-ea"/>
                <a:cs typeface="+mn-cs"/>
              </a:rPr>
              <a:t>Due to their isolation and invisibility, workers in the informal sector are often largely unaware of their rights, cannot </a:t>
            </a:r>
            <a:r>
              <a:rPr lang="en-US" sz="2200" dirty="0" err="1" smtClean="0">
                <a:solidFill>
                  <a:schemeClr val="tx1"/>
                </a:solidFill>
                <a:latin typeface="+mn-lt"/>
                <a:ea typeface="+mn-ea"/>
                <a:cs typeface="+mn-cs"/>
              </a:rPr>
              <a:t>organise</a:t>
            </a:r>
            <a:r>
              <a:rPr lang="en-US" sz="2200" dirty="0" smtClean="0">
                <a:solidFill>
                  <a:schemeClr val="tx1"/>
                </a:solidFill>
                <a:latin typeface="+mn-lt"/>
                <a:ea typeface="+mn-ea"/>
                <a:cs typeface="+mn-cs"/>
              </a:rPr>
              <a:t> them and have little negotiating power with their employers and intermediaries (ILO 2000). </a:t>
            </a:r>
            <a:endParaRPr lang="en-US" sz="2200" dirty="0" smtClean="0"/>
          </a:p>
          <a:p>
            <a:r>
              <a:rPr lang="en-US" sz="2200" dirty="0" smtClean="0"/>
              <a:t/>
            </a:r>
            <a:br>
              <a:rPr lang="en-US" sz="2200" dirty="0" smtClean="0"/>
            </a:br>
            <a:endParaRPr lang="en-US" sz="2200" dirty="0" smtClean="0"/>
          </a:p>
          <a:p>
            <a:endParaRPr lang="en-US" sz="2200"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Informal Sector’s Changed </a:t>
            </a:r>
            <a:r>
              <a:rPr lang="en-US" dirty="0" err="1" smtClean="0">
                <a:solidFill>
                  <a:srgbClr val="FF0000"/>
                </a:solidFill>
              </a:rPr>
              <a:t>Labour</a:t>
            </a:r>
            <a:r>
              <a:rPr lang="en-US" dirty="0" smtClean="0">
                <a:solidFill>
                  <a:srgbClr val="FF0000"/>
                </a:solidFill>
              </a:rPr>
              <a:t> Movement Strategies</a:t>
            </a:r>
            <a:endParaRPr lang="en-US" dirty="0">
              <a:solidFill>
                <a:srgbClr val="FF0000"/>
              </a:solidFill>
            </a:endParaRPr>
          </a:p>
        </p:txBody>
      </p:sp>
      <p:sp>
        <p:nvSpPr>
          <p:cNvPr id="3" name="Content Placeholder 2"/>
          <p:cNvSpPr>
            <a:spLocks noGrp="1"/>
          </p:cNvSpPr>
          <p:nvPr>
            <p:ph idx="1"/>
          </p:nvPr>
        </p:nvSpPr>
        <p:spPr>
          <a:xfrm>
            <a:off x="76200" y="1600200"/>
            <a:ext cx="8991600" cy="4419600"/>
          </a:xfrm>
        </p:spPr>
        <p:txBody>
          <a:bodyPr/>
          <a:lstStyle/>
          <a:p>
            <a:r>
              <a:rPr lang="en-US" sz="2000" dirty="0" smtClean="0"/>
              <a:t>First, because informal workers are not coming together on a shop floor every day, they organize around the neighborhood. </a:t>
            </a:r>
          </a:p>
          <a:p>
            <a:r>
              <a:rPr lang="en-US" sz="2000" dirty="0" smtClean="0"/>
              <a:t>Second, because they have no legal right to make demands on their employers, they are using their power as voters to make demands on the state. </a:t>
            </a:r>
          </a:p>
          <a:p>
            <a:r>
              <a:rPr lang="en-US" sz="2000" dirty="0" smtClean="0"/>
              <a:t>Finally, since the target of their demands has changed, the nature of their demands has changed from traditional work benefits – minimum wages and job security – to welfare benefits – education scholarships, houses, and health clinics. </a:t>
            </a:r>
          </a:p>
          <a:p>
            <a:r>
              <a:rPr lang="en-US" sz="2000" dirty="0" smtClean="0"/>
              <a:t>These strategic changes enable Indian informal workers to bypass their employer, avoid disrupting production, and protect their fragile incomes.</a:t>
            </a:r>
          </a:p>
          <a:p>
            <a:r>
              <a:rPr lang="en-US" sz="2000" dirty="0" smtClean="0"/>
              <a:t>To </a:t>
            </a:r>
            <a:r>
              <a:rPr lang="en-US" sz="2000" dirty="0" err="1" smtClean="0"/>
              <a:t>operationalize</a:t>
            </a:r>
            <a:r>
              <a:rPr lang="en-US" sz="2000" dirty="0" smtClean="0"/>
              <a:t> their movements, informal workers are launching tripartite organizations, known as “welfare boards.”</a:t>
            </a:r>
          </a:p>
          <a:p>
            <a:endParaRPr lang="en-US" sz="2000"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In December 2008, the Indian parliament passed the Unorganized Sector Workers’ Social Security Bill to cover informal workers’ life, disability, health, and old age insurance. </a:t>
            </a:r>
          </a:p>
          <a:p>
            <a:r>
              <a:rPr lang="en-US" sz="2400" dirty="0" smtClean="0"/>
              <a:t>The largest program under this Act, The </a:t>
            </a:r>
            <a:r>
              <a:rPr lang="en-US" sz="2400" i="1" dirty="0" err="1" smtClean="0"/>
              <a:t>Rashtriya</a:t>
            </a:r>
            <a:r>
              <a:rPr lang="en-US" sz="2400" i="1" dirty="0" smtClean="0"/>
              <a:t> </a:t>
            </a:r>
            <a:r>
              <a:rPr lang="en-US" sz="2400" i="1" dirty="0" err="1" smtClean="0"/>
              <a:t>Swasthya</a:t>
            </a:r>
            <a:r>
              <a:rPr lang="en-US" sz="2400" i="1" dirty="0" smtClean="0"/>
              <a:t> </a:t>
            </a:r>
            <a:r>
              <a:rPr lang="en-US" sz="2400" i="1" dirty="0" err="1" smtClean="0"/>
              <a:t>Bima</a:t>
            </a:r>
            <a:r>
              <a:rPr lang="en-US" sz="2400" i="1" dirty="0" smtClean="0"/>
              <a:t> </a:t>
            </a:r>
            <a:r>
              <a:rPr lang="en-US" sz="2400" i="1" dirty="0" err="1" smtClean="0"/>
              <a:t>Yojana</a:t>
            </a:r>
            <a:r>
              <a:rPr lang="en-US" sz="2400" dirty="0" smtClean="0"/>
              <a:t> (RSBY) or “National Health Insurance Program” provides 750 dollars to informal workers’ families to cover medical expenses at participating hospitals.</a:t>
            </a:r>
            <a:endParaRPr lang="en-US" sz="2400"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28600" y="609600"/>
            <a:ext cx="8686800" cy="914400"/>
          </a:xfrm>
        </p:spPr>
        <p:txBody>
          <a:bodyPr/>
          <a:lstStyle/>
          <a:p>
            <a:pPr eaLnBrk="1" hangingPunct="1"/>
            <a:r>
              <a:rPr lang="en-US" sz="3600" smtClean="0"/>
              <a:t>Social Regulation of Indian Economy</a:t>
            </a:r>
          </a:p>
        </p:txBody>
      </p:sp>
      <p:sp>
        <p:nvSpPr>
          <p:cNvPr id="77827" name="Rectangle 3"/>
          <p:cNvSpPr>
            <a:spLocks noGrp="1" noChangeArrowheads="1"/>
          </p:cNvSpPr>
          <p:nvPr>
            <p:ph type="body" idx="1"/>
          </p:nvPr>
        </p:nvSpPr>
        <p:spPr>
          <a:xfrm>
            <a:off x="0" y="1600200"/>
            <a:ext cx="9144000" cy="5029200"/>
          </a:xfrm>
        </p:spPr>
        <p:txBody>
          <a:bodyPr/>
          <a:lstStyle/>
          <a:p>
            <a:pPr marL="342900" indent="-342900" eaLnBrk="1" hangingPunct="1">
              <a:lnSpc>
                <a:spcPct val="90000"/>
              </a:lnSpc>
            </a:pPr>
            <a:r>
              <a:rPr lang="en-US" sz="2400" dirty="0" smtClean="0"/>
              <a:t>Gender</a:t>
            </a:r>
          </a:p>
          <a:p>
            <a:pPr marL="342900" indent="-342900" eaLnBrk="1" hangingPunct="1">
              <a:lnSpc>
                <a:spcPct val="90000"/>
              </a:lnSpc>
            </a:pPr>
            <a:r>
              <a:rPr lang="en-US" sz="2400" dirty="0" smtClean="0"/>
              <a:t>Caste</a:t>
            </a:r>
          </a:p>
          <a:p>
            <a:pPr marL="342900" indent="-342900" eaLnBrk="1" hangingPunct="1">
              <a:lnSpc>
                <a:spcPct val="90000"/>
              </a:lnSpc>
            </a:pPr>
            <a:r>
              <a:rPr lang="en-US" sz="2400" dirty="0" smtClean="0"/>
              <a:t>Religion</a:t>
            </a:r>
          </a:p>
          <a:p>
            <a:pPr marL="342900" indent="-342900" eaLnBrk="1" hangingPunct="1">
              <a:lnSpc>
                <a:spcPct val="90000"/>
              </a:lnSpc>
            </a:pPr>
            <a:r>
              <a:rPr lang="en-US" sz="2400" dirty="0" smtClean="0"/>
              <a:t>Classes: </a:t>
            </a:r>
          </a:p>
          <a:p>
            <a:pPr marL="742950" lvl="1" indent="-285750" eaLnBrk="1" hangingPunct="1">
              <a:lnSpc>
                <a:spcPct val="90000"/>
              </a:lnSpc>
            </a:pPr>
            <a:r>
              <a:rPr lang="en-US" sz="2200" dirty="0" err="1" smtClean="0"/>
              <a:t>Labour</a:t>
            </a:r>
            <a:r>
              <a:rPr lang="en-US" sz="2200" dirty="0" smtClean="0"/>
              <a:t>: in dependent alliance with caste patrons</a:t>
            </a:r>
          </a:p>
          <a:p>
            <a:pPr marL="742950" lvl="1" indent="-285750" eaLnBrk="1" hangingPunct="1">
              <a:lnSpc>
                <a:spcPct val="90000"/>
              </a:lnSpc>
            </a:pPr>
            <a:r>
              <a:rPr lang="en-US" sz="2200" dirty="0" smtClean="0"/>
              <a:t>Capital: rise of Intermediate Class; dominate non-metros</a:t>
            </a:r>
          </a:p>
          <a:p>
            <a:pPr marL="342900" indent="-342900" eaLnBrk="1" hangingPunct="1">
              <a:lnSpc>
                <a:spcPct val="90000"/>
              </a:lnSpc>
            </a:pPr>
            <a:r>
              <a:rPr lang="en-US" sz="2400" dirty="0" smtClean="0"/>
              <a:t>State Regulation: doesn’t go below surface</a:t>
            </a:r>
          </a:p>
          <a:p>
            <a:pPr marL="742950" lvl="1" indent="-285750" eaLnBrk="1" hangingPunct="1">
              <a:lnSpc>
                <a:spcPct val="90000"/>
              </a:lnSpc>
            </a:pPr>
            <a:r>
              <a:rPr lang="en-US" sz="2200" dirty="0" smtClean="0"/>
              <a:t>Huge untaxed, unregulated, externality-driven economy</a:t>
            </a:r>
          </a:p>
          <a:p>
            <a:pPr marL="742950" lvl="1" indent="-285750" eaLnBrk="1" hangingPunct="1">
              <a:lnSpc>
                <a:spcPct val="90000"/>
              </a:lnSpc>
            </a:pPr>
            <a:r>
              <a:rPr lang="en-US" sz="2200" dirty="0" smtClean="0"/>
              <a:t>Tremendous corruption at implementation level</a:t>
            </a:r>
          </a:p>
          <a:p>
            <a:pPr marL="342900" indent="-342900" eaLnBrk="1" hangingPunct="1">
              <a:lnSpc>
                <a:spcPct val="90000"/>
              </a:lnSpc>
            </a:pPr>
            <a:r>
              <a:rPr lang="en-US" sz="2400" dirty="0" smtClean="0"/>
              <a:t>Reforms create more opportunity for market exploitation of rents and </a:t>
            </a:r>
            <a:r>
              <a:rPr lang="en-US" sz="2400" dirty="0" err="1" smtClean="0"/>
              <a:t>labour</a:t>
            </a:r>
            <a:endParaRPr lang="en-US" sz="2400" dirty="0" smtClean="0"/>
          </a:p>
          <a:p>
            <a:pPr marL="742950" lvl="1" indent="-285750" eaLnBrk="1" hangingPunct="1">
              <a:lnSpc>
                <a:spcPct val="90000"/>
              </a:lnSpc>
            </a:pPr>
            <a:r>
              <a:rPr lang="en-US" sz="2200" dirty="0" smtClean="0"/>
              <a:t>Conversion of black money to white</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r>
              <a:rPr lang="en-US" dirty="0"/>
              <a:t>https://www.youtube.com/watch?v=PAYG0-PdXZE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1"/>
            <a:ext cx="7883525" cy="762000"/>
          </a:xfrm>
        </p:spPr>
        <p:txBody>
          <a:bodyPr/>
          <a:lstStyle/>
          <a:p>
            <a:pPr algn="ctr"/>
            <a:r>
              <a:rPr lang="en-US" dirty="0" smtClean="0"/>
              <a:t>How Is India Doing Today?</a:t>
            </a:r>
            <a:endParaRPr lang="en-US" dirty="0"/>
          </a:p>
        </p:txBody>
      </p:sp>
      <p:pic>
        <p:nvPicPr>
          <p:cNvPr id="4" name="Content Placeholder 3" descr="India Future- Arun Maira.png"/>
          <p:cNvPicPr>
            <a:picLocks noGrp="1" noChangeAspect="1"/>
          </p:cNvPicPr>
          <p:nvPr>
            <p:ph idx="1"/>
          </p:nvPr>
        </p:nvPicPr>
        <p:blipFill>
          <a:blip r:embed="rId2" cstate="print"/>
          <a:srcRect t="13469" b="5557"/>
          <a:stretch>
            <a:fillRect/>
          </a:stretch>
        </p:blipFill>
        <p:spPr>
          <a:xfrm>
            <a:off x="533400" y="1315158"/>
            <a:ext cx="8153400" cy="5161842"/>
          </a:xfrm>
        </p:spPr>
      </p:pic>
      <p:sp>
        <p:nvSpPr>
          <p:cNvPr id="5" name="TextBox 4"/>
          <p:cNvSpPr txBox="1"/>
          <p:nvPr/>
        </p:nvSpPr>
        <p:spPr>
          <a:xfrm>
            <a:off x="228600" y="6504801"/>
            <a:ext cx="2971800" cy="276999"/>
          </a:xfrm>
          <a:prstGeom prst="rect">
            <a:avLst/>
          </a:prstGeom>
          <a:noFill/>
        </p:spPr>
        <p:txBody>
          <a:bodyPr wrap="square" rtlCol="0">
            <a:spAutoFit/>
          </a:bodyPr>
          <a:lstStyle/>
          <a:p>
            <a:r>
              <a:rPr lang="en-US" sz="1200" dirty="0" smtClean="0"/>
              <a:t>Source: </a:t>
            </a:r>
            <a:r>
              <a:rPr lang="en-US" sz="1200" dirty="0" err="1" smtClean="0"/>
              <a:t>Arun</a:t>
            </a:r>
            <a:r>
              <a:rPr lang="en-US" sz="1200" dirty="0" smtClean="0"/>
              <a:t> </a:t>
            </a:r>
            <a:r>
              <a:rPr lang="en-US" sz="1200" dirty="0" err="1" smtClean="0"/>
              <a:t>Maira</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76200" y="238125"/>
            <a:ext cx="8915400" cy="5400675"/>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76200" y="5638800"/>
            <a:ext cx="8963025" cy="11239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a:srcRect/>
          <a:stretch>
            <a:fillRect/>
          </a:stretch>
        </p:blipFill>
        <p:spPr bwMode="auto">
          <a:xfrm>
            <a:off x="7543800" y="85725"/>
            <a:ext cx="1447800" cy="219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 y="457201"/>
            <a:ext cx="8839200" cy="1066799"/>
          </a:xfrm>
        </p:spPr>
        <p:txBody>
          <a:bodyPr/>
          <a:lstStyle/>
          <a:p>
            <a:pPr eaLnBrk="1" hangingPunct="1"/>
            <a:r>
              <a:rPr lang="en-US" sz="3600" dirty="0" smtClean="0"/>
              <a:t>Features Common to the Four Phases</a:t>
            </a:r>
          </a:p>
        </p:txBody>
      </p:sp>
      <p:sp>
        <p:nvSpPr>
          <p:cNvPr id="32771" name="Rectangle 3"/>
          <p:cNvSpPr>
            <a:spLocks noGrp="1" noChangeArrowheads="1"/>
          </p:cNvSpPr>
          <p:nvPr>
            <p:ph type="body" idx="1"/>
          </p:nvPr>
        </p:nvSpPr>
        <p:spPr/>
        <p:txBody>
          <a:bodyPr/>
          <a:lstStyle/>
          <a:p>
            <a:pPr eaLnBrk="1" hangingPunct="1">
              <a:buFont typeface="Wingdings" pitchFamily="2" charset="2"/>
              <a:buNone/>
            </a:pPr>
            <a:r>
              <a:rPr lang="en-US" dirty="0" smtClean="0"/>
              <a:t>Reasons why India escaped prolonged stagnation or decline</a:t>
            </a:r>
          </a:p>
          <a:p>
            <a:pPr eaLnBrk="1" hangingPunct="1"/>
            <a:r>
              <a:rPr lang="en-US" dirty="0" smtClean="0"/>
              <a:t>Macroeconomic stability</a:t>
            </a:r>
          </a:p>
          <a:p>
            <a:pPr eaLnBrk="1" hangingPunct="1"/>
            <a:r>
              <a:rPr lang="en-US" dirty="0" smtClean="0"/>
              <a:t>Political stability</a:t>
            </a:r>
          </a:p>
          <a:p>
            <a:pPr eaLnBrk="1" hangingPunct="1"/>
            <a:r>
              <a:rPr lang="en-US" dirty="0" smtClean="0"/>
              <a:t>Gradual and predictable policy changes</a:t>
            </a:r>
          </a:p>
          <a:p>
            <a:pPr eaLnBrk="1" hangingPunct="1"/>
            <a:r>
              <a:rPr lang="en-US" dirty="0" smtClean="0"/>
              <a:t>Capacity to implement policies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838200"/>
            <a:ext cx="8686800" cy="609600"/>
          </a:xfrm>
        </p:spPr>
        <p:txBody>
          <a:bodyPr/>
          <a:lstStyle/>
          <a:p>
            <a:pPr eaLnBrk="1" hangingPunct="1"/>
            <a:r>
              <a:rPr lang="en-US" dirty="0" smtClean="0"/>
              <a:t>Post-Independence: The Agenda in the Early Years (Phase I)</a:t>
            </a:r>
          </a:p>
        </p:txBody>
      </p:sp>
      <p:sp>
        <p:nvSpPr>
          <p:cNvPr id="28675" name="Rectangle 3"/>
          <p:cNvSpPr>
            <a:spLocks noGrp="1" noChangeArrowheads="1"/>
          </p:cNvSpPr>
          <p:nvPr>
            <p:ph type="body" idx="1"/>
          </p:nvPr>
        </p:nvSpPr>
        <p:spPr>
          <a:xfrm>
            <a:off x="0" y="1676400"/>
            <a:ext cx="9144000" cy="5257800"/>
          </a:xfrm>
        </p:spPr>
        <p:txBody>
          <a:bodyPr/>
          <a:lstStyle/>
          <a:p>
            <a:pPr marL="342900" indent="-342900" eaLnBrk="1" hangingPunct="1">
              <a:lnSpc>
                <a:spcPct val="90000"/>
              </a:lnSpc>
            </a:pPr>
            <a:r>
              <a:rPr lang="en-US" sz="2600" dirty="0" smtClean="0"/>
              <a:t>Multipronged Development =&gt; Self-reliance</a:t>
            </a:r>
          </a:p>
          <a:p>
            <a:pPr marL="342900" indent="-342900" eaLnBrk="1" hangingPunct="1">
              <a:lnSpc>
                <a:spcPct val="90000"/>
              </a:lnSpc>
            </a:pPr>
            <a:r>
              <a:rPr lang="en-US" sz="2600" dirty="0" smtClean="0"/>
              <a:t>Rapid industrialization; import </a:t>
            </a:r>
            <a:r>
              <a:rPr lang="en-US" sz="2600" dirty="0" err="1" smtClean="0"/>
              <a:t>subs’n</a:t>
            </a:r>
            <a:r>
              <a:rPr lang="en-US" sz="2600" dirty="0" smtClean="0"/>
              <a:t>; K goods</a:t>
            </a:r>
          </a:p>
          <a:p>
            <a:pPr marL="342900" indent="-342900" eaLnBrk="1" hangingPunct="1">
              <a:lnSpc>
                <a:spcPct val="90000"/>
              </a:lnSpc>
            </a:pPr>
            <a:r>
              <a:rPr lang="en-US" sz="2600" dirty="0" smtClean="0"/>
              <a:t>Prevention of foreign capital domination</a:t>
            </a:r>
          </a:p>
          <a:p>
            <a:pPr marL="342900" indent="-342900" eaLnBrk="1" hangingPunct="1">
              <a:lnSpc>
                <a:spcPct val="90000"/>
              </a:lnSpc>
            </a:pPr>
            <a:r>
              <a:rPr lang="en-US" sz="2600" dirty="0" smtClean="0"/>
              <a:t>Land reforms: abolish </a:t>
            </a:r>
            <a:r>
              <a:rPr lang="en-US" sz="2600" dirty="0" err="1" smtClean="0"/>
              <a:t>zamindari</a:t>
            </a:r>
            <a:r>
              <a:rPr lang="en-US" sz="2600" dirty="0" smtClean="0"/>
              <a:t>; land to tenant</a:t>
            </a:r>
          </a:p>
          <a:p>
            <a:pPr marL="342900" indent="-342900" eaLnBrk="1" hangingPunct="1">
              <a:lnSpc>
                <a:spcPct val="90000"/>
              </a:lnSpc>
            </a:pPr>
            <a:r>
              <a:rPr lang="en-US" sz="2600" dirty="0" smtClean="0"/>
              <a:t>Introduction of Cooperatives</a:t>
            </a:r>
          </a:p>
          <a:p>
            <a:pPr marL="342900" indent="-342900" eaLnBrk="1" hangingPunct="1">
              <a:lnSpc>
                <a:spcPct val="90000"/>
              </a:lnSpc>
            </a:pPr>
            <a:r>
              <a:rPr lang="en-US" sz="2600" dirty="0" smtClean="0"/>
              <a:t>Growth with equity: therefore positive discrimination and reservations for SC &amp; ST</a:t>
            </a:r>
          </a:p>
          <a:p>
            <a:pPr marL="342900" indent="-342900" eaLnBrk="1" hangingPunct="1">
              <a:lnSpc>
                <a:spcPct val="90000"/>
              </a:lnSpc>
            </a:pPr>
            <a:r>
              <a:rPr lang="en-US" sz="2600" dirty="0" smtClean="0"/>
              <a:t>State to play central role through direct participation in the economic process =&gt; active public sector</a:t>
            </a:r>
          </a:p>
          <a:p>
            <a:pPr marL="342900" indent="-342900" eaLnBrk="1" hangingPunct="1">
              <a:lnSpc>
                <a:spcPct val="90000"/>
              </a:lnSpc>
            </a:pPr>
            <a:r>
              <a:rPr lang="en-US" sz="2600" dirty="0" smtClean="0"/>
              <a:t>Planned rapid </a:t>
            </a:r>
            <a:r>
              <a:rPr lang="en-US" sz="2600" dirty="0" err="1" smtClean="0"/>
              <a:t>industrialisation</a:t>
            </a:r>
            <a:r>
              <a:rPr lang="en-US" sz="2600" dirty="0" smtClean="0"/>
              <a:t> within a democratic &amp; civil libertarian framework (an uncharted path!)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838200"/>
            <a:ext cx="8001000" cy="681038"/>
          </a:xfrm>
        </p:spPr>
        <p:txBody>
          <a:bodyPr/>
          <a:lstStyle/>
          <a:p>
            <a:pPr eaLnBrk="1" hangingPunct="1"/>
            <a:r>
              <a:rPr lang="en-US" sz="3600" dirty="0" err="1" smtClean="0"/>
              <a:t>Nehruvian</a:t>
            </a:r>
            <a:r>
              <a:rPr lang="en-US" sz="3600" dirty="0" smtClean="0"/>
              <a:t> Activist Agenda</a:t>
            </a:r>
          </a:p>
        </p:txBody>
      </p:sp>
      <p:sp>
        <p:nvSpPr>
          <p:cNvPr id="29699" name="Rectangle 3"/>
          <p:cNvSpPr>
            <a:spLocks noGrp="1" noChangeArrowheads="1"/>
          </p:cNvSpPr>
          <p:nvPr>
            <p:ph type="body" idx="1"/>
          </p:nvPr>
        </p:nvSpPr>
        <p:spPr>
          <a:xfrm>
            <a:off x="0" y="1752600"/>
            <a:ext cx="9144000" cy="5181600"/>
          </a:xfrm>
        </p:spPr>
        <p:txBody>
          <a:bodyPr/>
          <a:lstStyle/>
          <a:p>
            <a:pPr marL="342900" indent="-342900" eaLnBrk="1" hangingPunct="1">
              <a:lnSpc>
                <a:spcPct val="90000"/>
              </a:lnSpc>
            </a:pPr>
            <a:r>
              <a:rPr lang="en-US" sz="2600" dirty="0" smtClean="0"/>
              <a:t>Constitutional democracy</a:t>
            </a:r>
          </a:p>
          <a:p>
            <a:pPr marL="342900" indent="-342900" eaLnBrk="1" hangingPunct="1">
              <a:lnSpc>
                <a:spcPct val="90000"/>
              </a:lnSpc>
            </a:pPr>
            <a:r>
              <a:rPr lang="en-US" sz="2600" dirty="0" smtClean="0"/>
              <a:t>Economic &amp; social redistribution</a:t>
            </a:r>
          </a:p>
          <a:p>
            <a:pPr marL="342900" indent="-342900" eaLnBrk="1" hangingPunct="1">
              <a:lnSpc>
                <a:spcPct val="90000"/>
              </a:lnSpc>
            </a:pPr>
            <a:r>
              <a:rPr lang="en-US" sz="2600" dirty="0" smtClean="0"/>
              <a:t>State-directed industrialization</a:t>
            </a:r>
          </a:p>
          <a:p>
            <a:pPr marL="742950" lvl="1" indent="-285750" eaLnBrk="1" hangingPunct="1">
              <a:lnSpc>
                <a:spcPct val="90000"/>
              </a:lnSpc>
            </a:pPr>
            <a:r>
              <a:rPr lang="en-US" sz="2200" dirty="0" smtClean="0"/>
              <a:t>State to create conditions for economic expansion; </a:t>
            </a:r>
          </a:p>
          <a:p>
            <a:pPr marL="742950" lvl="1" indent="-285750" eaLnBrk="1" hangingPunct="1">
              <a:lnSpc>
                <a:spcPct val="90000"/>
              </a:lnSpc>
            </a:pPr>
            <a:r>
              <a:rPr lang="en-US" sz="2200" dirty="0" smtClean="0"/>
              <a:t>Forego quicker growth (through consumer industries) for long-term development</a:t>
            </a:r>
          </a:p>
          <a:p>
            <a:pPr marL="742950" lvl="1" indent="-285750" eaLnBrk="1" hangingPunct="1">
              <a:lnSpc>
                <a:spcPct val="90000"/>
              </a:lnSpc>
            </a:pPr>
            <a:r>
              <a:rPr lang="en-US" sz="2200" dirty="0" smtClean="0"/>
              <a:t>State industrial investment would be a counterweight to “cyclical swings and fashions of private investment”</a:t>
            </a:r>
          </a:p>
          <a:p>
            <a:pPr marL="742950" lvl="1" indent="-285750" eaLnBrk="1" hangingPunct="1">
              <a:lnSpc>
                <a:spcPct val="90000"/>
              </a:lnSpc>
            </a:pPr>
            <a:r>
              <a:rPr lang="en-US" sz="2200" dirty="0" smtClean="0"/>
              <a:t>Productive public sector =&gt; resources for redistribution</a:t>
            </a:r>
          </a:p>
          <a:p>
            <a:pPr marL="742950" lvl="1" indent="-285750" eaLnBrk="1" hangingPunct="1">
              <a:lnSpc>
                <a:spcPct val="90000"/>
              </a:lnSpc>
            </a:pPr>
            <a:r>
              <a:rPr lang="en-US" sz="2200" dirty="0" smtClean="0"/>
              <a:t>(1947 AICC Committee: “</a:t>
            </a:r>
            <a:r>
              <a:rPr lang="en-US" sz="2200" i="1" dirty="0" smtClean="0"/>
              <a:t>transfer from private to public ownership should commence after a period of five years”)</a:t>
            </a:r>
          </a:p>
          <a:p>
            <a:pPr marL="742950" lvl="1" indent="-285750" eaLnBrk="1" hangingPunct="1">
              <a:lnSpc>
                <a:spcPct val="90000"/>
              </a:lnSpc>
            </a:pPr>
            <a:r>
              <a:rPr lang="en-US" sz="2200" dirty="0" smtClean="0"/>
              <a:t>Nehru does not push fully due to lack of consensus =&gt; Mixed Economy prevails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81000"/>
            <a:ext cx="8229600" cy="1143000"/>
          </a:xfrm>
        </p:spPr>
        <p:txBody>
          <a:bodyPr/>
          <a:lstStyle/>
          <a:p>
            <a:pPr eaLnBrk="1" hangingPunct="1"/>
            <a:r>
              <a:rPr lang="en-US" sz="3600" dirty="0" err="1" smtClean="0"/>
              <a:t>Nehruvian</a:t>
            </a:r>
            <a:r>
              <a:rPr lang="en-US" sz="3600" dirty="0" smtClean="0"/>
              <a:t> Theory &amp; Practice</a:t>
            </a:r>
          </a:p>
        </p:txBody>
      </p:sp>
      <p:sp>
        <p:nvSpPr>
          <p:cNvPr id="30723" name="Rectangle 3"/>
          <p:cNvSpPr>
            <a:spLocks noGrp="1" noChangeArrowheads="1"/>
          </p:cNvSpPr>
          <p:nvPr>
            <p:ph type="body" idx="1"/>
          </p:nvPr>
        </p:nvSpPr>
        <p:spPr>
          <a:xfrm>
            <a:off x="0" y="1676400"/>
            <a:ext cx="9144000" cy="4876800"/>
          </a:xfrm>
        </p:spPr>
        <p:txBody>
          <a:bodyPr/>
          <a:lstStyle/>
          <a:p>
            <a:pPr eaLnBrk="1" hangingPunct="1">
              <a:lnSpc>
                <a:spcPct val="80000"/>
              </a:lnSpc>
            </a:pPr>
            <a:r>
              <a:rPr lang="en-US" sz="2000" smtClean="0"/>
              <a:t>Economic planning within mixed economy</a:t>
            </a:r>
          </a:p>
          <a:p>
            <a:pPr lvl="1" eaLnBrk="1" hangingPunct="1">
              <a:lnSpc>
                <a:spcPct val="80000"/>
              </a:lnSpc>
            </a:pPr>
            <a:r>
              <a:rPr lang="en-US" sz="1800" smtClean="0"/>
              <a:t>Unique combination of democracy, markets and economic planning</a:t>
            </a:r>
          </a:p>
          <a:p>
            <a:pPr eaLnBrk="1" hangingPunct="1">
              <a:lnSpc>
                <a:spcPct val="80000"/>
              </a:lnSpc>
            </a:pPr>
            <a:r>
              <a:rPr lang="en-US" sz="2000" smtClean="0"/>
              <a:t>Industrial licensing system</a:t>
            </a:r>
          </a:p>
          <a:p>
            <a:pPr lvl="1" eaLnBrk="1" hangingPunct="1">
              <a:lnSpc>
                <a:spcPct val="80000"/>
              </a:lnSpc>
            </a:pPr>
            <a:r>
              <a:rPr lang="en-US" sz="1800" smtClean="0"/>
              <a:t>More restrictive after Industrial Policy Resolution 1956 </a:t>
            </a:r>
          </a:p>
          <a:p>
            <a:pPr eaLnBrk="1" hangingPunct="1">
              <a:lnSpc>
                <a:spcPct val="80000"/>
              </a:lnSpc>
            </a:pPr>
            <a:r>
              <a:rPr lang="en-US" sz="2000" smtClean="0"/>
              <a:t>Tariff policy (infant industry protection)</a:t>
            </a:r>
          </a:p>
          <a:p>
            <a:pPr eaLnBrk="1" hangingPunct="1">
              <a:lnSpc>
                <a:spcPct val="80000"/>
              </a:lnSpc>
            </a:pPr>
            <a:r>
              <a:rPr lang="en-US" sz="2000" smtClean="0"/>
              <a:t>Emphasis on import substitution</a:t>
            </a:r>
          </a:p>
          <a:p>
            <a:pPr lvl="1" eaLnBrk="1" hangingPunct="1">
              <a:lnSpc>
                <a:spcPct val="80000"/>
              </a:lnSpc>
            </a:pPr>
            <a:r>
              <a:rPr lang="en-US" sz="1800" smtClean="0"/>
              <a:t>Foreign exchange shortages justify such regulation</a:t>
            </a:r>
          </a:p>
          <a:p>
            <a:pPr eaLnBrk="1" hangingPunct="1">
              <a:lnSpc>
                <a:spcPct val="80000"/>
              </a:lnSpc>
            </a:pPr>
            <a:r>
              <a:rPr lang="en-US" sz="2000" smtClean="0"/>
              <a:t>Mahalanobis Model: Heavy + Capital Goods Industries</a:t>
            </a:r>
          </a:p>
          <a:p>
            <a:pPr lvl="1" eaLnBrk="1" hangingPunct="1">
              <a:lnSpc>
                <a:spcPct val="80000"/>
              </a:lnSpc>
            </a:pPr>
            <a:r>
              <a:rPr lang="en-US" sz="1800" smtClean="0"/>
              <a:t>Public Sector captures “commanding heights of the economy”</a:t>
            </a:r>
          </a:p>
          <a:p>
            <a:pPr lvl="1" eaLnBrk="1" hangingPunct="1">
              <a:lnSpc>
                <a:spcPct val="80000"/>
              </a:lnSpc>
            </a:pPr>
            <a:r>
              <a:rPr lang="en-US" sz="1800" smtClean="0"/>
              <a:t>Small scale industry protection; expected to address unemployment</a:t>
            </a:r>
          </a:p>
          <a:p>
            <a:pPr lvl="1" eaLnBrk="1" hangingPunct="1">
              <a:lnSpc>
                <a:spcPct val="80000"/>
              </a:lnSpc>
            </a:pPr>
            <a:r>
              <a:rPr lang="en-US" sz="1800" smtClean="0"/>
              <a:t>Significant investments in health and education; neglected by British</a:t>
            </a:r>
          </a:p>
          <a:p>
            <a:pPr eaLnBrk="1" hangingPunct="1">
              <a:lnSpc>
                <a:spcPct val="80000"/>
              </a:lnSpc>
            </a:pPr>
            <a:r>
              <a:rPr lang="en-US" sz="2000" smtClean="0"/>
              <a:t>Science &amp; Technology:</a:t>
            </a:r>
          </a:p>
          <a:p>
            <a:pPr lvl="1" eaLnBrk="1" hangingPunct="1">
              <a:lnSpc>
                <a:spcPct val="80000"/>
              </a:lnSpc>
            </a:pPr>
            <a:r>
              <a:rPr lang="en-US" sz="1800" smtClean="0"/>
              <a:t>Atomic Energy, National Labs, CSIR =&gt; India’s scientific manpower</a:t>
            </a:r>
          </a:p>
          <a:p>
            <a:pPr eaLnBrk="1" hangingPunct="1">
              <a:lnSpc>
                <a:spcPct val="80000"/>
              </a:lnSpc>
              <a:buFont typeface="Wingdings" pitchFamily="2" charset="2"/>
              <a:buNone/>
            </a:pPr>
            <a:r>
              <a:rPr lang="en-US" sz="2000" smtClean="0"/>
              <a:t>	</a:t>
            </a:r>
            <a:r>
              <a:rPr lang="en-US" sz="2000" u="sng" smtClean="0"/>
              <a:t>In practice</a:t>
            </a:r>
            <a:r>
              <a:rPr lang="en-US" sz="2000" smtClean="0"/>
              <a:t>, pragmatism rather than doctrinaire approach; not much opposition from organized business, which was actively consulted; lays the foundation for India’s physical and human infrastructure, the precondition for modern India’s development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Problems Nehru faced</a:t>
            </a:r>
          </a:p>
        </p:txBody>
      </p:sp>
      <p:sp>
        <p:nvSpPr>
          <p:cNvPr id="31747" name="Rectangle 3"/>
          <p:cNvSpPr>
            <a:spLocks noGrp="1" noChangeArrowheads="1"/>
          </p:cNvSpPr>
          <p:nvPr>
            <p:ph type="body" idx="1"/>
          </p:nvPr>
        </p:nvSpPr>
        <p:spPr/>
        <p:txBody>
          <a:bodyPr/>
          <a:lstStyle/>
          <a:p>
            <a:pPr marL="342900" indent="-342900" eaLnBrk="1" hangingPunct="1">
              <a:lnSpc>
                <a:spcPct val="90000"/>
              </a:lnSpc>
            </a:pPr>
            <a:r>
              <a:rPr lang="en-US" sz="2600" dirty="0" smtClean="0"/>
              <a:t>Unequal distribution of land ownership defended by a powerful social order</a:t>
            </a:r>
          </a:p>
          <a:p>
            <a:pPr marL="342900" indent="-342900" eaLnBrk="1" hangingPunct="1">
              <a:lnSpc>
                <a:spcPct val="90000"/>
              </a:lnSpc>
            </a:pPr>
            <a:r>
              <a:rPr lang="en-US" sz="2600" dirty="0" smtClean="0"/>
              <a:t>Power to legislate regarding land reforms given to states  </a:t>
            </a:r>
          </a:p>
          <a:p>
            <a:pPr marL="342900" indent="-342900" eaLnBrk="1" hangingPunct="1">
              <a:lnSpc>
                <a:spcPct val="90000"/>
              </a:lnSpc>
            </a:pPr>
            <a:r>
              <a:rPr lang="en-US" sz="2600" dirty="0" smtClean="0"/>
              <a:t>Low levels of productivity</a:t>
            </a:r>
          </a:p>
          <a:p>
            <a:pPr marL="342900" indent="-342900" eaLnBrk="1" hangingPunct="1">
              <a:lnSpc>
                <a:spcPct val="90000"/>
              </a:lnSpc>
              <a:buClr>
                <a:schemeClr val="tx1"/>
              </a:buClr>
              <a:buFont typeface="Symbol" pitchFamily="18" charset="2"/>
              <a:buChar char="Þ"/>
            </a:pPr>
            <a:r>
              <a:rPr lang="en-US" sz="2600" dirty="0" smtClean="0"/>
              <a:t> </a:t>
            </a:r>
            <a:r>
              <a:rPr lang="en-US" sz="2600" i="1" dirty="0" smtClean="0"/>
              <a:t>Great inequalities of social order largely preserved</a:t>
            </a:r>
          </a:p>
          <a:p>
            <a:pPr marL="342900" indent="-342900" eaLnBrk="1" hangingPunct="1">
              <a:lnSpc>
                <a:spcPct val="90000"/>
              </a:lnSpc>
              <a:buClr>
                <a:schemeClr val="tx1"/>
              </a:buClr>
              <a:buFontTx/>
              <a:buChar char="•"/>
            </a:pPr>
            <a:r>
              <a:rPr lang="en-US" sz="2600" dirty="0" smtClean="0"/>
              <a:t>Bureaucracy to push developmental agenda</a:t>
            </a:r>
          </a:p>
          <a:p>
            <a:pPr marL="342900" indent="-342900" eaLnBrk="1" hangingPunct="1">
              <a:lnSpc>
                <a:spcPct val="90000"/>
              </a:lnSpc>
              <a:buClr>
                <a:schemeClr val="tx1"/>
              </a:buClr>
              <a:buFontTx/>
              <a:buChar char="•"/>
            </a:pPr>
            <a:r>
              <a:rPr lang="en-US" sz="2600" dirty="0" smtClean="0"/>
              <a:t>Industrialization based on Planning Commission for strategy, &amp; bureaucrats for implementation</a:t>
            </a:r>
          </a:p>
          <a:p>
            <a:pPr marL="342900" indent="-342900" eaLnBrk="1" hangingPunct="1">
              <a:lnSpc>
                <a:spcPct val="90000"/>
              </a:lnSpc>
            </a:pPr>
            <a:endParaRPr lang="en-US" sz="26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Nehru’s Achievements and the Immediate Post-Nehru Period</a:t>
            </a:r>
          </a:p>
        </p:txBody>
      </p:sp>
      <p:sp>
        <p:nvSpPr>
          <p:cNvPr id="32771" name="Rectangle 3"/>
          <p:cNvSpPr>
            <a:spLocks noGrp="1" noChangeArrowheads="1"/>
          </p:cNvSpPr>
          <p:nvPr>
            <p:ph type="body" idx="1"/>
          </p:nvPr>
        </p:nvSpPr>
        <p:spPr>
          <a:xfrm>
            <a:off x="457200" y="1600200"/>
            <a:ext cx="8458200" cy="4876800"/>
          </a:xfrm>
        </p:spPr>
        <p:txBody>
          <a:bodyPr/>
          <a:lstStyle/>
          <a:p>
            <a:pPr marL="342900" indent="-342900" eaLnBrk="1" hangingPunct="1"/>
            <a:r>
              <a:rPr lang="en-US" sz="2600" smtClean="0"/>
              <a:t>Moderate growth</a:t>
            </a:r>
          </a:p>
          <a:p>
            <a:pPr marL="342900" indent="-342900" eaLnBrk="1" hangingPunct="1"/>
            <a:r>
              <a:rPr lang="en-US" sz="2600" smtClean="0"/>
              <a:t>Democratic legitimacy</a:t>
            </a:r>
          </a:p>
          <a:p>
            <a:pPr marL="342900" indent="-342900" eaLnBrk="1" hangingPunct="1"/>
            <a:r>
              <a:rPr lang="en-US" sz="2600" smtClean="0"/>
              <a:t>Economic stability through prudent financial management</a:t>
            </a:r>
          </a:p>
          <a:p>
            <a:pPr marL="342900" indent="-342900" eaLnBrk="1" hangingPunct="1">
              <a:buFont typeface="Wingdings" pitchFamily="2" charset="2"/>
              <a:buNone/>
            </a:pPr>
            <a:r>
              <a:rPr lang="en-US" sz="2600" u="sng" smtClean="0"/>
              <a:t>Undermined by crises</a:t>
            </a:r>
          </a:p>
          <a:p>
            <a:pPr marL="342900" indent="-342900" eaLnBrk="1" hangingPunct="1"/>
            <a:r>
              <a:rPr lang="en-US" sz="2600" smtClean="0"/>
              <a:t>Political discontinuity – Shastri’s early death</a:t>
            </a:r>
          </a:p>
          <a:p>
            <a:pPr marL="342900" indent="-342900" eaLnBrk="1" hangingPunct="1"/>
            <a:r>
              <a:rPr lang="en-US" sz="2600" smtClean="0"/>
              <a:t>Wars with China (1962) &amp; Pakistan (1965)</a:t>
            </a:r>
          </a:p>
          <a:p>
            <a:pPr marL="342900" indent="-342900" eaLnBrk="1" hangingPunct="1"/>
            <a:r>
              <a:rPr lang="en-US" sz="2600" smtClean="0"/>
              <a:t>Successive monsoon failures – 1965, 1966</a:t>
            </a:r>
          </a:p>
          <a:p>
            <a:pPr marL="342900" indent="-342900" eaLnBrk="1" hangingPunct="1"/>
            <a:r>
              <a:rPr lang="en-US" sz="2600" smtClean="0"/>
              <a:t>Devaluation of currency to get IMF aid</a:t>
            </a:r>
          </a:p>
          <a:p>
            <a:pPr marL="342900" indent="-342900" eaLnBrk="1" hangingPunct="1"/>
            <a:endParaRPr lang="en-US" sz="26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 y="304800"/>
            <a:ext cx="8991600" cy="1143000"/>
          </a:xfrm>
        </p:spPr>
        <p:txBody>
          <a:bodyPr/>
          <a:lstStyle/>
          <a:p>
            <a:pPr eaLnBrk="1" hangingPunct="1"/>
            <a:r>
              <a:rPr lang="en-US" sz="3600" dirty="0" smtClean="0"/>
              <a:t>Class Exercise: What else could have happened? What else can happen?</a:t>
            </a:r>
          </a:p>
        </p:txBody>
      </p:sp>
      <p:sp>
        <p:nvSpPr>
          <p:cNvPr id="12291" name="Rectangle 3"/>
          <p:cNvSpPr>
            <a:spLocks noGrp="1" noChangeArrowheads="1"/>
          </p:cNvSpPr>
          <p:nvPr>
            <p:ph type="body" idx="1"/>
          </p:nvPr>
        </p:nvSpPr>
        <p:spPr>
          <a:xfrm>
            <a:off x="152400" y="1600200"/>
            <a:ext cx="8915400" cy="4953000"/>
          </a:xfrm>
        </p:spPr>
        <p:txBody>
          <a:bodyPr/>
          <a:lstStyle/>
          <a:p>
            <a:pPr eaLnBrk="1" hangingPunct="1"/>
            <a:r>
              <a:rPr lang="en-US" b="1" dirty="0" smtClean="0"/>
              <a:t>Counterfactuals</a:t>
            </a:r>
          </a:p>
          <a:p>
            <a:pPr eaLnBrk="1" hangingPunct="1"/>
            <a:r>
              <a:rPr lang="en-US" dirty="0" smtClean="0"/>
              <a:t>Where would India’s economy be today if:</a:t>
            </a:r>
          </a:p>
          <a:p>
            <a:pPr lvl="1" eaLnBrk="1" hangingPunct="1"/>
            <a:r>
              <a:rPr lang="en-US" dirty="0" smtClean="0"/>
              <a:t>Gandhi’s economic vision had been adopted</a:t>
            </a:r>
          </a:p>
          <a:p>
            <a:pPr lvl="1" eaLnBrk="1" hangingPunct="1"/>
            <a:r>
              <a:rPr lang="en-US" dirty="0" smtClean="0"/>
              <a:t>Liberalization had not occurred at all</a:t>
            </a:r>
          </a:p>
          <a:p>
            <a:pPr eaLnBrk="1" hangingPunct="1"/>
            <a:r>
              <a:rPr lang="en-US" b="1" dirty="0" smtClean="0"/>
              <a:t>Scenarios</a:t>
            </a:r>
          </a:p>
          <a:p>
            <a:pPr eaLnBrk="1" hangingPunct="1"/>
            <a:r>
              <a:rPr lang="en-US" dirty="0" smtClean="0"/>
              <a:t>What all could still go wrong with India on the economic front?</a:t>
            </a:r>
          </a:p>
          <a:p>
            <a:pPr lvl="1" eaLnBrk="1" hangingPunct="1"/>
            <a:r>
              <a:rPr lang="en-US" dirty="0" smtClean="0"/>
              <a:t>Different doomsday scenarios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81000"/>
            <a:ext cx="8229600" cy="1143000"/>
          </a:xfrm>
        </p:spPr>
        <p:txBody>
          <a:bodyPr/>
          <a:lstStyle/>
          <a:p>
            <a:pPr eaLnBrk="1" hangingPunct="1"/>
            <a:r>
              <a:rPr lang="en-US" dirty="0" err="1" smtClean="0"/>
              <a:t>Indira</a:t>
            </a:r>
            <a:r>
              <a:rPr lang="en-US" dirty="0" smtClean="0"/>
              <a:t> Gandhi – Early Years (Phase II)</a:t>
            </a:r>
          </a:p>
        </p:txBody>
      </p:sp>
      <p:sp>
        <p:nvSpPr>
          <p:cNvPr id="33795" name="Rectangle 3"/>
          <p:cNvSpPr>
            <a:spLocks noGrp="1" noChangeArrowheads="1"/>
          </p:cNvSpPr>
          <p:nvPr>
            <p:ph type="body" idx="1"/>
          </p:nvPr>
        </p:nvSpPr>
        <p:spPr>
          <a:xfrm>
            <a:off x="228600" y="1676400"/>
            <a:ext cx="8229600" cy="5257800"/>
          </a:xfrm>
        </p:spPr>
        <p:txBody>
          <a:bodyPr/>
          <a:lstStyle/>
          <a:p>
            <a:pPr eaLnBrk="1" hangingPunct="1">
              <a:lnSpc>
                <a:spcPct val="80000"/>
              </a:lnSpc>
            </a:pPr>
            <a:r>
              <a:rPr lang="en-US" sz="2600" dirty="0" smtClean="0"/>
              <a:t>Fears about India’s external vulnerability</a:t>
            </a:r>
          </a:p>
          <a:p>
            <a:pPr eaLnBrk="1" hangingPunct="1">
              <a:lnSpc>
                <a:spcPct val="80000"/>
              </a:lnSpc>
            </a:pPr>
            <a:r>
              <a:rPr lang="en-US" sz="2600" dirty="0" smtClean="0"/>
              <a:t>Had to establish herself politically</a:t>
            </a:r>
          </a:p>
          <a:p>
            <a:pPr lvl="1" eaLnBrk="1" hangingPunct="1">
              <a:lnSpc>
                <a:spcPct val="80000"/>
              </a:lnSpc>
            </a:pPr>
            <a:r>
              <a:rPr lang="en-US" sz="2200" dirty="0" smtClean="0"/>
              <a:t>Used economic policy as active instrument</a:t>
            </a:r>
          </a:p>
          <a:p>
            <a:pPr eaLnBrk="1" hangingPunct="1">
              <a:lnSpc>
                <a:spcPct val="80000"/>
              </a:lnSpc>
            </a:pPr>
            <a:r>
              <a:rPr lang="en-US" sz="2600" dirty="0" smtClean="0"/>
              <a:t>Success of green revolution created bullock capitalists as economic and political force</a:t>
            </a:r>
          </a:p>
          <a:p>
            <a:pPr eaLnBrk="1" hangingPunct="1">
              <a:lnSpc>
                <a:spcPct val="80000"/>
              </a:lnSpc>
            </a:pPr>
            <a:r>
              <a:rPr lang="en-US" sz="2600" dirty="0" smtClean="0"/>
              <a:t>State subsidies to gain their support</a:t>
            </a:r>
          </a:p>
          <a:p>
            <a:pPr eaLnBrk="1" hangingPunct="1">
              <a:lnSpc>
                <a:spcPct val="80000"/>
              </a:lnSpc>
            </a:pPr>
            <a:r>
              <a:rPr lang="en-US" sz="2600" dirty="0" smtClean="0"/>
              <a:t>Other interest groups flexed their muscles</a:t>
            </a:r>
          </a:p>
          <a:p>
            <a:pPr eaLnBrk="1" hangingPunct="1">
              <a:lnSpc>
                <a:spcPct val="80000"/>
              </a:lnSpc>
            </a:pPr>
            <a:r>
              <a:rPr lang="en-US" sz="2600" dirty="0" smtClean="0"/>
              <a:t>Economic populism to gain support of poor</a:t>
            </a:r>
          </a:p>
          <a:p>
            <a:pPr eaLnBrk="1" hangingPunct="1">
              <a:lnSpc>
                <a:spcPct val="80000"/>
              </a:lnSpc>
            </a:pPr>
            <a:r>
              <a:rPr lang="en-US" sz="2600" dirty="0" smtClean="0"/>
              <a:t>Leftward shift – bank nationalization</a:t>
            </a:r>
          </a:p>
          <a:p>
            <a:pPr eaLnBrk="1" hangingPunct="1">
              <a:lnSpc>
                <a:spcPct val="80000"/>
              </a:lnSpc>
            </a:pPr>
            <a:r>
              <a:rPr lang="en-US" sz="2600" dirty="0" smtClean="0"/>
              <a:t>Constraints on </a:t>
            </a:r>
            <a:r>
              <a:rPr lang="en-US" sz="2600" dirty="0" err="1" smtClean="0"/>
              <a:t>pvt</a:t>
            </a:r>
            <a:r>
              <a:rPr lang="en-US" sz="2600" dirty="0" smtClean="0"/>
              <a:t>. industry (e.g. MRTP) </a:t>
            </a:r>
          </a:p>
          <a:p>
            <a:pPr eaLnBrk="1" hangingPunct="1">
              <a:lnSpc>
                <a:spcPct val="80000"/>
              </a:lnSpc>
            </a:pPr>
            <a:r>
              <a:rPr lang="en-US" sz="2600" dirty="0" smtClean="0"/>
              <a:t>Indirect taxes to fund populism</a:t>
            </a:r>
          </a:p>
          <a:p>
            <a:pPr eaLnBrk="1" hangingPunct="1">
              <a:lnSpc>
                <a:spcPct val="80000"/>
              </a:lnSpc>
            </a:pPr>
            <a:r>
              <a:rPr lang="en-US" sz="2600" dirty="0" smtClean="0"/>
              <a:t>Fiscal conservatism broadly maintained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81000"/>
            <a:ext cx="8229600" cy="1143000"/>
          </a:xfrm>
        </p:spPr>
        <p:txBody>
          <a:bodyPr/>
          <a:lstStyle/>
          <a:p>
            <a:pPr eaLnBrk="1" hangingPunct="1"/>
            <a:r>
              <a:rPr lang="en-US" dirty="0" smtClean="0"/>
              <a:t>By the late 1980s … (Phase III)</a:t>
            </a:r>
          </a:p>
        </p:txBody>
      </p:sp>
      <p:sp>
        <p:nvSpPr>
          <p:cNvPr id="34819" name="Rectangle 3"/>
          <p:cNvSpPr>
            <a:spLocks noGrp="1" noChangeArrowheads="1"/>
          </p:cNvSpPr>
          <p:nvPr>
            <p:ph type="body" idx="1"/>
          </p:nvPr>
        </p:nvSpPr>
        <p:spPr>
          <a:xfrm>
            <a:off x="76200" y="1676400"/>
            <a:ext cx="8991600" cy="4953000"/>
          </a:xfrm>
        </p:spPr>
        <p:txBody>
          <a:bodyPr/>
          <a:lstStyle/>
          <a:p>
            <a:pPr eaLnBrk="1" hangingPunct="1">
              <a:lnSpc>
                <a:spcPct val="90000"/>
              </a:lnSpc>
            </a:pPr>
            <a:r>
              <a:rPr lang="en-US" sz="2400" dirty="0" smtClean="0"/>
              <a:t>Protectionist system of controls primarily to sustain state, not support development</a:t>
            </a:r>
          </a:p>
          <a:p>
            <a:pPr eaLnBrk="1" hangingPunct="1">
              <a:lnSpc>
                <a:spcPct val="90000"/>
              </a:lnSpc>
            </a:pPr>
            <a:r>
              <a:rPr lang="en-US" sz="2400" dirty="0" smtClean="0"/>
              <a:t>Huge bureaucracy to “rein in business” </a:t>
            </a:r>
          </a:p>
          <a:p>
            <a:pPr eaLnBrk="1" hangingPunct="1">
              <a:lnSpc>
                <a:spcPct val="90000"/>
              </a:lnSpc>
            </a:pPr>
            <a:r>
              <a:rPr lang="en-US" sz="2400" dirty="0" smtClean="0"/>
              <a:t>Deficits increased, fiscal prudence slowly declined</a:t>
            </a:r>
          </a:p>
          <a:p>
            <a:pPr eaLnBrk="1" hangingPunct="1">
              <a:lnSpc>
                <a:spcPct val="90000"/>
              </a:lnSpc>
            </a:pPr>
            <a:r>
              <a:rPr lang="en-US" sz="2400" dirty="0" smtClean="0"/>
              <a:t>Rising interest rates made foreign borrowing costly to fund deficit, more conditions put by foreign lenders</a:t>
            </a:r>
          </a:p>
          <a:p>
            <a:pPr eaLnBrk="1" hangingPunct="1">
              <a:lnSpc>
                <a:spcPct val="90000"/>
              </a:lnSpc>
            </a:pPr>
            <a:r>
              <a:rPr lang="en-US" sz="2400" dirty="0" smtClean="0"/>
              <a:t>Rajiv Gandhi enters and moves toward liberalization</a:t>
            </a:r>
          </a:p>
          <a:p>
            <a:pPr lvl="1" eaLnBrk="1" hangingPunct="1">
              <a:lnSpc>
                <a:spcPct val="90000"/>
              </a:lnSpc>
            </a:pPr>
            <a:r>
              <a:rPr lang="en-US" sz="2200" dirty="0" smtClean="0"/>
              <a:t>Lowers taxes and tariffs, introduces computers</a:t>
            </a:r>
          </a:p>
          <a:p>
            <a:pPr lvl="1" eaLnBrk="1" hangingPunct="1">
              <a:lnSpc>
                <a:spcPct val="90000"/>
              </a:lnSpc>
            </a:pPr>
            <a:r>
              <a:rPr lang="en-US" sz="2200" dirty="0" smtClean="0"/>
              <a:t>Telecom Revolution</a:t>
            </a:r>
          </a:p>
          <a:p>
            <a:pPr lvl="2" eaLnBrk="1" hangingPunct="1">
              <a:lnSpc>
                <a:spcPct val="90000"/>
              </a:lnSpc>
            </a:pPr>
            <a:r>
              <a:rPr lang="en-US" sz="1900" dirty="0" smtClean="0"/>
              <a:t>Even though </a:t>
            </a:r>
            <a:r>
              <a:rPr lang="en-US" sz="1900" dirty="0" err="1" smtClean="0"/>
              <a:t>teledensity</a:t>
            </a:r>
            <a:r>
              <a:rPr lang="en-US" sz="1900" dirty="0" smtClean="0"/>
              <a:t> does not rise that much, the Public Call Offices make communication available to all easily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Fiscal Crisis in 1991</a:t>
            </a:r>
            <a:endParaRPr lang="en-US" dirty="0"/>
          </a:p>
        </p:txBody>
      </p:sp>
      <p:sp>
        <p:nvSpPr>
          <p:cNvPr id="3" name="Content Placeholder 2"/>
          <p:cNvSpPr>
            <a:spLocks noGrp="1"/>
          </p:cNvSpPr>
          <p:nvPr>
            <p:ph idx="1"/>
          </p:nvPr>
        </p:nvSpPr>
        <p:spPr>
          <a:xfrm>
            <a:off x="228600" y="1752600"/>
            <a:ext cx="8839200" cy="4343400"/>
          </a:xfrm>
        </p:spPr>
        <p:txBody>
          <a:bodyPr/>
          <a:lstStyle/>
          <a:p>
            <a:r>
              <a:rPr lang="en-US" sz="2400" dirty="0" smtClean="0"/>
              <a:t>Collapse of Soviet Union dented trade flows</a:t>
            </a:r>
          </a:p>
          <a:p>
            <a:r>
              <a:rPr lang="en-US" sz="2400" dirty="0" smtClean="0"/>
              <a:t>Gulf War in 1991 boosted oil import bill</a:t>
            </a:r>
          </a:p>
          <a:p>
            <a:r>
              <a:rPr lang="en-US" sz="2400" dirty="0" smtClean="0"/>
              <a:t>Forced repatriation of Indian migrant workers from the Gulf reduced inflows of workers’ remittances.</a:t>
            </a:r>
          </a:p>
          <a:p>
            <a:r>
              <a:rPr lang="en-US" sz="2400" dirty="0" smtClean="0"/>
              <a:t>Withdrawal of non-resident Indian deposits </a:t>
            </a:r>
          </a:p>
          <a:p>
            <a:r>
              <a:rPr lang="en-US" sz="2400" dirty="0" smtClean="0"/>
              <a:t>As foreign exchange reserves dwindled, India was forced ask the IMF for balance of payments support</a:t>
            </a:r>
          </a:p>
          <a:p>
            <a:r>
              <a:rPr lang="en-US" sz="2400" dirty="0" smtClean="0"/>
              <a:t>A new government came to power in June 1991 with an immediate agenda of:</a:t>
            </a:r>
          </a:p>
          <a:p>
            <a:pPr lvl="1"/>
            <a:r>
              <a:rPr lang="en-US" sz="2000" dirty="0" smtClean="0"/>
              <a:t>Stabilization (devaluation, deficit reduction)</a:t>
            </a:r>
          </a:p>
          <a:p>
            <a:pPr lvl="1"/>
            <a:r>
              <a:rPr lang="en-US" sz="2000" dirty="0" smtClean="0"/>
              <a:t>Liberalization of the domestic economy</a:t>
            </a:r>
          </a:p>
          <a:p>
            <a:pPr lvl="1"/>
            <a:r>
              <a:rPr lang="en-US" sz="2000" dirty="0" smtClean="0"/>
              <a:t>Opening up to international trade</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Liberalization (Phase IV)</a:t>
            </a:r>
          </a:p>
        </p:txBody>
      </p:sp>
      <p:sp>
        <p:nvSpPr>
          <p:cNvPr id="37891" name="Rectangle 3"/>
          <p:cNvSpPr>
            <a:spLocks noGrp="1" noChangeArrowheads="1"/>
          </p:cNvSpPr>
          <p:nvPr>
            <p:ph type="body" idx="1"/>
          </p:nvPr>
        </p:nvSpPr>
        <p:spPr>
          <a:xfrm>
            <a:off x="228600" y="1600200"/>
            <a:ext cx="8763000" cy="4267200"/>
          </a:xfrm>
        </p:spPr>
        <p:txBody>
          <a:bodyPr/>
          <a:lstStyle/>
          <a:p>
            <a:pPr marL="342900" indent="-342900" eaLnBrk="1" hangingPunct="1"/>
            <a:r>
              <a:rPr lang="en-US" sz="2600" dirty="0" smtClean="0"/>
              <a:t>Dismantling of licensing system</a:t>
            </a:r>
          </a:p>
          <a:p>
            <a:pPr marL="342900" indent="-342900" eaLnBrk="1" hangingPunct="1"/>
            <a:r>
              <a:rPr lang="en-US" sz="2600" dirty="0" smtClean="0"/>
              <a:t>Removal of MRTP (earlier restricted growth)</a:t>
            </a:r>
          </a:p>
          <a:p>
            <a:pPr marL="342900" indent="-342900" eaLnBrk="1" hangingPunct="1"/>
            <a:r>
              <a:rPr lang="en-US" sz="2600" dirty="0" smtClean="0"/>
              <a:t>Removal of technology import restrictions</a:t>
            </a:r>
          </a:p>
          <a:p>
            <a:pPr marL="342900" indent="-342900" eaLnBrk="1" hangingPunct="1"/>
            <a:r>
              <a:rPr lang="en-US" sz="2600" dirty="0" smtClean="0"/>
              <a:t>Removal of physical constraints on imports</a:t>
            </a:r>
          </a:p>
          <a:p>
            <a:pPr marL="342900" indent="-342900" eaLnBrk="1" hangingPunct="1"/>
            <a:r>
              <a:rPr lang="en-US" sz="2600" dirty="0" smtClean="0"/>
              <a:t>Reduced tariffs</a:t>
            </a:r>
          </a:p>
          <a:p>
            <a:pPr marL="342900" indent="-342900" eaLnBrk="1" hangingPunct="1"/>
            <a:r>
              <a:rPr lang="en-US" sz="2600" dirty="0" smtClean="0"/>
              <a:t>Reduced taxes</a:t>
            </a:r>
          </a:p>
          <a:p>
            <a:pPr marL="342900" indent="-342900" eaLnBrk="1" hangingPunct="1"/>
            <a:r>
              <a:rPr lang="en-US" sz="2600" dirty="0" smtClean="0"/>
              <a:t>FERA </a:t>
            </a:r>
            <a:r>
              <a:rPr lang="en-US" sz="2600" dirty="0" smtClean="0">
                <a:sym typeface="Symbol" pitchFamily="18" charset="2"/>
              </a:rPr>
              <a:t> FEMA &amp; Current account convertibility (allows </a:t>
            </a:r>
            <a:r>
              <a:rPr lang="en-US" sz="2600" dirty="0" err="1" smtClean="0">
                <a:sym typeface="Symbol" pitchFamily="18" charset="2"/>
              </a:rPr>
              <a:t>cos</a:t>
            </a:r>
            <a:r>
              <a:rPr lang="en-US" sz="2600" dirty="0" smtClean="0">
                <a:sym typeface="Symbol" pitchFamily="18" charset="2"/>
              </a:rPr>
              <a:t> to access </a:t>
            </a:r>
            <a:r>
              <a:rPr lang="en-US" sz="2600" dirty="0" err="1" smtClean="0">
                <a:sym typeface="Symbol" pitchFamily="18" charset="2"/>
              </a:rPr>
              <a:t>ForEx</a:t>
            </a:r>
            <a:r>
              <a:rPr lang="en-US" sz="2600" dirty="0" smtClean="0">
                <a:sym typeface="Symbol" pitchFamily="18" charset="2"/>
              </a:rPr>
              <a:t> to expand overseas)</a:t>
            </a:r>
          </a:p>
          <a:p>
            <a:pPr marL="342900" indent="-342900" eaLnBrk="1" hangingPunct="1"/>
            <a:r>
              <a:rPr lang="en-US" sz="2600" dirty="0" smtClean="0">
                <a:sym typeface="Symbol" pitchFamily="18" charset="2"/>
              </a:rPr>
              <a:t>Companies had freedom to price IPOs</a:t>
            </a:r>
          </a:p>
          <a:p>
            <a:pPr marL="342900" indent="-342900" eaLnBrk="1" hangingPunct="1"/>
            <a:r>
              <a:rPr lang="en-US" sz="2600" dirty="0" smtClean="0">
                <a:sym typeface="Symbol" pitchFamily="18" charset="2"/>
              </a:rPr>
              <a:t>Divestment in public sector </a:t>
            </a:r>
          </a:p>
          <a:p>
            <a:pPr marL="342900" indent="-342900" eaLnBrk="1" hangingPunct="1"/>
            <a:endParaRPr lang="en-US" sz="26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Enabling Growth Post-Liberalization</a:t>
            </a:r>
            <a:endParaRPr lang="en-US" dirty="0"/>
          </a:p>
        </p:txBody>
      </p:sp>
      <p:sp>
        <p:nvSpPr>
          <p:cNvPr id="3" name="Content Placeholder 2"/>
          <p:cNvSpPr>
            <a:spLocks noGrp="1"/>
          </p:cNvSpPr>
          <p:nvPr>
            <p:ph idx="1"/>
          </p:nvPr>
        </p:nvSpPr>
        <p:spPr>
          <a:xfrm>
            <a:off x="0" y="1828800"/>
            <a:ext cx="9144000" cy="4343400"/>
          </a:xfrm>
        </p:spPr>
        <p:txBody>
          <a:bodyPr/>
          <a:lstStyle/>
          <a:p>
            <a:r>
              <a:rPr lang="en-US" sz="2400" dirty="0" smtClean="0"/>
              <a:t>Entrepreneurship</a:t>
            </a:r>
          </a:p>
          <a:p>
            <a:r>
              <a:rPr lang="en-US" sz="2400" dirty="0" smtClean="0"/>
              <a:t>Dismantling of license raj lowered costs</a:t>
            </a:r>
          </a:p>
          <a:p>
            <a:r>
              <a:rPr lang="en-US" sz="2400" dirty="0" smtClean="0"/>
              <a:t>Competition from foreign companies (100% allowed in high-tech)—led to learning, partnering, tech adoption</a:t>
            </a:r>
          </a:p>
          <a:p>
            <a:r>
              <a:rPr lang="en-US" sz="2400" dirty="0" smtClean="0"/>
              <a:t>Pent-up demand unleashed</a:t>
            </a:r>
          </a:p>
          <a:p>
            <a:r>
              <a:rPr lang="en-US" sz="2400" dirty="0" smtClean="0"/>
              <a:t>Institutions were in place to nurture markets</a:t>
            </a:r>
          </a:p>
          <a:p>
            <a:r>
              <a:rPr lang="en-US" sz="2400" dirty="0" smtClean="0"/>
              <a:t>India’s affordable, educated workforce as a comparative advantage</a:t>
            </a:r>
          </a:p>
          <a:p>
            <a:r>
              <a:rPr lang="en-US" sz="2400" dirty="0" smtClean="0"/>
              <a:t>Scaling up in employee numbers readily possible</a:t>
            </a:r>
          </a:p>
          <a:p>
            <a:r>
              <a:rPr lang="en-US" sz="2400" dirty="0" smtClean="0"/>
              <a:t>Cos knew how to deal with very price sensitive market</a:t>
            </a:r>
          </a:p>
          <a:p>
            <a:r>
              <a:rPr lang="en-US" sz="2400" dirty="0" smtClean="0"/>
              <a:t>Leapfrogging possible—little burden of legacy systems</a:t>
            </a:r>
          </a:p>
          <a:p>
            <a:r>
              <a:rPr lang="en-US" sz="2400" dirty="0" smtClean="0"/>
              <a:t>Foreign Direct Investment increased substantially</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Concerns</a:t>
            </a:r>
          </a:p>
        </p:txBody>
      </p:sp>
      <p:sp>
        <p:nvSpPr>
          <p:cNvPr id="39939" name="Rectangle 3"/>
          <p:cNvSpPr>
            <a:spLocks noGrp="1" noChangeArrowheads="1"/>
          </p:cNvSpPr>
          <p:nvPr>
            <p:ph type="body" idx="1"/>
          </p:nvPr>
        </p:nvSpPr>
        <p:spPr>
          <a:xfrm>
            <a:off x="0" y="1676400"/>
            <a:ext cx="9144000" cy="5181600"/>
          </a:xfrm>
        </p:spPr>
        <p:txBody>
          <a:bodyPr/>
          <a:lstStyle/>
          <a:p>
            <a:pPr eaLnBrk="1" hangingPunct="1">
              <a:lnSpc>
                <a:spcPct val="80000"/>
              </a:lnSpc>
              <a:buFont typeface="Wingdings" pitchFamily="2" charset="2"/>
              <a:buNone/>
            </a:pPr>
            <a:r>
              <a:rPr lang="en-US" sz="2200" u="sng" smtClean="0"/>
              <a:t>Unaimed liberalization could</a:t>
            </a:r>
            <a:r>
              <a:rPr lang="en-US" sz="2200" smtClean="0"/>
              <a:t>:</a:t>
            </a:r>
          </a:p>
          <a:p>
            <a:pPr lvl="1" eaLnBrk="1" hangingPunct="1">
              <a:lnSpc>
                <a:spcPct val="80000"/>
              </a:lnSpc>
            </a:pPr>
            <a:r>
              <a:rPr lang="en-US" sz="2200" smtClean="0"/>
              <a:t>Widen the gap in social opportunity between rich &amp; poor</a:t>
            </a:r>
          </a:p>
          <a:p>
            <a:pPr lvl="1" eaLnBrk="1" hangingPunct="1">
              <a:lnSpc>
                <a:spcPct val="80000"/>
              </a:lnSpc>
            </a:pPr>
            <a:r>
              <a:rPr lang="en-US" sz="2200" smtClean="0"/>
              <a:t>Sharpen rural-urban divide</a:t>
            </a:r>
          </a:p>
          <a:p>
            <a:pPr lvl="1" eaLnBrk="1" hangingPunct="1">
              <a:lnSpc>
                <a:spcPct val="80000"/>
              </a:lnSpc>
            </a:pPr>
            <a:r>
              <a:rPr lang="en-US" sz="2200" smtClean="0"/>
              <a:t>Increase regional imbalances</a:t>
            </a:r>
          </a:p>
          <a:p>
            <a:pPr eaLnBrk="1" hangingPunct="1">
              <a:lnSpc>
                <a:spcPct val="80000"/>
              </a:lnSpc>
            </a:pPr>
            <a:r>
              <a:rPr lang="en-US" sz="2200" smtClean="0"/>
              <a:t>Number of poor large in absolute terms</a:t>
            </a:r>
          </a:p>
          <a:p>
            <a:pPr eaLnBrk="1" hangingPunct="1">
              <a:lnSpc>
                <a:spcPct val="80000"/>
              </a:lnSpc>
            </a:pPr>
            <a:r>
              <a:rPr lang="en-US" sz="2200" smtClean="0"/>
              <a:t>Economy has to be evaluated on the basis of what happens to poor &amp; dispossessed </a:t>
            </a:r>
          </a:p>
          <a:p>
            <a:pPr lvl="1" eaLnBrk="1" hangingPunct="1">
              <a:lnSpc>
                <a:spcPct val="80000"/>
              </a:lnSpc>
            </a:pPr>
            <a:r>
              <a:rPr lang="en-US" sz="2200" smtClean="0"/>
              <a:t>Is growth all that matters? What about quality of life?</a:t>
            </a:r>
          </a:p>
          <a:p>
            <a:pPr eaLnBrk="1" hangingPunct="1">
              <a:lnSpc>
                <a:spcPct val="80000"/>
              </a:lnSpc>
            </a:pPr>
            <a:r>
              <a:rPr lang="en-US" sz="2200" smtClean="0"/>
              <a:t>Is India drifting dangerously towards a state of indebtedness and economic dependency in an uncertain world economy?</a:t>
            </a:r>
          </a:p>
          <a:p>
            <a:pPr eaLnBrk="1" hangingPunct="1">
              <a:lnSpc>
                <a:spcPct val="80000"/>
              </a:lnSpc>
            </a:pPr>
            <a:r>
              <a:rPr lang="en-US" sz="2200" smtClean="0"/>
              <a:t>Is Indian policy to be dictated by World Bank etc?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74675" y="304800"/>
            <a:ext cx="8340725" cy="1219200"/>
          </a:xfrm>
        </p:spPr>
        <p:txBody>
          <a:bodyPr/>
          <a:lstStyle/>
          <a:p>
            <a:pPr eaLnBrk="1" hangingPunct="1"/>
            <a:r>
              <a:rPr lang="en-US" dirty="0" smtClean="0">
                <a:solidFill>
                  <a:srgbClr val="FF0000"/>
                </a:solidFill>
              </a:rPr>
              <a:t>Liberalization: Dalit Perspectives</a:t>
            </a:r>
          </a:p>
        </p:txBody>
      </p:sp>
      <p:sp>
        <p:nvSpPr>
          <p:cNvPr id="41987" name="Rectangle 3"/>
          <p:cNvSpPr>
            <a:spLocks noGrp="1" noChangeArrowheads="1"/>
          </p:cNvSpPr>
          <p:nvPr>
            <p:ph type="body" idx="1"/>
          </p:nvPr>
        </p:nvSpPr>
        <p:spPr>
          <a:xfrm>
            <a:off x="0" y="1752600"/>
            <a:ext cx="9144000" cy="5181600"/>
          </a:xfrm>
        </p:spPr>
        <p:txBody>
          <a:bodyPr/>
          <a:lstStyle/>
          <a:p>
            <a:pPr eaLnBrk="1" hangingPunct="1">
              <a:lnSpc>
                <a:spcPct val="90000"/>
              </a:lnSpc>
            </a:pPr>
            <a:r>
              <a:rPr lang="en-US" sz="2200" dirty="0" smtClean="0"/>
              <a:t>State and public sector are emancipators, providing jobs</a:t>
            </a:r>
          </a:p>
          <a:p>
            <a:pPr lvl="1" eaLnBrk="1" hangingPunct="1">
              <a:lnSpc>
                <a:spcPct val="90000"/>
              </a:lnSpc>
            </a:pPr>
            <a:r>
              <a:rPr lang="en-US" sz="2000" dirty="0" smtClean="0"/>
              <a:t>Even this benefits only a small portion of </a:t>
            </a:r>
            <a:r>
              <a:rPr lang="en-US" sz="2000" dirty="0" err="1" smtClean="0"/>
              <a:t>Dalits</a:t>
            </a:r>
            <a:endParaRPr lang="en-US" sz="2000" dirty="0" smtClean="0"/>
          </a:p>
          <a:p>
            <a:pPr eaLnBrk="1" hangingPunct="1">
              <a:lnSpc>
                <a:spcPct val="90000"/>
              </a:lnSpc>
            </a:pPr>
            <a:r>
              <a:rPr lang="en-US" sz="2200" dirty="0" err="1" smtClean="0"/>
              <a:t>Dalit</a:t>
            </a:r>
            <a:r>
              <a:rPr lang="en-US" sz="2200" dirty="0" smtClean="0"/>
              <a:t> communities, due to history, are less prepared for marketplace competition</a:t>
            </a:r>
          </a:p>
          <a:p>
            <a:pPr eaLnBrk="1" hangingPunct="1">
              <a:lnSpc>
                <a:spcPct val="90000"/>
              </a:lnSpc>
            </a:pPr>
            <a:r>
              <a:rPr lang="en-US" sz="2200" dirty="0" smtClean="0"/>
              <a:t>Liberalization, without private sector social justice oriented initiatives will result in a new exclusion</a:t>
            </a:r>
          </a:p>
          <a:p>
            <a:pPr eaLnBrk="1" hangingPunct="1">
              <a:lnSpc>
                <a:spcPct val="90000"/>
              </a:lnSpc>
            </a:pPr>
            <a:r>
              <a:rPr lang="en-US" sz="2200" dirty="0" smtClean="0"/>
              <a:t>As basic stepping stones to development—health, education —get privatized, exclusion of </a:t>
            </a:r>
            <a:r>
              <a:rPr lang="en-US" sz="2200" dirty="0" err="1" smtClean="0"/>
              <a:t>Dalits</a:t>
            </a:r>
            <a:r>
              <a:rPr lang="en-US" sz="2200" dirty="0" smtClean="0"/>
              <a:t> will worsen</a:t>
            </a:r>
          </a:p>
          <a:p>
            <a:pPr eaLnBrk="1" hangingPunct="1">
              <a:lnSpc>
                <a:spcPct val="90000"/>
              </a:lnSpc>
            </a:pPr>
            <a:r>
              <a:rPr lang="en-US" sz="2200" dirty="0" smtClean="0"/>
              <a:t>What applies to </a:t>
            </a:r>
            <a:r>
              <a:rPr lang="en-US" sz="2200" dirty="0" err="1" smtClean="0"/>
              <a:t>Dalits</a:t>
            </a:r>
            <a:r>
              <a:rPr lang="en-US" sz="2200" dirty="0" smtClean="0"/>
              <a:t> also applies to numerous historically disadvantaged groups</a:t>
            </a:r>
          </a:p>
          <a:p>
            <a:pPr eaLnBrk="1" hangingPunct="1">
              <a:lnSpc>
                <a:spcPct val="90000"/>
              </a:lnSpc>
            </a:pPr>
            <a:r>
              <a:rPr lang="en-US" sz="2200" dirty="0" smtClean="0"/>
              <a:t>60 years after Independence, people Below Poverty Line still constitute more than 25% of India</a:t>
            </a:r>
          </a:p>
          <a:p>
            <a:pPr eaLnBrk="1" hangingPunct="1">
              <a:lnSpc>
                <a:spcPct val="90000"/>
              </a:lnSpc>
            </a:pPr>
            <a:r>
              <a:rPr lang="en-US" sz="2200" dirty="0" smtClean="0"/>
              <a:t>Now SEZs, (earlier development), displaced poor without making them benefit from progress</a:t>
            </a:r>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81000" y="1981200"/>
            <a:ext cx="8610600" cy="3970318"/>
          </a:xfrm>
          <a:prstGeom prst="rect">
            <a:avLst/>
          </a:prstGeom>
          <a:noFill/>
          <a:ln w="9525">
            <a:noFill/>
            <a:miter lim="800000"/>
            <a:headEnd/>
            <a:tailEnd/>
          </a:ln>
        </p:spPr>
        <p:txBody>
          <a:bodyPr wrap="square">
            <a:spAutoFit/>
          </a:bodyPr>
          <a:lstStyle/>
          <a:p>
            <a:pPr eaLnBrk="1" hangingPunct="1"/>
            <a:r>
              <a:rPr lang="en-US" sz="2800" dirty="0">
                <a:latin typeface="Arial" charset="0"/>
                <a:cs typeface="Arial" charset="0"/>
              </a:rPr>
              <a:t>The reforms are not simply about the renegotiation of India’s relationships with the global market-place, nor even are they about the relationships of private capital with the Indian state in the formal economy; the reforms are also about the reworking of the idea of the State itself and of the state’s capacity to work on behalf of those who stand outside India’s (expanding) social and economic elites</a:t>
            </a:r>
            <a:r>
              <a:rPr lang="en-US" sz="2800" dirty="0" smtClean="0">
                <a:latin typeface="Arial" charset="0"/>
                <a:cs typeface="Arial" charset="0"/>
              </a:rPr>
              <a:t>.</a:t>
            </a:r>
          </a:p>
          <a:p>
            <a:pPr eaLnBrk="1" hangingPunct="1"/>
            <a:r>
              <a:rPr lang="en-US" sz="2800" dirty="0" smtClean="0">
                <a:latin typeface="Arial" charset="0"/>
                <a:cs typeface="Arial" charset="0"/>
              </a:rPr>
              <a:t>—</a:t>
            </a:r>
            <a:r>
              <a:rPr lang="en-US" sz="2800" dirty="0" err="1" smtClean="0">
                <a:latin typeface="Arial" charset="0"/>
                <a:cs typeface="Arial" charset="0"/>
              </a:rPr>
              <a:t>Corbridge</a:t>
            </a:r>
            <a:r>
              <a:rPr lang="en-US" sz="2800" dirty="0" smtClean="0">
                <a:latin typeface="Arial" charset="0"/>
                <a:cs typeface="Arial" charset="0"/>
              </a:rPr>
              <a:t> and </a:t>
            </a:r>
            <a:r>
              <a:rPr lang="en-US" sz="2800" dirty="0" err="1" smtClean="0">
                <a:latin typeface="Arial" charset="0"/>
                <a:cs typeface="Arial" charset="0"/>
              </a:rPr>
              <a:t>Harriss</a:t>
            </a:r>
            <a:r>
              <a:rPr lang="en-US" sz="2800" dirty="0" smtClean="0">
                <a:latin typeface="Arial" charset="0"/>
                <a:cs typeface="Arial" charset="0"/>
              </a:rPr>
              <a:t>, 2000, p. 169</a:t>
            </a:r>
            <a:endParaRPr lang="en-US" sz="2800" dirty="0">
              <a:latin typeface="Arial"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990600"/>
            <a:ext cx="7924800" cy="457200"/>
          </a:xfrm>
        </p:spPr>
        <p:txBody>
          <a:bodyPr/>
          <a:lstStyle/>
          <a:p>
            <a:pPr eaLnBrk="1" hangingPunct="1"/>
            <a:r>
              <a:rPr lang="en-US" dirty="0" smtClean="0">
                <a:solidFill>
                  <a:srgbClr val="FF0000"/>
                </a:solidFill>
              </a:rPr>
              <a:t>The Public Sector</a:t>
            </a:r>
          </a:p>
        </p:txBody>
      </p:sp>
      <p:sp>
        <p:nvSpPr>
          <p:cNvPr id="35843" name="Rectangle 3"/>
          <p:cNvSpPr>
            <a:spLocks noGrp="1" noChangeArrowheads="1"/>
          </p:cNvSpPr>
          <p:nvPr>
            <p:ph type="body" idx="1"/>
          </p:nvPr>
        </p:nvSpPr>
        <p:spPr>
          <a:xfrm>
            <a:off x="0" y="1600200"/>
            <a:ext cx="9144000" cy="5181600"/>
          </a:xfrm>
        </p:spPr>
        <p:txBody>
          <a:bodyPr/>
          <a:lstStyle/>
          <a:p>
            <a:pPr marL="342900" indent="-342900" eaLnBrk="1" hangingPunct="1">
              <a:lnSpc>
                <a:spcPct val="90000"/>
              </a:lnSpc>
            </a:pPr>
            <a:r>
              <a:rPr lang="en-US" sz="2600" dirty="0" smtClean="0"/>
              <a:t>Grew larger than envisaged, and in more areas</a:t>
            </a:r>
          </a:p>
          <a:p>
            <a:pPr marL="742950" lvl="1" indent="-285750" eaLnBrk="1" hangingPunct="1">
              <a:lnSpc>
                <a:spcPct val="90000"/>
              </a:lnSpc>
            </a:pPr>
            <a:r>
              <a:rPr lang="en-US" sz="2200" dirty="0" smtClean="0"/>
              <a:t>Over-zealous bureaucracy</a:t>
            </a:r>
          </a:p>
          <a:p>
            <a:pPr marL="742950" lvl="1" indent="-285750" eaLnBrk="1" hangingPunct="1">
              <a:lnSpc>
                <a:spcPct val="90000"/>
              </a:lnSpc>
            </a:pPr>
            <a:r>
              <a:rPr lang="en-US" sz="2200" dirty="0" smtClean="0"/>
              <a:t>Compulsions of electoral politics</a:t>
            </a:r>
          </a:p>
          <a:p>
            <a:pPr marL="342900" indent="-342900" eaLnBrk="1" hangingPunct="1">
              <a:lnSpc>
                <a:spcPct val="90000"/>
              </a:lnSpc>
            </a:pPr>
            <a:r>
              <a:rPr lang="en-US" sz="2600" dirty="0" smtClean="0"/>
              <a:t>Performance below expectations</a:t>
            </a:r>
          </a:p>
          <a:p>
            <a:pPr marL="742950" lvl="1" indent="-285750" eaLnBrk="1" hangingPunct="1">
              <a:lnSpc>
                <a:spcPct val="90000"/>
              </a:lnSpc>
            </a:pPr>
            <a:r>
              <a:rPr lang="en-US" sz="2200" dirty="0" smtClean="0"/>
              <a:t>Inexperience in enterprise management</a:t>
            </a:r>
          </a:p>
          <a:p>
            <a:pPr marL="742950" lvl="1" indent="-285750" eaLnBrk="1" hangingPunct="1">
              <a:lnSpc>
                <a:spcPct val="90000"/>
              </a:lnSpc>
            </a:pPr>
            <a:r>
              <a:rPr lang="en-US" sz="2200" dirty="0" smtClean="0"/>
              <a:t>Lack of requisite autonomy</a:t>
            </a:r>
          </a:p>
          <a:p>
            <a:pPr marL="742950" lvl="1" indent="-285750" eaLnBrk="1" hangingPunct="1">
              <a:lnSpc>
                <a:spcPct val="90000"/>
              </a:lnSpc>
            </a:pPr>
            <a:r>
              <a:rPr lang="en-US" sz="2200" dirty="0" smtClean="0"/>
              <a:t>Constant interference by administrative ministries</a:t>
            </a:r>
          </a:p>
          <a:p>
            <a:pPr marL="742950" lvl="1" indent="-285750" eaLnBrk="1" hangingPunct="1">
              <a:lnSpc>
                <a:spcPct val="90000"/>
              </a:lnSpc>
            </a:pPr>
            <a:r>
              <a:rPr lang="en-US" sz="2200" dirty="0" smtClean="0"/>
              <a:t>Excess manpower due to political interference</a:t>
            </a:r>
          </a:p>
          <a:p>
            <a:pPr marL="342900" indent="-342900" eaLnBrk="1" hangingPunct="1">
              <a:lnSpc>
                <a:spcPct val="90000"/>
              </a:lnSpc>
            </a:pPr>
            <a:r>
              <a:rPr lang="en-US" sz="2600" dirty="0" smtClean="0"/>
              <a:t>But did achieve variety of social objectives</a:t>
            </a:r>
          </a:p>
          <a:p>
            <a:pPr marL="342900" indent="-342900" eaLnBrk="1" hangingPunct="1">
              <a:lnSpc>
                <a:spcPct val="90000"/>
              </a:lnSpc>
            </a:pPr>
            <a:r>
              <a:rPr lang="en-US" sz="2600" dirty="0" smtClean="0"/>
              <a:t>PSU sales decline from 45% to 37%</a:t>
            </a:r>
          </a:p>
          <a:p>
            <a:pPr marL="742950" lvl="1" indent="-285750" eaLnBrk="1" hangingPunct="1">
              <a:lnSpc>
                <a:spcPct val="90000"/>
              </a:lnSpc>
            </a:pPr>
            <a:r>
              <a:rPr lang="en-US" sz="2200" dirty="0" smtClean="0"/>
              <a:t>Seven of top 10 firms in 1998 are PSUs (six in oil)</a:t>
            </a:r>
          </a:p>
          <a:p>
            <a:pPr marL="742950" lvl="1" indent="-285750" eaLnBrk="1" hangingPunct="1">
              <a:lnSpc>
                <a:spcPct val="90000"/>
              </a:lnSpc>
            </a:pPr>
            <a:r>
              <a:rPr lang="en-US" sz="2200" dirty="0" smtClean="0"/>
              <a:t>Privatization slow: Modern Foods, </a:t>
            </a:r>
            <a:r>
              <a:rPr lang="en-US" sz="2200" dirty="0" err="1" smtClean="0"/>
              <a:t>Sterlite</a:t>
            </a:r>
            <a:endParaRPr lang="en-US" sz="2200" dirty="0" smtClean="0"/>
          </a:p>
          <a:p>
            <a:pPr marL="742950" lvl="1" indent="-285750" eaLnBrk="1" hangingPunct="1">
              <a:lnSpc>
                <a:spcPct val="90000"/>
              </a:lnSpc>
            </a:pPr>
            <a:r>
              <a:rPr lang="en-US" sz="2200" dirty="0" err="1" smtClean="0"/>
              <a:t>Navratna</a:t>
            </a:r>
            <a:r>
              <a:rPr lang="en-US" sz="2200" dirty="0" smtClean="0"/>
              <a:t> privatization or disinvestment now opposed</a:t>
            </a:r>
          </a:p>
          <a:p>
            <a:pPr marL="342900" indent="-342900" eaLnBrk="1" hangingPunct="1">
              <a:lnSpc>
                <a:spcPct val="90000"/>
              </a:lnSpc>
            </a:pPr>
            <a:endParaRPr lang="en-US" sz="26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4" y="304801"/>
            <a:ext cx="8035925" cy="1143000"/>
          </a:xfrm>
        </p:spPr>
        <p:txBody>
          <a:bodyPr/>
          <a:lstStyle/>
          <a:p>
            <a:r>
              <a:rPr lang="en-US" dirty="0" smtClean="0"/>
              <a:t>Public Sector Still Dominates In Certain Domains</a:t>
            </a:r>
            <a:endParaRPr lang="en-US" dirty="0"/>
          </a:p>
        </p:txBody>
      </p:sp>
      <p:pic>
        <p:nvPicPr>
          <p:cNvPr id="7170" name="Picture 2"/>
          <p:cNvPicPr>
            <a:picLocks noChangeAspect="1" noChangeArrowheads="1"/>
          </p:cNvPicPr>
          <p:nvPr/>
        </p:nvPicPr>
        <p:blipFill>
          <a:blip r:embed="rId3"/>
          <a:srcRect/>
          <a:stretch>
            <a:fillRect/>
          </a:stretch>
        </p:blipFill>
        <p:spPr bwMode="auto">
          <a:xfrm>
            <a:off x="609599" y="1676400"/>
            <a:ext cx="8001001" cy="5154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1143000"/>
          </a:xfrm>
        </p:spPr>
        <p:txBody>
          <a:bodyPr/>
          <a:lstStyle/>
          <a:p>
            <a:r>
              <a:rPr lang="en-US" dirty="0" smtClean="0"/>
              <a:t>The Evolution of India’s Economy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Not In Others:</a:t>
            </a:r>
            <a:br>
              <a:rPr lang="en-US" dirty="0" smtClean="0"/>
            </a:br>
            <a:r>
              <a:rPr lang="en-US" dirty="0" smtClean="0"/>
              <a:t>Air India!</a:t>
            </a:r>
            <a:endParaRPr lang="en-US" dirty="0"/>
          </a:p>
        </p:txBody>
      </p:sp>
      <p:sp>
        <p:nvSpPr>
          <p:cNvPr id="324610" name="AutoShape 2" descr="http://images.outlookindia.com/Uploads/outlookindia/2010/20100531/air_india_profit_2010060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4612" name="Picture 4" descr="http://images.outlookindia.com/Uploads/outlookindia/2010/20100531/air_india_profit_20100602.jpg"/>
          <p:cNvPicPr>
            <a:picLocks noChangeAspect="1" noChangeArrowheads="1"/>
          </p:cNvPicPr>
          <p:nvPr/>
        </p:nvPicPr>
        <p:blipFill>
          <a:blip r:embed="rId3"/>
          <a:srcRect/>
          <a:stretch>
            <a:fillRect/>
          </a:stretch>
        </p:blipFill>
        <p:spPr bwMode="auto">
          <a:xfrm>
            <a:off x="228600" y="1676400"/>
            <a:ext cx="3048000" cy="5008880"/>
          </a:xfrm>
          <a:prstGeom prst="rect">
            <a:avLst/>
          </a:prstGeom>
          <a:noFill/>
        </p:spPr>
      </p:pic>
      <p:sp>
        <p:nvSpPr>
          <p:cNvPr id="6" name="Rectangle 5"/>
          <p:cNvSpPr/>
          <p:nvPr/>
        </p:nvSpPr>
        <p:spPr>
          <a:xfrm>
            <a:off x="3352800" y="1649373"/>
            <a:ext cx="5638800" cy="4154984"/>
          </a:xfrm>
          <a:prstGeom prst="rect">
            <a:avLst/>
          </a:prstGeom>
        </p:spPr>
        <p:txBody>
          <a:bodyPr wrap="square">
            <a:spAutoFit/>
          </a:bodyPr>
          <a:lstStyle/>
          <a:p>
            <a:r>
              <a:rPr lang="en-US" sz="2400" dirty="0" smtClean="0"/>
              <a:t>At the close of financial year 2009-10, Air India has incurred a cumulative loss of over Rs 13,300 </a:t>
            </a:r>
            <a:r>
              <a:rPr lang="en-US" sz="2400" dirty="0" err="1" smtClean="0"/>
              <a:t>crore</a:t>
            </a:r>
            <a:r>
              <a:rPr lang="en-US" sz="2400" dirty="0" smtClean="0"/>
              <a:t> since its merger with Indian Airlines in 2007 </a:t>
            </a:r>
          </a:p>
          <a:p>
            <a:endParaRPr lang="en-US" sz="2400" dirty="0" smtClean="0"/>
          </a:p>
          <a:p>
            <a:r>
              <a:rPr lang="en-US" sz="2400" dirty="0" smtClean="0"/>
              <a:t>Before the merger in 2006-07, the losses reported by erstwhile Air India and Indian Airlines were Rs 447.93 </a:t>
            </a:r>
            <a:r>
              <a:rPr lang="en-US" sz="2400" dirty="0" err="1" smtClean="0"/>
              <a:t>crore</a:t>
            </a:r>
            <a:r>
              <a:rPr lang="en-US" sz="2400" dirty="0" smtClean="0"/>
              <a:t> and Rs 240.29 </a:t>
            </a:r>
            <a:r>
              <a:rPr lang="en-US" sz="2400" dirty="0" err="1" smtClean="0"/>
              <a:t>crore</a:t>
            </a:r>
            <a:r>
              <a:rPr lang="en-US" sz="2400" dirty="0" smtClean="0"/>
              <a:t>, respectively.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69326" cy="1219200"/>
          </a:xfrm>
        </p:spPr>
        <p:txBody>
          <a:bodyPr/>
          <a:lstStyle/>
          <a:p>
            <a:r>
              <a:rPr lang="en-US" dirty="0" err="1" smtClean="0"/>
              <a:t>Arvind</a:t>
            </a:r>
            <a:r>
              <a:rPr lang="en-US" dirty="0" smtClean="0"/>
              <a:t> Subramanian comments …</a:t>
            </a:r>
            <a:endParaRPr lang="en-US" dirty="0"/>
          </a:p>
        </p:txBody>
      </p:sp>
      <p:sp>
        <p:nvSpPr>
          <p:cNvPr id="3" name="Content Placeholder 2"/>
          <p:cNvSpPr>
            <a:spLocks noGrp="1"/>
          </p:cNvSpPr>
          <p:nvPr>
            <p:ph idx="1"/>
          </p:nvPr>
        </p:nvSpPr>
        <p:spPr>
          <a:xfrm>
            <a:off x="76200" y="1752600"/>
            <a:ext cx="8991600" cy="4267200"/>
          </a:xfrm>
        </p:spPr>
        <p:txBody>
          <a:bodyPr/>
          <a:lstStyle/>
          <a:p>
            <a:r>
              <a:rPr lang="en-US" sz="2000" dirty="0" smtClean="0"/>
              <a:t>The Indian state, despite rapid economic growth, has deteriorated over time. Whether it is providing basic law and order, or ensuring sanctity of contract, or delivering public services, the stench of decline is hard to ignore.</a:t>
            </a:r>
          </a:p>
          <a:p>
            <a:r>
              <a:rPr lang="en-US" sz="2000" dirty="0" smtClean="0"/>
              <a:t>There is a fundamental asymmetry between state and markets. It is easier to create markets than it is to create state capacity or to prevent its deterioration. Creating markets is a lot about letting go, establishing a reasonable policy framework, and allowing the natural hustling instinct to take over. </a:t>
            </a:r>
          </a:p>
          <a:p>
            <a:r>
              <a:rPr lang="en-US" sz="2000" dirty="0" smtClean="0"/>
              <a:t>Building state capacity, on the other hand, is quite different. It involves overcoming collective action problems, mediating conflict, creating accountability mechanisms where outputs are multiple and fuzzy and links between inputs and outputs murky, and contending with the deep imprints of history. </a:t>
            </a:r>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2"/>
          <a:srcRect/>
          <a:stretch>
            <a:fillRect/>
          </a:stretch>
        </p:blipFill>
        <p:spPr bwMode="auto">
          <a:xfrm>
            <a:off x="190500" y="1295400"/>
            <a:ext cx="8801100" cy="5467350"/>
          </a:xfrm>
          <a:prstGeom prst="rect">
            <a:avLst/>
          </a:prstGeom>
          <a:noFill/>
          <a:ln w="9525">
            <a:noFill/>
            <a:miter lim="800000"/>
            <a:headEnd/>
            <a:tailEnd/>
          </a:ln>
          <a:effectLst/>
        </p:spPr>
      </p:pic>
      <p:sp>
        <p:nvSpPr>
          <p:cNvPr id="3" name="Title 2"/>
          <p:cNvSpPr>
            <a:spLocks noGrp="1"/>
          </p:cNvSpPr>
          <p:nvPr>
            <p:ph type="title"/>
          </p:nvPr>
        </p:nvSpPr>
        <p:spPr>
          <a:xfrm>
            <a:off x="574674" y="152400"/>
            <a:ext cx="8035925" cy="990600"/>
          </a:xfrm>
        </p:spPr>
        <p:txBody>
          <a:bodyPr/>
          <a:lstStyle/>
          <a:p>
            <a:r>
              <a:rPr lang="en-US" dirty="0" smtClean="0"/>
              <a:t>India: Still Trapped in Red Tape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Governance Deficit</a:t>
            </a:r>
            <a:endParaRPr lang="en-US" dirty="0"/>
          </a:p>
        </p:txBody>
      </p:sp>
      <p:pic>
        <p:nvPicPr>
          <p:cNvPr id="296962" name="Picture 2" descr="http://www.equitymaster.com/5minwrapup/images/2010/103010-Corruption-index-India-fares-poorly-equitymaster.gif"/>
          <p:cNvPicPr>
            <a:picLocks noChangeAspect="1" noChangeArrowheads="1"/>
          </p:cNvPicPr>
          <p:nvPr/>
        </p:nvPicPr>
        <p:blipFill>
          <a:blip r:embed="rId3"/>
          <a:srcRect/>
          <a:stretch>
            <a:fillRect/>
          </a:stretch>
        </p:blipFill>
        <p:spPr bwMode="auto">
          <a:xfrm>
            <a:off x="914400" y="1752600"/>
            <a:ext cx="7605889" cy="4191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India: Governance Indicators</a:t>
            </a:r>
            <a:endParaRPr lang="en-IN" smtClean="0"/>
          </a:p>
        </p:txBody>
      </p:sp>
      <p:pic>
        <p:nvPicPr>
          <p:cNvPr id="5123" name="Picture 2" descr="India_graph_WEB.jpg"/>
          <p:cNvPicPr>
            <a:picLocks noChangeAspect="1"/>
          </p:cNvPicPr>
          <p:nvPr/>
        </p:nvPicPr>
        <p:blipFill>
          <a:blip r:embed="rId3"/>
          <a:srcRect/>
          <a:stretch>
            <a:fillRect/>
          </a:stretch>
        </p:blipFill>
        <p:spPr bwMode="auto">
          <a:xfrm>
            <a:off x="1489075" y="1685925"/>
            <a:ext cx="6359525" cy="4654550"/>
          </a:xfrm>
          <a:prstGeom prst="rect">
            <a:avLst/>
          </a:prstGeom>
          <a:noFill/>
          <a:ln w="9525">
            <a:noFill/>
            <a:miter lim="800000"/>
            <a:headEnd/>
            <a:tailEnd/>
          </a:ln>
        </p:spPr>
      </p:pic>
      <p:sp>
        <p:nvSpPr>
          <p:cNvPr id="5124" name="Slide Number Placeholder 3"/>
          <p:cNvSpPr>
            <a:spLocks noGrp="1"/>
          </p:cNvSpPr>
          <p:nvPr>
            <p:ph type="sldNum" sz="quarter" idx="12"/>
          </p:nvPr>
        </p:nvSpPr>
        <p:spPr>
          <a:noFill/>
        </p:spPr>
        <p:txBody>
          <a:bodyPr/>
          <a:lstStyle/>
          <a:p>
            <a:fld id="{7C36682F-0690-4F77-8185-8F92275E548B}"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and Tomorrow’s India</a:t>
            </a:r>
            <a:endParaRPr lang="en-US" dirty="0"/>
          </a:p>
        </p:txBody>
      </p:sp>
      <p:sp>
        <p:nvSpPr>
          <p:cNvPr id="3" name="Content Placeholder 2"/>
          <p:cNvSpPr>
            <a:spLocks noGrp="1"/>
          </p:cNvSpPr>
          <p:nvPr>
            <p:ph idx="1"/>
          </p:nvPr>
        </p:nvSpPr>
        <p:spPr/>
        <p:txBody>
          <a:bodyPr/>
          <a:lstStyle/>
          <a:p>
            <a:r>
              <a:rPr lang="en-US" dirty="0"/>
              <a:t>https://www.youtube.com/watch?v=muJGrASkXEA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India is growing!</a:t>
            </a:r>
          </a:p>
        </p:txBody>
      </p:sp>
      <p:pic>
        <p:nvPicPr>
          <p:cNvPr id="45059" name="Picture 3"/>
          <p:cNvPicPr>
            <a:picLocks noChangeAspect="1" noChangeArrowheads="1"/>
          </p:cNvPicPr>
          <p:nvPr/>
        </p:nvPicPr>
        <p:blipFill>
          <a:blip r:embed="rId2"/>
          <a:srcRect/>
          <a:stretch>
            <a:fillRect/>
          </a:stretch>
        </p:blipFill>
        <p:spPr bwMode="auto">
          <a:xfrm>
            <a:off x="1295400" y="1676400"/>
            <a:ext cx="6781800" cy="3821113"/>
          </a:xfrm>
          <a:prstGeom prst="rect">
            <a:avLst/>
          </a:prstGeom>
          <a:noFill/>
          <a:ln w="9525">
            <a:noFill/>
            <a:miter lim="800000"/>
            <a:headEnd/>
            <a:tailEnd/>
          </a:ln>
        </p:spPr>
      </p:pic>
      <p:sp>
        <p:nvSpPr>
          <p:cNvPr id="45060" name="Rectangle 4"/>
          <p:cNvSpPr>
            <a:spLocks noChangeArrowheads="1"/>
          </p:cNvSpPr>
          <p:nvPr/>
        </p:nvSpPr>
        <p:spPr bwMode="auto">
          <a:xfrm>
            <a:off x="381000" y="5410200"/>
            <a:ext cx="8839200" cy="990600"/>
          </a:xfrm>
          <a:prstGeom prst="rect">
            <a:avLst/>
          </a:prstGeom>
          <a:noFill/>
          <a:ln w="9525">
            <a:noFill/>
            <a:miter lim="800000"/>
            <a:headEnd/>
            <a:tailEnd/>
          </a:ln>
        </p:spPr>
        <p:txBody>
          <a:bodyPr/>
          <a:lstStyle/>
          <a:p>
            <a:pPr marL="469900" indent="-469900" eaLnBrk="1" hangingPunct="1">
              <a:spcBef>
                <a:spcPct val="20000"/>
              </a:spcBef>
              <a:buClr>
                <a:schemeClr val="accent2"/>
              </a:buClr>
              <a:buFont typeface="Wingdings" pitchFamily="2" charset="2"/>
              <a:buChar char="o"/>
            </a:pPr>
            <a:r>
              <a:rPr lang="en-US" sz="2200"/>
              <a:t>India will be the third largest economy by 2040</a:t>
            </a:r>
          </a:p>
          <a:p>
            <a:pPr marL="469900" indent="-469900" eaLnBrk="1" hangingPunct="1">
              <a:spcBef>
                <a:spcPct val="20000"/>
              </a:spcBef>
              <a:buClr>
                <a:schemeClr val="accent2"/>
              </a:buClr>
              <a:buFont typeface="Wingdings" pitchFamily="2" charset="2"/>
              <a:buChar char="o"/>
            </a:pPr>
            <a:r>
              <a:rPr lang="en-US" sz="2200"/>
              <a:t>India will be the 5</a:t>
            </a:r>
            <a:r>
              <a:rPr lang="en-US" sz="2200" baseline="30000"/>
              <a:t>th</a:t>
            </a:r>
            <a:r>
              <a:rPr lang="en-US" sz="2200"/>
              <a:t> largest consumer market by 2025</a:t>
            </a:r>
          </a:p>
        </p:txBody>
      </p:sp>
      <p:sp>
        <p:nvSpPr>
          <p:cNvPr id="45061" name="Rectangle 5"/>
          <p:cNvSpPr>
            <a:spLocks noChangeArrowheads="1"/>
          </p:cNvSpPr>
          <p:nvPr/>
        </p:nvSpPr>
        <p:spPr bwMode="auto">
          <a:xfrm>
            <a:off x="6273800" y="1308100"/>
            <a:ext cx="1600200" cy="304800"/>
          </a:xfrm>
          <a:prstGeom prst="rect">
            <a:avLst/>
          </a:prstGeom>
          <a:solidFill>
            <a:schemeClr val="bg1"/>
          </a:solidFill>
          <a:ln w="9525">
            <a:noFill/>
            <a:miter lim="800000"/>
            <a:headEnd/>
            <a:tailEnd/>
          </a:ln>
        </p:spPr>
        <p:txBody>
          <a:bodyPr/>
          <a:lstStyle/>
          <a:p>
            <a:pPr marL="469900" indent="-469900" algn="ctr" eaLnBrk="1" hangingPunct="1">
              <a:spcBef>
                <a:spcPct val="20000"/>
              </a:spcBef>
              <a:buClr>
                <a:schemeClr val="accent2"/>
              </a:buClr>
              <a:buFont typeface="Wingdings" pitchFamily="2" charset="2"/>
              <a:buNone/>
            </a:pPr>
            <a:r>
              <a:rPr lang="en-US" sz="1000"/>
              <a:t>Source: Economist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52400" y="4800600"/>
            <a:ext cx="8763000" cy="1371600"/>
          </a:xfrm>
          <a:prstGeom prst="rect">
            <a:avLst/>
          </a:prstGeom>
          <a:noFill/>
          <a:ln w="9525" algn="ctr">
            <a:noFill/>
            <a:miter lim="800000"/>
            <a:headEnd/>
            <a:tailEnd/>
          </a:ln>
        </p:spPr>
        <p:txBody>
          <a:bodyPr lIns="0" tIns="0" rIns="0" bIns="0"/>
          <a:lstStyle/>
          <a:p>
            <a:pPr marL="231775" indent="-231775" algn="just" eaLnBrk="1" hangingPunct="1">
              <a:spcBef>
                <a:spcPct val="20000"/>
              </a:spcBef>
              <a:buClr>
                <a:schemeClr val="accent2"/>
              </a:buClr>
              <a:buFont typeface="Wingdings" pitchFamily="2" charset="2"/>
              <a:buChar char="§"/>
            </a:pPr>
            <a:r>
              <a:rPr lang="en-US" b="1"/>
              <a:t>G-6, Brazil, Russia &amp; China expected to slow down over the next 50 years, India’s growth rate to remain above 5% throughout India’s GDP to outstrip Japan’s in 2032 </a:t>
            </a:r>
          </a:p>
          <a:p>
            <a:pPr marL="231775" indent="-231775" algn="just" eaLnBrk="1" hangingPunct="1">
              <a:spcBef>
                <a:spcPct val="20000"/>
              </a:spcBef>
              <a:buClr>
                <a:schemeClr val="accent2"/>
              </a:buClr>
              <a:buFont typeface="Wingdings" pitchFamily="2" charset="2"/>
              <a:buChar char="§"/>
            </a:pPr>
            <a:r>
              <a:rPr lang="en-US" b="1"/>
              <a:t>India per capita income to rise to 35 times current levels by 2050</a:t>
            </a:r>
          </a:p>
        </p:txBody>
      </p:sp>
      <p:sp>
        <p:nvSpPr>
          <p:cNvPr id="46083" name="Text Box 3"/>
          <p:cNvSpPr txBox="1">
            <a:spLocks noChangeArrowheads="1"/>
          </p:cNvSpPr>
          <p:nvPr/>
        </p:nvSpPr>
        <p:spPr bwMode="auto">
          <a:xfrm>
            <a:off x="304800" y="5867400"/>
            <a:ext cx="1562100" cy="214313"/>
          </a:xfrm>
          <a:prstGeom prst="rect">
            <a:avLst/>
          </a:prstGeom>
          <a:noFill/>
          <a:ln w="9525">
            <a:noFill/>
            <a:miter lim="800000"/>
            <a:headEnd/>
            <a:tailEnd/>
          </a:ln>
        </p:spPr>
        <p:txBody>
          <a:bodyPr wrap="none">
            <a:spAutoFit/>
          </a:bodyPr>
          <a:lstStyle/>
          <a:p>
            <a:pPr eaLnBrk="1" hangingPunct="1"/>
            <a:r>
              <a:rPr lang="en-US" sz="800" i="1">
                <a:latin typeface="Arial" charset="0"/>
              </a:rPr>
              <a:t>GS BRICSs Model Projections</a:t>
            </a:r>
          </a:p>
        </p:txBody>
      </p:sp>
      <p:sp>
        <p:nvSpPr>
          <p:cNvPr id="46084" name="Oval 4"/>
          <p:cNvSpPr>
            <a:spLocks noChangeArrowheads="1"/>
          </p:cNvSpPr>
          <p:nvPr/>
        </p:nvSpPr>
        <p:spPr bwMode="auto">
          <a:xfrm>
            <a:off x="2652713" y="2038350"/>
            <a:ext cx="285750" cy="285750"/>
          </a:xfrm>
          <a:prstGeom prst="ellipse">
            <a:avLst/>
          </a:prstGeom>
          <a:solidFill>
            <a:srgbClr val="FF944B"/>
          </a:solidFill>
          <a:ln w="9525">
            <a:noFill/>
            <a:round/>
            <a:headEnd/>
            <a:tailEnd/>
          </a:ln>
        </p:spPr>
        <p:txBody>
          <a:bodyPr wrap="none" anchor="ctr"/>
          <a:lstStyle/>
          <a:p>
            <a:endParaRPr lang="en-US"/>
          </a:p>
        </p:txBody>
      </p:sp>
      <p:sp>
        <p:nvSpPr>
          <p:cNvPr id="46085" name="Oval 5"/>
          <p:cNvSpPr>
            <a:spLocks noChangeArrowheads="1"/>
          </p:cNvSpPr>
          <p:nvPr/>
        </p:nvSpPr>
        <p:spPr bwMode="auto">
          <a:xfrm>
            <a:off x="3025775" y="2038350"/>
            <a:ext cx="285750" cy="285750"/>
          </a:xfrm>
          <a:prstGeom prst="ellipse">
            <a:avLst/>
          </a:prstGeom>
          <a:solidFill>
            <a:srgbClr val="FF944B"/>
          </a:solidFill>
          <a:ln w="9525">
            <a:noFill/>
            <a:round/>
            <a:headEnd/>
            <a:tailEnd/>
          </a:ln>
        </p:spPr>
        <p:txBody>
          <a:bodyPr wrap="none" anchor="ctr"/>
          <a:lstStyle/>
          <a:p>
            <a:endParaRPr lang="en-US"/>
          </a:p>
        </p:txBody>
      </p:sp>
      <p:sp>
        <p:nvSpPr>
          <p:cNvPr id="46086" name="Oval 6"/>
          <p:cNvSpPr>
            <a:spLocks noChangeArrowheads="1"/>
          </p:cNvSpPr>
          <p:nvPr/>
        </p:nvSpPr>
        <p:spPr bwMode="auto">
          <a:xfrm>
            <a:off x="3651250" y="2038350"/>
            <a:ext cx="285750" cy="285750"/>
          </a:xfrm>
          <a:prstGeom prst="ellipse">
            <a:avLst/>
          </a:prstGeom>
          <a:solidFill>
            <a:srgbClr val="FF944B"/>
          </a:solidFill>
          <a:ln w="9525">
            <a:noFill/>
            <a:round/>
            <a:headEnd/>
            <a:tailEnd/>
          </a:ln>
        </p:spPr>
        <p:txBody>
          <a:bodyPr wrap="none" anchor="ctr"/>
          <a:lstStyle/>
          <a:p>
            <a:endParaRPr lang="en-US"/>
          </a:p>
        </p:txBody>
      </p:sp>
      <p:sp>
        <p:nvSpPr>
          <p:cNvPr id="46087" name="Oval 7"/>
          <p:cNvSpPr>
            <a:spLocks noChangeArrowheads="1"/>
          </p:cNvSpPr>
          <p:nvPr/>
        </p:nvSpPr>
        <p:spPr bwMode="auto">
          <a:xfrm>
            <a:off x="6035675" y="2038350"/>
            <a:ext cx="285750" cy="285750"/>
          </a:xfrm>
          <a:prstGeom prst="ellipse">
            <a:avLst/>
          </a:prstGeom>
          <a:solidFill>
            <a:srgbClr val="FF944B"/>
          </a:solidFill>
          <a:ln w="9525">
            <a:noFill/>
            <a:round/>
            <a:headEnd/>
            <a:tailEnd/>
          </a:ln>
        </p:spPr>
        <p:txBody>
          <a:bodyPr wrap="none" anchor="ctr"/>
          <a:lstStyle/>
          <a:p>
            <a:endParaRPr lang="en-US"/>
          </a:p>
        </p:txBody>
      </p:sp>
      <p:sp>
        <p:nvSpPr>
          <p:cNvPr id="46088" name="Oval 8"/>
          <p:cNvSpPr>
            <a:spLocks noChangeArrowheads="1"/>
          </p:cNvSpPr>
          <p:nvPr/>
        </p:nvSpPr>
        <p:spPr bwMode="auto">
          <a:xfrm>
            <a:off x="4484688" y="2943225"/>
            <a:ext cx="285750" cy="285750"/>
          </a:xfrm>
          <a:prstGeom prst="ellipse">
            <a:avLst/>
          </a:prstGeom>
          <a:solidFill>
            <a:srgbClr val="FF944B"/>
          </a:solidFill>
          <a:ln w="9525">
            <a:noFill/>
            <a:round/>
            <a:headEnd/>
            <a:tailEnd/>
          </a:ln>
        </p:spPr>
        <p:txBody>
          <a:bodyPr wrap="none" anchor="ctr"/>
          <a:lstStyle/>
          <a:p>
            <a:endParaRPr lang="en-US"/>
          </a:p>
        </p:txBody>
      </p:sp>
      <p:sp>
        <p:nvSpPr>
          <p:cNvPr id="46089" name="Oval 9"/>
          <p:cNvSpPr>
            <a:spLocks noChangeArrowheads="1"/>
          </p:cNvSpPr>
          <p:nvPr/>
        </p:nvSpPr>
        <p:spPr bwMode="auto">
          <a:xfrm>
            <a:off x="4857750" y="2943225"/>
            <a:ext cx="285750" cy="285750"/>
          </a:xfrm>
          <a:prstGeom prst="ellipse">
            <a:avLst/>
          </a:prstGeom>
          <a:solidFill>
            <a:srgbClr val="FF944B"/>
          </a:solidFill>
          <a:ln w="9525">
            <a:noFill/>
            <a:round/>
            <a:headEnd/>
            <a:tailEnd/>
          </a:ln>
        </p:spPr>
        <p:txBody>
          <a:bodyPr wrap="none" anchor="ctr"/>
          <a:lstStyle/>
          <a:p>
            <a:endParaRPr lang="en-US"/>
          </a:p>
        </p:txBody>
      </p:sp>
      <p:sp>
        <p:nvSpPr>
          <p:cNvPr id="46090" name="Oval 10"/>
          <p:cNvSpPr>
            <a:spLocks noChangeArrowheads="1"/>
          </p:cNvSpPr>
          <p:nvPr/>
        </p:nvSpPr>
        <p:spPr bwMode="auto">
          <a:xfrm>
            <a:off x="4365625" y="2492375"/>
            <a:ext cx="285750" cy="285750"/>
          </a:xfrm>
          <a:prstGeom prst="ellipse">
            <a:avLst/>
          </a:prstGeom>
          <a:solidFill>
            <a:srgbClr val="FF944B"/>
          </a:solidFill>
          <a:ln w="9525">
            <a:noFill/>
            <a:round/>
            <a:headEnd/>
            <a:tailEnd/>
          </a:ln>
        </p:spPr>
        <p:txBody>
          <a:bodyPr wrap="none" anchor="ctr"/>
          <a:lstStyle/>
          <a:p>
            <a:endParaRPr lang="en-US"/>
          </a:p>
        </p:txBody>
      </p:sp>
      <p:sp>
        <p:nvSpPr>
          <p:cNvPr id="46091" name="Oval 11"/>
          <p:cNvSpPr>
            <a:spLocks noChangeArrowheads="1"/>
          </p:cNvSpPr>
          <p:nvPr/>
        </p:nvSpPr>
        <p:spPr bwMode="auto">
          <a:xfrm>
            <a:off x="5189538" y="2492375"/>
            <a:ext cx="285750" cy="285750"/>
          </a:xfrm>
          <a:prstGeom prst="ellipse">
            <a:avLst/>
          </a:prstGeom>
          <a:solidFill>
            <a:srgbClr val="FF944B"/>
          </a:solidFill>
          <a:ln w="9525">
            <a:noFill/>
            <a:round/>
            <a:headEnd/>
            <a:tailEnd/>
          </a:ln>
        </p:spPr>
        <p:txBody>
          <a:bodyPr wrap="none" anchor="ctr"/>
          <a:lstStyle/>
          <a:p>
            <a:endParaRPr lang="en-US"/>
          </a:p>
        </p:txBody>
      </p:sp>
      <p:sp>
        <p:nvSpPr>
          <p:cNvPr id="46092" name="Oval 12"/>
          <p:cNvSpPr>
            <a:spLocks noChangeArrowheads="1"/>
          </p:cNvSpPr>
          <p:nvPr/>
        </p:nvSpPr>
        <p:spPr bwMode="auto">
          <a:xfrm>
            <a:off x="4505325" y="3363913"/>
            <a:ext cx="285750" cy="285750"/>
          </a:xfrm>
          <a:prstGeom prst="ellipse">
            <a:avLst/>
          </a:prstGeom>
          <a:solidFill>
            <a:srgbClr val="FF944B"/>
          </a:solidFill>
          <a:ln w="9525">
            <a:noFill/>
            <a:round/>
            <a:headEnd/>
            <a:tailEnd/>
          </a:ln>
        </p:spPr>
        <p:txBody>
          <a:bodyPr wrap="none" anchor="ctr"/>
          <a:lstStyle/>
          <a:p>
            <a:endParaRPr lang="en-US"/>
          </a:p>
        </p:txBody>
      </p:sp>
      <p:sp>
        <p:nvSpPr>
          <p:cNvPr id="46093" name="Oval 13"/>
          <p:cNvSpPr>
            <a:spLocks noChangeArrowheads="1"/>
          </p:cNvSpPr>
          <p:nvPr/>
        </p:nvSpPr>
        <p:spPr bwMode="auto">
          <a:xfrm>
            <a:off x="5076825" y="3363913"/>
            <a:ext cx="285750" cy="285750"/>
          </a:xfrm>
          <a:prstGeom prst="ellipse">
            <a:avLst/>
          </a:prstGeom>
          <a:solidFill>
            <a:srgbClr val="FF944B"/>
          </a:solidFill>
          <a:ln w="9525">
            <a:noFill/>
            <a:round/>
            <a:headEnd/>
            <a:tailEnd/>
          </a:ln>
        </p:spPr>
        <p:txBody>
          <a:bodyPr wrap="none" anchor="ctr"/>
          <a:lstStyle/>
          <a:p>
            <a:endParaRPr lang="en-US"/>
          </a:p>
        </p:txBody>
      </p:sp>
      <p:sp>
        <p:nvSpPr>
          <p:cNvPr id="46094" name="Oval 14"/>
          <p:cNvSpPr>
            <a:spLocks noChangeArrowheads="1"/>
          </p:cNvSpPr>
          <p:nvPr/>
        </p:nvSpPr>
        <p:spPr bwMode="auto">
          <a:xfrm>
            <a:off x="5861050" y="3805238"/>
            <a:ext cx="285750" cy="285750"/>
          </a:xfrm>
          <a:prstGeom prst="ellipse">
            <a:avLst/>
          </a:prstGeom>
          <a:solidFill>
            <a:srgbClr val="FF944B"/>
          </a:solidFill>
          <a:ln w="9525">
            <a:noFill/>
            <a:round/>
            <a:headEnd/>
            <a:tailEnd/>
          </a:ln>
        </p:spPr>
        <p:txBody>
          <a:bodyPr wrap="none" anchor="ctr"/>
          <a:lstStyle/>
          <a:p>
            <a:endParaRPr lang="en-US"/>
          </a:p>
        </p:txBody>
      </p:sp>
      <p:sp>
        <p:nvSpPr>
          <p:cNvPr id="46095" name="Oval 15"/>
          <p:cNvSpPr>
            <a:spLocks noChangeArrowheads="1"/>
          </p:cNvSpPr>
          <p:nvPr/>
        </p:nvSpPr>
        <p:spPr bwMode="auto">
          <a:xfrm>
            <a:off x="5597525" y="3363913"/>
            <a:ext cx="285750" cy="285750"/>
          </a:xfrm>
          <a:prstGeom prst="ellipse">
            <a:avLst/>
          </a:prstGeom>
          <a:solidFill>
            <a:srgbClr val="FF944B"/>
          </a:solidFill>
          <a:ln w="9525">
            <a:noFill/>
            <a:round/>
            <a:headEnd/>
            <a:tailEnd/>
          </a:ln>
        </p:spPr>
        <p:txBody>
          <a:bodyPr wrap="none" anchor="ctr"/>
          <a:lstStyle/>
          <a:p>
            <a:endParaRPr lang="en-US"/>
          </a:p>
        </p:txBody>
      </p:sp>
      <p:sp>
        <p:nvSpPr>
          <p:cNvPr id="46096" name="Oval 16"/>
          <p:cNvSpPr>
            <a:spLocks noChangeArrowheads="1"/>
          </p:cNvSpPr>
          <p:nvPr/>
        </p:nvSpPr>
        <p:spPr bwMode="auto">
          <a:xfrm>
            <a:off x="3871913" y="2944813"/>
            <a:ext cx="285750" cy="285750"/>
          </a:xfrm>
          <a:prstGeom prst="ellipse">
            <a:avLst/>
          </a:prstGeom>
          <a:solidFill>
            <a:srgbClr val="FF944B"/>
          </a:solidFill>
          <a:ln w="9525">
            <a:noFill/>
            <a:round/>
            <a:headEnd/>
            <a:tailEnd/>
          </a:ln>
        </p:spPr>
        <p:txBody>
          <a:bodyPr wrap="none" anchor="ctr"/>
          <a:lstStyle/>
          <a:p>
            <a:endParaRPr lang="en-US"/>
          </a:p>
        </p:txBody>
      </p:sp>
      <p:sp>
        <p:nvSpPr>
          <p:cNvPr id="46097" name="Oval 17"/>
          <p:cNvSpPr>
            <a:spLocks noChangeArrowheads="1"/>
          </p:cNvSpPr>
          <p:nvPr/>
        </p:nvSpPr>
        <p:spPr bwMode="auto">
          <a:xfrm>
            <a:off x="3652838" y="2493963"/>
            <a:ext cx="285750" cy="285750"/>
          </a:xfrm>
          <a:prstGeom prst="ellipse">
            <a:avLst/>
          </a:prstGeom>
          <a:solidFill>
            <a:srgbClr val="FF944B"/>
          </a:solidFill>
          <a:ln w="9525">
            <a:noFill/>
            <a:round/>
            <a:headEnd/>
            <a:tailEnd/>
          </a:ln>
        </p:spPr>
        <p:txBody>
          <a:bodyPr wrap="none" anchor="ctr"/>
          <a:lstStyle/>
          <a:p>
            <a:endParaRPr lang="en-US"/>
          </a:p>
        </p:txBody>
      </p:sp>
      <p:sp>
        <p:nvSpPr>
          <p:cNvPr id="46098" name="Oval 18"/>
          <p:cNvSpPr>
            <a:spLocks noChangeArrowheads="1"/>
          </p:cNvSpPr>
          <p:nvPr/>
        </p:nvSpPr>
        <p:spPr bwMode="auto">
          <a:xfrm>
            <a:off x="4005263" y="2493963"/>
            <a:ext cx="285750" cy="285750"/>
          </a:xfrm>
          <a:prstGeom prst="ellipse">
            <a:avLst/>
          </a:prstGeom>
          <a:solidFill>
            <a:srgbClr val="FF944B"/>
          </a:solidFill>
          <a:ln w="9525">
            <a:noFill/>
            <a:round/>
            <a:headEnd/>
            <a:tailEnd/>
          </a:ln>
        </p:spPr>
        <p:txBody>
          <a:bodyPr wrap="none" anchor="ctr"/>
          <a:lstStyle/>
          <a:p>
            <a:endParaRPr lang="en-US"/>
          </a:p>
        </p:txBody>
      </p:sp>
      <p:sp>
        <p:nvSpPr>
          <p:cNvPr id="46099" name="Rectangle 19"/>
          <p:cNvSpPr>
            <a:spLocks noChangeArrowheads="1"/>
          </p:cNvSpPr>
          <p:nvPr/>
        </p:nvSpPr>
        <p:spPr bwMode="auto">
          <a:xfrm>
            <a:off x="2279650" y="1754188"/>
            <a:ext cx="4806950" cy="2641600"/>
          </a:xfrm>
          <a:prstGeom prst="rect">
            <a:avLst/>
          </a:prstGeom>
          <a:noFill/>
          <a:ln w="12700">
            <a:solidFill>
              <a:schemeClr val="tx1"/>
            </a:solidFill>
            <a:miter lim="800000"/>
            <a:headEnd/>
            <a:tailEnd/>
          </a:ln>
        </p:spPr>
        <p:txBody>
          <a:bodyPr wrap="none" anchor="ctr"/>
          <a:lstStyle/>
          <a:p>
            <a:endParaRPr lang="en-US"/>
          </a:p>
        </p:txBody>
      </p:sp>
      <p:sp>
        <p:nvSpPr>
          <p:cNvPr id="46100" name="Text Box 20"/>
          <p:cNvSpPr txBox="1">
            <a:spLocks noChangeArrowheads="1"/>
          </p:cNvSpPr>
          <p:nvPr/>
        </p:nvSpPr>
        <p:spPr bwMode="auto">
          <a:xfrm>
            <a:off x="1779588" y="1876425"/>
            <a:ext cx="519112" cy="2217738"/>
          </a:xfrm>
          <a:prstGeom prst="rect">
            <a:avLst/>
          </a:prstGeom>
          <a:noFill/>
          <a:ln w="9525">
            <a:noFill/>
            <a:miter lim="800000"/>
            <a:headEnd/>
            <a:tailEnd/>
          </a:ln>
        </p:spPr>
        <p:txBody>
          <a:bodyPr>
            <a:spAutoFit/>
          </a:bodyPr>
          <a:lstStyle/>
          <a:p>
            <a:pPr eaLnBrk="1" hangingPunct="1">
              <a:lnSpc>
                <a:spcPct val="300000"/>
              </a:lnSpc>
              <a:spcBef>
                <a:spcPct val="60000"/>
              </a:spcBef>
            </a:pPr>
            <a:r>
              <a:rPr lang="en-US" sz="800">
                <a:latin typeface="Arial" charset="0"/>
              </a:rPr>
              <a:t>China</a:t>
            </a:r>
          </a:p>
          <a:p>
            <a:pPr eaLnBrk="1" hangingPunct="1">
              <a:lnSpc>
                <a:spcPct val="300000"/>
              </a:lnSpc>
              <a:spcBef>
                <a:spcPct val="60000"/>
              </a:spcBef>
            </a:pPr>
            <a:r>
              <a:rPr lang="en-US" sz="800">
                <a:latin typeface="Arial" charset="0"/>
              </a:rPr>
              <a:t>India</a:t>
            </a:r>
          </a:p>
          <a:p>
            <a:pPr eaLnBrk="1" hangingPunct="1">
              <a:lnSpc>
                <a:spcPct val="300000"/>
              </a:lnSpc>
              <a:spcBef>
                <a:spcPct val="60000"/>
              </a:spcBef>
            </a:pPr>
            <a:r>
              <a:rPr lang="en-US" sz="800">
                <a:latin typeface="Arial" charset="0"/>
              </a:rPr>
              <a:t>Russia</a:t>
            </a:r>
          </a:p>
          <a:p>
            <a:pPr eaLnBrk="1" hangingPunct="1">
              <a:lnSpc>
                <a:spcPct val="300000"/>
              </a:lnSpc>
              <a:spcBef>
                <a:spcPct val="60000"/>
              </a:spcBef>
            </a:pPr>
            <a:r>
              <a:rPr lang="en-US" sz="800">
                <a:latin typeface="Arial" charset="0"/>
              </a:rPr>
              <a:t>Brazil</a:t>
            </a:r>
          </a:p>
          <a:p>
            <a:pPr eaLnBrk="1" hangingPunct="1">
              <a:lnSpc>
                <a:spcPct val="300000"/>
              </a:lnSpc>
              <a:spcBef>
                <a:spcPct val="60000"/>
              </a:spcBef>
            </a:pPr>
            <a:r>
              <a:rPr lang="en-US" sz="800">
                <a:latin typeface="Arial" charset="0"/>
              </a:rPr>
              <a:t>BRICs</a:t>
            </a:r>
          </a:p>
        </p:txBody>
      </p:sp>
      <p:sp>
        <p:nvSpPr>
          <p:cNvPr id="46101" name="Rectangle 21"/>
          <p:cNvSpPr>
            <a:spLocks noChangeArrowheads="1"/>
          </p:cNvSpPr>
          <p:nvPr/>
        </p:nvSpPr>
        <p:spPr bwMode="auto">
          <a:xfrm>
            <a:off x="2216150" y="4471988"/>
            <a:ext cx="228600" cy="122237"/>
          </a:xfrm>
          <a:prstGeom prst="rect">
            <a:avLst/>
          </a:prstGeom>
          <a:noFill/>
          <a:ln w="9525">
            <a:noFill/>
            <a:miter lim="800000"/>
            <a:headEnd/>
            <a:tailEnd/>
          </a:ln>
        </p:spPr>
        <p:txBody>
          <a:bodyPr wrap="none" lIns="0" tIns="0" rIns="0" bIns="0">
            <a:spAutoFit/>
          </a:bodyPr>
          <a:lstStyle/>
          <a:p>
            <a:pPr eaLnBrk="1" hangingPunct="1"/>
            <a:r>
              <a:rPr lang="en-US" sz="800">
                <a:latin typeface="Arial" charset="0"/>
              </a:rPr>
              <a:t>2000</a:t>
            </a:r>
          </a:p>
        </p:txBody>
      </p:sp>
      <p:sp>
        <p:nvSpPr>
          <p:cNvPr id="46102" name="Rectangle 22"/>
          <p:cNvSpPr>
            <a:spLocks noChangeArrowheads="1"/>
          </p:cNvSpPr>
          <p:nvPr/>
        </p:nvSpPr>
        <p:spPr bwMode="auto">
          <a:xfrm>
            <a:off x="2679700" y="4471988"/>
            <a:ext cx="228600" cy="122237"/>
          </a:xfrm>
          <a:prstGeom prst="rect">
            <a:avLst/>
          </a:prstGeom>
          <a:noFill/>
          <a:ln w="9525">
            <a:noFill/>
            <a:miter lim="800000"/>
            <a:headEnd/>
            <a:tailEnd/>
          </a:ln>
        </p:spPr>
        <p:txBody>
          <a:bodyPr wrap="none" lIns="0" tIns="0" rIns="0" bIns="0">
            <a:spAutoFit/>
          </a:bodyPr>
          <a:lstStyle/>
          <a:p>
            <a:pPr eaLnBrk="1" hangingPunct="1"/>
            <a:r>
              <a:rPr lang="en-US" sz="800">
                <a:latin typeface="Arial" charset="0"/>
              </a:rPr>
              <a:t>2005</a:t>
            </a:r>
          </a:p>
        </p:txBody>
      </p:sp>
      <p:sp>
        <p:nvSpPr>
          <p:cNvPr id="46103" name="Rectangle 23"/>
          <p:cNvSpPr>
            <a:spLocks noChangeArrowheads="1"/>
          </p:cNvSpPr>
          <p:nvPr/>
        </p:nvSpPr>
        <p:spPr bwMode="auto">
          <a:xfrm>
            <a:off x="3155950" y="4471988"/>
            <a:ext cx="228600" cy="122237"/>
          </a:xfrm>
          <a:prstGeom prst="rect">
            <a:avLst/>
          </a:prstGeom>
          <a:noFill/>
          <a:ln w="9525">
            <a:noFill/>
            <a:miter lim="800000"/>
            <a:headEnd/>
            <a:tailEnd/>
          </a:ln>
        </p:spPr>
        <p:txBody>
          <a:bodyPr wrap="none" lIns="0" tIns="0" rIns="0" bIns="0">
            <a:spAutoFit/>
          </a:bodyPr>
          <a:lstStyle/>
          <a:p>
            <a:pPr eaLnBrk="1" hangingPunct="1"/>
            <a:r>
              <a:rPr lang="en-US" sz="800">
                <a:latin typeface="Arial" charset="0"/>
              </a:rPr>
              <a:t>2010</a:t>
            </a:r>
          </a:p>
        </p:txBody>
      </p:sp>
      <p:sp>
        <p:nvSpPr>
          <p:cNvPr id="46104" name="Rectangle 24"/>
          <p:cNvSpPr>
            <a:spLocks noChangeArrowheads="1"/>
          </p:cNvSpPr>
          <p:nvPr/>
        </p:nvSpPr>
        <p:spPr bwMode="auto">
          <a:xfrm>
            <a:off x="3619500" y="4471988"/>
            <a:ext cx="228600" cy="122237"/>
          </a:xfrm>
          <a:prstGeom prst="rect">
            <a:avLst/>
          </a:prstGeom>
          <a:noFill/>
          <a:ln w="9525">
            <a:noFill/>
            <a:miter lim="800000"/>
            <a:headEnd/>
            <a:tailEnd/>
          </a:ln>
        </p:spPr>
        <p:txBody>
          <a:bodyPr wrap="none" lIns="0" tIns="0" rIns="0" bIns="0">
            <a:spAutoFit/>
          </a:bodyPr>
          <a:lstStyle/>
          <a:p>
            <a:pPr eaLnBrk="1" hangingPunct="1"/>
            <a:r>
              <a:rPr lang="en-US" sz="800">
                <a:latin typeface="Arial" charset="0"/>
              </a:rPr>
              <a:t>2015</a:t>
            </a:r>
          </a:p>
        </p:txBody>
      </p:sp>
      <p:sp>
        <p:nvSpPr>
          <p:cNvPr id="46105" name="Rectangle 25"/>
          <p:cNvSpPr>
            <a:spLocks noChangeArrowheads="1"/>
          </p:cNvSpPr>
          <p:nvPr/>
        </p:nvSpPr>
        <p:spPr bwMode="auto">
          <a:xfrm>
            <a:off x="4089400" y="4471988"/>
            <a:ext cx="228600" cy="122237"/>
          </a:xfrm>
          <a:prstGeom prst="rect">
            <a:avLst/>
          </a:prstGeom>
          <a:noFill/>
          <a:ln w="9525">
            <a:noFill/>
            <a:miter lim="800000"/>
            <a:headEnd/>
            <a:tailEnd/>
          </a:ln>
        </p:spPr>
        <p:txBody>
          <a:bodyPr wrap="none" lIns="0" tIns="0" rIns="0" bIns="0">
            <a:spAutoFit/>
          </a:bodyPr>
          <a:lstStyle/>
          <a:p>
            <a:pPr eaLnBrk="1" hangingPunct="1"/>
            <a:r>
              <a:rPr lang="en-US" sz="800">
                <a:latin typeface="Arial" charset="0"/>
              </a:rPr>
              <a:t>2020</a:t>
            </a:r>
          </a:p>
        </p:txBody>
      </p:sp>
      <p:sp>
        <p:nvSpPr>
          <p:cNvPr id="46106" name="Rectangle 26"/>
          <p:cNvSpPr>
            <a:spLocks noChangeArrowheads="1"/>
          </p:cNvSpPr>
          <p:nvPr/>
        </p:nvSpPr>
        <p:spPr bwMode="auto">
          <a:xfrm>
            <a:off x="4552950" y="4471988"/>
            <a:ext cx="228600" cy="122237"/>
          </a:xfrm>
          <a:prstGeom prst="rect">
            <a:avLst/>
          </a:prstGeom>
          <a:noFill/>
          <a:ln w="9525">
            <a:noFill/>
            <a:miter lim="800000"/>
            <a:headEnd/>
            <a:tailEnd/>
          </a:ln>
        </p:spPr>
        <p:txBody>
          <a:bodyPr wrap="none" lIns="0" tIns="0" rIns="0" bIns="0">
            <a:spAutoFit/>
          </a:bodyPr>
          <a:lstStyle/>
          <a:p>
            <a:pPr eaLnBrk="1" hangingPunct="1"/>
            <a:r>
              <a:rPr lang="en-US" sz="800">
                <a:latin typeface="Arial" charset="0"/>
              </a:rPr>
              <a:t>2025</a:t>
            </a:r>
          </a:p>
        </p:txBody>
      </p:sp>
      <p:sp>
        <p:nvSpPr>
          <p:cNvPr id="46107" name="Rectangle 27"/>
          <p:cNvSpPr>
            <a:spLocks noChangeArrowheads="1"/>
          </p:cNvSpPr>
          <p:nvPr/>
        </p:nvSpPr>
        <p:spPr bwMode="auto">
          <a:xfrm>
            <a:off x="5029200" y="4471988"/>
            <a:ext cx="228600" cy="122237"/>
          </a:xfrm>
          <a:prstGeom prst="rect">
            <a:avLst/>
          </a:prstGeom>
          <a:noFill/>
          <a:ln w="9525">
            <a:noFill/>
            <a:miter lim="800000"/>
            <a:headEnd/>
            <a:tailEnd/>
          </a:ln>
        </p:spPr>
        <p:txBody>
          <a:bodyPr wrap="none" lIns="0" tIns="0" rIns="0" bIns="0">
            <a:spAutoFit/>
          </a:bodyPr>
          <a:lstStyle/>
          <a:p>
            <a:pPr eaLnBrk="1" hangingPunct="1"/>
            <a:r>
              <a:rPr lang="en-US" sz="800">
                <a:latin typeface="Arial" charset="0"/>
              </a:rPr>
              <a:t>2030</a:t>
            </a:r>
          </a:p>
        </p:txBody>
      </p:sp>
      <p:sp>
        <p:nvSpPr>
          <p:cNvPr id="46108" name="Rectangle 28"/>
          <p:cNvSpPr>
            <a:spLocks noChangeArrowheads="1"/>
          </p:cNvSpPr>
          <p:nvPr/>
        </p:nvSpPr>
        <p:spPr bwMode="auto">
          <a:xfrm>
            <a:off x="5492750" y="4471988"/>
            <a:ext cx="228600" cy="122237"/>
          </a:xfrm>
          <a:prstGeom prst="rect">
            <a:avLst/>
          </a:prstGeom>
          <a:noFill/>
          <a:ln w="9525">
            <a:noFill/>
            <a:miter lim="800000"/>
            <a:headEnd/>
            <a:tailEnd/>
          </a:ln>
        </p:spPr>
        <p:txBody>
          <a:bodyPr wrap="none" lIns="0" tIns="0" rIns="0" bIns="0">
            <a:spAutoFit/>
          </a:bodyPr>
          <a:lstStyle/>
          <a:p>
            <a:pPr eaLnBrk="1" hangingPunct="1"/>
            <a:r>
              <a:rPr lang="en-US" sz="800">
                <a:latin typeface="Arial" charset="0"/>
              </a:rPr>
              <a:t>2035</a:t>
            </a:r>
          </a:p>
        </p:txBody>
      </p:sp>
      <p:sp>
        <p:nvSpPr>
          <p:cNvPr id="46109" name="Rectangle 29"/>
          <p:cNvSpPr>
            <a:spLocks noChangeArrowheads="1"/>
          </p:cNvSpPr>
          <p:nvPr/>
        </p:nvSpPr>
        <p:spPr bwMode="auto">
          <a:xfrm>
            <a:off x="5975350" y="4471988"/>
            <a:ext cx="228600" cy="122237"/>
          </a:xfrm>
          <a:prstGeom prst="rect">
            <a:avLst/>
          </a:prstGeom>
          <a:noFill/>
          <a:ln w="9525">
            <a:noFill/>
            <a:miter lim="800000"/>
            <a:headEnd/>
            <a:tailEnd/>
          </a:ln>
        </p:spPr>
        <p:txBody>
          <a:bodyPr wrap="none" lIns="0" tIns="0" rIns="0" bIns="0">
            <a:spAutoFit/>
          </a:bodyPr>
          <a:lstStyle/>
          <a:p>
            <a:pPr eaLnBrk="1" hangingPunct="1"/>
            <a:r>
              <a:rPr lang="en-US" sz="800">
                <a:latin typeface="Arial" charset="0"/>
              </a:rPr>
              <a:t>2040</a:t>
            </a:r>
          </a:p>
        </p:txBody>
      </p:sp>
      <p:sp>
        <p:nvSpPr>
          <p:cNvPr id="46110" name="Rectangle 30"/>
          <p:cNvSpPr>
            <a:spLocks noChangeArrowheads="1"/>
          </p:cNvSpPr>
          <p:nvPr/>
        </p:nvSpPr>
        <p:spPr bwMode="auto">
          <a:xfrm>
            <a:off x="6438900" y="4471988"/>
            <a:ext cx="228600" cy="122237"/>
          </a:xfrm>
          <a:prstGeom prst="rect">
            <a:avLst/>
          </a:prstGeom>
          <a:noFill/>
          <a:ln w="9525">
            <a:noFill/>
            <a:miter lim="800000"/>
            <a:headEnd/>
            <a:tailEnd/>
          </a:ln>
        </p:spPr>
        <p:txBody>
          <a:bodyPr wrap="none" lIns="0" tIns="0" rIns="0" bIns="0">
            <a:spAutoFit/>
          </a:bodyPr>
          <a:lstStyle/>
          <a:p>
            <a:pPr eaLnBrk="1" hangingPunct="1"/>
            <a:r>
              <a:rPr lang="en-US" sz="800">
                <a:latin typeface="Arial" charset="0"/>
              </a:rPr>
              <a:t>2045</a:t>
            </a:r>
          </a:p>
        </p:txBody>
      </p:sp>
      <p:sp>
        <p:nvSpPr>
          <p:cNvPr id="46111" name="Rectangle 31"/>
          <p:cNvSpPr>
            <a:spLocks noChangeArrowheads="1"/>
          </p:cNvSpPr>
          <p:nvPr/>
        </p:nvSpPr>
        <p:spPr bwMode="auto">
          <a:xfrm>
            <a:off x="6915150" y="4471988"/>
            <a:ext cx="228600" cy="122237"/>
          </a:xfrm>
          <a:prstGeom prst="rect">
            <a:avLst/>
          </a:prstGeom>
          <a:noFill/>
          <a:ln w="9525">
            <a:noFill/>
            <a:miter lim="800000"/>
            <a:headEnd/>
            <a:tailEnd/>
          </a:ln>
        </p:spPr>
        <p:txBody>
          <a:bodyPr wrap="none" lIns="0" tIns="0" rIns="0" bIns="0">
            <a:spAutoFit/>
          </a:bodyPr>
          <a:lstStyle/>
          <a:p>
            <a:pPr eaLnBrk="1" hangingPunct="1"/>
            <a:r>
              <a:rPr lang="en-US" sz="800">
                <a:latin typeface="Arial" charset="0"/>
              </a:rPr>
              <a:t>2050</a:t>
            </a:r>
          </a:p>
        </p:txBody>
      </p:sp>
      <p:sp>
        <p:nvSpPr>
          <p:cNvPr id="46112" name="Line 32"/>
          <p:cNvSpPr>
            <a:spLocks noChangeShapeType="1"/>
          </p:cNvSpPr>
          <p:nvPr/>
        </p:nvSpPr>
        <p:spPr bwMode="auto">
          <a:xfrm>
            <a:off x="2279650" y="4381500"/>
            <a:ext cx="0" cy="71438"/>
          </a:xfrm>
          <a:prstGeom prst="line">
            <a:avLst/>
          </a:prstGeom>
          <a:noFill/>
          <a:ln w="9525">
            <a:solidFill>
              <a:schemeClr val="tx1"/>
            </a:solidFill>
            <a:round/>
            <a:headEnd/>
            <a:tailEnd/>
          </a:ln>
        </p:spPr>
        <p:txBody>
          <a:bodyPr/>
          <a:lstStyle/>
          <a:p>
            <a:endParaRPr lang="en-US"/>
          </a:p>
        </p:txBody>
      </p:sp>
      <p:sp>
        <p:nvSpPr>
          <p:cNvPr id="46113" name="Line 33"/>
          <p:cNvSpPr>
            <a:spLocks noChangeShapeType="1"/>
          </p:cNvSpPr>
          <p:nvPr/>
        </p:nvSpPr>
        <p:spPr bwMode="auto">
          <a:xfrm>
            <a:off x="2370138" y="4381500"/>
            <a:ext cx="0" cy="71438"/>
          </a:xfrm>
          <a:prstGeom prst="line">
            <a:avLst/>
          </a:prstGeom>
          <a:noFill/>
          <a:ln w="9525">
            <a:solidFill>
              <a:schemeClr val="tx1"/>
            </a:solidFill>
            <a:round/>
            <a:headEnd/>
            <a:tailEnd/>
          </a:ln>
        </p:spPr>
        <p:txBody>
          <a:bodyPr/>
          <a:lstStyle/>
          <a:p>
            <a:endParaRPr lang="en-US"/>
          </a:p>
        </p:txBody>
      </p:sp>
      <p:sp>
        <p:nvSpPr>
          <p:cNvPr id="46114" name="Line 34"/>
          <p:cNvSpPr>
            <a:spLocks noChangeShapeType="1"/>
          </p:cNvSpPr>
          <p:nvPr/>
        </p:nvSpPr>
        <p:spPr bwMode="auto">
          <a:xfrm>
            <a:off x="2460625" y="4381500"/>
            <a:ext cx="0" cy="71438"/>
          </a:xfrm>
          <a:prstGeom prst="line">
            <a:avLst/>
          </a:prstGeom>
          <a:noFill/>
          <a:ln w="9525">
            <a:solidFill>
              <a:schemeClr val="tx1"/>
            </a:solidFill>
            <a:round/>
            <a:headEnd/>
            <a:tailEnd/>
          </a:ln>
        </p:spPr>
        <p:txBody>
          <a:bodyPr/>
          <a:lstStyle/>
          <a:p>
            <a:endParaRPr lang="en-US"/>
          </a:p>
        </p:txBody>
      </p:sp>
      <p:sp>
        <p:nvSpPr>
          <p:cNvPr id="46115" name="Line 35"/>
          <p:cNvSpPr>
            <a:spLocks noChangeShapeType="1"/>
          </p:cNvSpPr>
          <p:nvPr/>
        </p:nvSpPr>
        <p:spPr bwMode="auto">
          <a:xfrm>
            <a:off x="2551113" y="4381500"/>
            <a:ext cx="0" cy="71438"/>
          </a:xfrm>
          <a:prstGeom prst="line">
            <a:avLst/>
          </a:prstGeom>
          <a:noFill/>
          <a:ln w="9525">
            <a:solidFill>
              <a:schemeClr val="tx1"/>
            </a:solidFill>
            <a:round/>
            <a:headEnd/>
            <a:tailEnd/>
          </a:ln>
        </p:spPr>
        <p:txBody>
          <a:bodyPr/>
          <a:lstStyle/>
          <a:p>
            <a:endParaRPr lang="en-US"/>
          </a:p>
        </p:txBody>
      </p:sp>
      <p:sp>
        <p:nvSpPr>
          <p:cNvPr id="46116" name="Line 36"/>
          <p:cNvSpPr>
            <a:spLocks noChangeShapeType="1"/>
          </p:cNvSpPr>
          <p:nvPr/>
        </p:nvSpPr>
        <p:spPr bwMode="auto">
          <a:xfrm>
            <a:off x="2655888" y="4381500"/>
            <a:ext cx="0" cy="71438"/>
          </a:xfrm>
          <a:prstGeom prst="line">
            <a:avLst/>
          </a:prstGeom>
          <a:noFill/>
          <a:ln w="9525">
            <a:solidFill>
              <a:schemeClr val="tx1"/>
            </a:solidFill>
            <a:round/>
            <a:headEnd/>
            <a:tailEnd/>
          </a:ln>
        </p:spPr>
        <p:txBody>
          <a:bodyPr/>
          <a:lstStyle/>
          <a:p>
            <a:endParaRPr lang="en-US"/>
          </a:p>
        </p:txBody>
      </p:sp>
      <p:sp>
        <p:nvSpPr>
          <p:cNvPr id="46117" name="Line 37"/>
          <p:cNvSpPr>
            <a:spLocks noChangeShapeType="1"/>
          </p:cNvSpPr>
          <p:nvPr/>
        </p:nvSpPr>
        <p:spPr bwMode="auto">
          <a:xfrm>
            <a:off x="2746375" y="4381500"/>
            <a:ext cx="0" cy="71438"/>
          </a:xfrm>
          <a:prstGeom prst="line">
            <a:avLst/>
          </a:prstGeom>
          <a:noFill/>
          <a:ln w="9525">
            <a:solidFill>
              <a:schemeClr val="tx1"/>
            </a:solidFill>
            <a:round/>
            <a:headEnd/>
            <a:tailEnd/>
          </a:ln>
        </p:spPr>
        <p:txBody>
          <a:bodyPr/>
          <a:lstStyle/>
          <a:p>
            <a:endParaRPr lang="en-US"/>
          </a:p>
        </p:txBody>
      </p:sp>
      <p:sp>
        <p:nvSpPr>
          <p:cNvPr id="46118" name="Line 38"/>
          <p:cNvSpPr>
            <a:spLocks noChangeShapeType="1"/>
          </p:cNvSpPr>
          <p:nvPr/>
        </p:nvSpPr>
        <p:spPr bwMode="auto">
          <a:xfrm>
            <a:off x="2836863" y="4381500"/>
            <a:ext cx="0" cy="71438"/>
          </a:xfrm>
          <a:prstGeom prst="line">
            <a:avLst/>
          </a:prstGeom>
          <a:noFill/>
          <a:ln w="9525">
            <a:solidFill>
              <a:schemeClr val="tx1"/>
            </a:solidFill>
            <a:round/>
            <a:headEnd/>
            <a:tailEnd/>
          </a:ln>
        </p:spPr>
        <p:txBody>
          <a:bodyPr/>
          <a:lstStyle/>
          <a:p>
            <a:endParaRPr lang="en-US"/>
          </a:p>
        </p:txBody>
      </p:sp>
      <p:sp>
        <p:nvSpPr>
          <p:cNvPr id="46119" name="Line 39"/>
          <p:cNvSpPr>
            <a:spLocks noChangeShapeType="1"/>
          </p:cNvSpPr>
          <p:nvPr/>
        </p:nvSpPr>
        <p:spPr bwMode="auto">
          <a:xfrm>
            <a:off x="2927350" y="4381500"/>
            <a:ext cx="0" cy="71438"/>
          </a:xfrm>
          <a:prstGeom prst="line">
            <a:avLst/>
          </a:prstGeom>
          <a:noFill/>
          <a:ln w="9525">
            <a:solidFill>
              <a:schemeClr val="tx1"/>
            </a:solidFill>
            <a:round/>
            <a:headEnd/>
            <a:tailEnd/>
          </a:ln>
        </p:spPr>
        <p:txBody>
          <a:bodyPr/>
          <a:lstStyle/>
          <a:p>
            <a:endParaRPr lang="en-US"/>
          </a:p>
        </p:txBody>
      </p:sp>
      <p:sp>
        <p:nvSpPr>
          <p:cNvPr id="46120" name="Line 40"/>
          <p:cNvSpPr>
            <a:spLocks noChangeShapeType="1"/>
          </p:cNvSpPr>
          <p:nvPr/>
        </p:nvSpPr>
        <p:spPr bwMode="auto">
          <a:xfrm>
            <a:off x="3036888" y="4381500"/>
            <a:ext cx="0" cy="71438"/>
          </a:xfrm>
          <a:prstGeom prst="line">
            <a:avLst/>
          </a:prstGeom>
          <a:noFill/>
          <a:ln w="9525">
            <a:solidFill>
              <a:schemeClr val="tx1"/>
            </a:solidFill>
            <a:round/>
            <a:headEnd/>
            <a:tailEnd/>
          </a:ln>
        </p:spPr>
        <p:txBody>
          <a:bodyPr/>
          <a:lstStyle/>
          <a:p>
            <a:endParaRPr lang="en-US"/>
          </a:p>
        </p:txBody>
      </p:sp>
      <p:sp>
        <p:nvSpPr>
          <p:cNvPr id="46121" name="Line 41"/>
          <p:cNvSpPr>
            <a:spLocks noChangeShapeType="1"/>
          </p:cNvSpPr>
          <p:nvPr/>
        </p:nvSpPr>
        <p:spPr bwMode="auto">
          <a:xfrm>
            <a:off x="3127375" y="4381500"/>
            <a:ext cx="0" cy="71438"/>
          </a:xfrm>
          <a:prstGeom prst="line">
            <a:avLst/>
          </a:prstGeom>
          <a:noFill/>
          <a:ln w="9525">
            <a:solidFill>
              <a:schemeClr val="tx1"/>
            </a:solidFill>
            <a:round/>
            <a:headEnd/>
            <a:tailEnd/>
          </a:ln>
        </p:spPr>
        <p:txBody>
          <a:bodyPr/>
          <a:lstStyle/>
          <a:p>
            <a:endParaRPr lang="en-US"/>
          </a:p>
        </p:txBody>
      </p:sp>
      <p:sp>
        <p:nvSpPr>
          <p:cNvPr id="46122" name="Line 42"/>
          <p:cNvSpPr>
            <a:spLocks noChangeShapeType="1"/>
          </p:cNvSpPr>
          <p:nvPr/>
        </p:nvSpPr>
        <p:spPr bwMode="auto">
          <a:xfrm>
            <a:off x="3217863" y="4381500"/>
            <a:ext cx="0" cy="71438"/>
          </a:xfrm>
          <a:prstGeom prst="line">
            <a:avLst/>
          </a:prstGeom>
          <a:noFill/>
          <a:ln w="9525">
            <a:solidFill>
              <a:schemeClr val="tx1"/>
            </a:solidFill>
            <a:round/>
            <a:headEnd/>
            <a:tailEnd/>
          </a:ln>
        </p:spPr>
        <p:txBody>
          <a:bodyPr/>
          <a:lstStyle/>
          <a:p>
            <a:endParaRPr lang="en-US"/>
          </a:p>
        </p:txBody>
      </p:sp>
      <p:sp>
        <p:nvSpPr>
          <p:cNvPr id="46123" name="Line 43"/>
          <p:cNvSpPr>
            <a:spLocks noChangeShapeType="1"/>
          </p:cNvSpPr>
          <p:nvPr/>
        </p:nvSpPr>
        <p:spPr bwMode="auto">
          <a:xfrm>
            <a:off x="3308350" y="4381500"/>
            <a:ext cx="0" cy="71438"/>
          </a:xfrm>
          <a:prstGeom prst="line">
            <a:avLst/>
          </a:prstGeom>
          <a:noFill/>
          <a:ln w="9525">
            <a:solidFill>
              <a:schemeClr val="tx1"/>
            </a:solidFill>
            <a:round/>
            <a:headEnd/>
            <a:tailEnd/>
          </a:ln>
        </p:spPr>
        <p:txBody>
          <a:bodyPr/>
          <a:lstStyle/>
          <a:p>
            <a:endParaRPr lang="en-US"/>
          </a:p>
        </p:txBody>
      </p:sp>
      <p:sp>
        <p:nvSpPr>
          <p:cNvPr id="46124" name="Line 44"/>
          <p:cNvSpPr>
            <a:spLocks noChangeShapeType="1"/>
          </p:cNvSpPr>
          <p:nvPr/>
        </p:nvSpPr>
        <p:spPr bwMode="auto">
          <a:xfrm>
            <a:off x="3413125" y="4381500"/>
            <a:ext cx="0" cy="71438"/>
          </a:xfrm>
          <a:prstGeom prst="line">
            <a:avLst/>
          </a:prstGeom>
          <a:noFill/>
          <a:ln w="9525">
            <a:solidFill>
              <a:schemeClr val="tx1"/>
            </a:solidFill>
            <a:round/>
            <a:headEnd/>
            <a:tailEnd/>
          </a:ln>
        </p:spPr>
        <p:txBody>
          <a:bodyPr/>
          <a:lstStyle/>
          <a:p>
            <a:endParaRPr lang="en-US"/>
          </a:p>
        </p:txBody>
      </p:sp>
      <p:sp>
        <p:nvSpPr>
          <p:cNvPr id="46125" name="Line 45"/>
          <p:cNvSpPr>
            <a:spLocks noChangeShapeType="1"/>
          </p:cNvSpPr>
          <p:nvPr/>
        </p:nvSpPr>
        <p:spPr bwMode="auto">
          <a:xfrm>
            <a:off x="3503613" y="4381500"/>
            <a:ext cx="0" cy="71438"/>
          </a:xfrm>
          <a:prstGeom prst="line">
            <a:avLst/>
          </a:prstGeom>
          <a:noFill/>
          <a:ln w="9525">
            <a:solidFill>
              <a:schemeClr val="tx1"/>
            </a:solidFill>
            <a:round/>
            <a:headEnd/>
            <a:tailEnd/>
          </a:ln>
        </p:spPr>
        <p:txBody>
          <a:bodyPr/>
          <a:lstStyle/>
          <a:p>
            <a:endParaRPr lang="en-US"/>
          </a:p>
        </p:txBody>
      </p:sp>
      <p:sp>
        <p:nvSpPr>
          <p:cNvPr id="46126" name="Line 46"/>
          <p:cNvSpPr>
            <a:spLocks noChangeShapeType="1"/>
          </p:cNvSpPr>
          <p:nvPr/>
        </p:nvSpPr>
        <p:spPr bwMode="auto">
          <a:xfrm>
            <a:off x="3594100" y="4381500"/>
            <a:ext cx="0" cy="71438"/>
          </a:xfrm>
          <a:prstGeom prst="line">
            <a:avLst/>
          </a:prstGeom>
          <a:noFill/>
          <a:ln w="9525">
            <a:solidFill>
              <a:schemeClr val="tx1"/>
            </a:solidFill>
            <a:round/>
            <a:headEnd/>
            <a:tailEnd/>
          </a:ln>
        </p:spPr>
        <p:txBody>
          <a:bodyPr/>
          <a:lstStyle/>
          <a:p>
            <a:endParaRPr lang="en-US"/>
          </a:p>
        </p:txBody>
      </p:sp>
      <p:sp>
        <p:nvSpPr>
          <p:cNvPr id="46127" name="Line 47"/>
          <p:cNvSpPr>
            <a:spLocks noChangeShapeType="1"/>
          </p:cNvSpPr>
          <p:nvPr/>
        </p:nvSpPr>
        <p:spPr bwMode="auto">
          <a:xfrm>
            <a:off x="3684588" y="4381500"/>
            <a:ext cx="0" cy="71438"/>
          </a:xfrm>
          <a:prstGeom prst="line">
            <a:avLst/>
          </a:prstGeom>
          <a:noFill/>
          <a:ln w="9525">
            <a:solidFill>
              <a:schemeClr val="tx1"/>
            </a:solidFill>
            <a:round/>
            <a:headEnd/>
            <a:tailEnd/>
          </a:ln>
        </p:spPr>
        <p:txBody>
          <a:bodyPr/>
          <a:lstStyle/>
          <a:p>
            <a:endParaRPr lang="en-US"/>
          </a:p>
        </p:txBody>
      </p:sp>
      <p:sp>
        <p:nvSpPr>
          <p:cNvPr id="46128" name="Line 48"/>
          <p:cNvSpPr>
            <a:spLocks noChangeShapeType="1"/>
          </p:cNvSpPr>
          <p:nvPr/>
        </p:nvSpPr>
        <p:spPr bwMode="auto">
          <a:xfrm>
            <a:off x="3784600" y="4381500"/>
            <a:ext cx="0" cy="71438"/>
          </a:xfrm>
          <a:prstGeom prst="line">
            <a:avLst/>
          </a:prstGeom>
          <a:noFill/>
          <a:ln w="9525">
            <a:solidFill>
              <a:schemeClr val="tx1"/>
            </a:solidFill>
            <a:round/>
            <a:headEnd/>
            <a:tailEnd/>
          </a:ln>
        </p:spPr>
        <p:txBody>
          <a:bodyPr/>
          <a:lstStyle/>
          <a:p>
            <a:endParaRPr lang="en-US"/>
          </a:p>
        </p:txBody>
      </p:sp>
      <p:sp>
        <p:nvSpPr>
          <p:cNvPr id="46129" name="Line 49"/>
          <p:cNvSpPr>
            <a:spLocks noChangeShapeType="1"/>
          </p:cNvSpPr>
          <p:nvPr/>
        </p:nvSpPr>
        <p:spPr bwMode="auto">
          <a:xfrm>
            <a:off x="3875088" y="4381500"/>
            <a:ext cx="0" cy="71438"/>
          </a:xfrm>
          <a:prstGeom prst="line">
            <a:avLst/>
          </a:prstGeom>
          <a:noFill/>
          <a:ln w="9525">
            <a:solidFill>
              <a:schemeClr val="tx1"/>
            </a:solidFill>
            <a:round/>
            <a:headEnd/>
            <a:tailEnd/>
          </a:ln>
        </p:spPr>
        <p:txBody>
          <a:bodyPr/>
          <a:lstStyle/>
          <a:p>
            <a:endParaRPr lang="en-US"/>
          </a:p>
        </p:txBody>
      </p:sp>
      <p:sp>
        <p:nvSpPr>
          <p:cNvPr id="46130" name="Line 50"/>
          <p:cNvSpPr>
            <a:spLocks noChangeShapeType="1"/>
          </p:cNvSpPr>
          <p:nvPr/>
        </p:nvSpPr>
        <p:spPr bwMode="auto">
          <a:xfrm>
            <a:off x="3965575" y="4381500"/>
            <a:ext cx="0" cy="71438"/>
          </a:xfrm>
          <a:prstGeom prst="line">
            <a:avLst/>
          </a:prstGeom>
          <a:noFill/>
          <a:ln w="9525">
            <a:solidFill>
              <a:schemeClr val="tx1"/>
            </a:solidFill>
            <a:round/>
            <a:headEnd/>
            <a:tailEnd/>
          </a:ln>
        </p:spPr>
        <p:txBody>
          <a:bodyPr/>
          <a:lstStyle/>
          <a:p>
            <a:endParaRPr lang="en-US"/>
          </a:p>
        </p:txBody>
      </p:sp>
      <p:sp>
        <p:nvSpPr>
          <p:cNvPr id="46131" name="Line 51"/>
          <p:cNvSpPr>
            <a:spLocks noChangeShapeType="1"/>
          </p:cNvSpPr>
          <p:nvPr/>
        </p:nvSpPr>
        <p:spPr bwMode="auto">
          <a:xfrm>
            <a:off x="4056063" y="4381500"/>
            <a:ext cx="0" cy="71438"/>
          </a:xfrm>
          <a:prstGeom prst="line">
            <a:avLst/>
          </a:prstGeom>
          <a:noFill/>
          <a:ln w="9525">
            <a:solidFill>
              <a:schemeClr val="tx1"/>
            </a:solidFill>
            <a:round/>
            <a:headEnd/>
            <a:tailEnd/>
          </a:ln>
        </p:spPr>
        <p:txBody>
          <a:bodyPr/>
          <a:lstStyle/>
          <a:p>
            <a:endParaRPr lang="en-US"/>
          </a:p>
        </p:txBody>
      </p:sp>
      <p:sp>
        <p:nvSpPr>
          <p:cNvPr id="46132" name="Line 52"/>
          <p:cNvSpPr>
            <a:spLocks noChangeShapeType="1"/>
          </p:cNvSpPr>
          <p:nvPr/>
        </p:nvSpPr>
        <p:spPr bwMode="auto">
          <a:xfrm>
            <a:off x="4160838" y="4381500"/>
            <a:ext cx="0" cy="71438"/>
          </a:xfrm>
          <a:prstGeom prst="line">
            <a:avLst/>
          </a:prstGeom>
          <a:noFill/>
          <a:ln w="9525">
            <a:solidFill>
              <a:schemeClr val="tx1"/>
            </a:solidFill>
            <a:round/>
            <a:headEnd/>
            <a:tailEnd/>
          </a:ln>
        </p:spPr>
        <p:txBody>
          <a:bodyPr/>
          <a:lstStyle/>
          <a:p>
            <a:endParaRPr lang="en-US"/>
          </a:p>
        </p:txBody>
      </p:sp>
      <p:sp>
        <p:nvSpPr>
          <p:cNvPr id="46133" name="Line 53"/>
          <p:cNvSpPr>
            <a:spLocks noChangeShapeType="1"/>
          </p:cNvSpPr>
          <p:nvPr/>
        </p:nvSpPr>
        <p:spPr bwMode="auto">
          <a:xfrm>
            <a:off x="4251325" y="4381500"/>
            <a:ext cx="0" cy="71438"/>
          </a:xfrm>
          <a:prstGeom prst="line">
            <a:avLst/>
          </a:prstGeom>
          <a:noFill/>
          <a:ln w="9525">
            <a:solidFill>
              <a:schemeClr val="tx1"/>
            </a:solidFill>
            <a:round/>
            <a:headEnd/>
            <a:tailEnd/>
          </a:ln>
        </p:spPr>
        <p:txBody>
          <a:bodyPr/>
          <a:lstStyle/>
          <a:p>
            <a:endParaRPr lang="en-US"/>
          </a:p>
        </p:txBody>
      </p:sp>
      <p:sp>
        <p:nvSpPr>
          <p:cNvPr id="46134" name="Line 54"/>
          <p:cNvSpPr>
            <a:spLocks noChangeShapeType="1"/>
          </p:cNvSpPr>
          <p:nvPr/>
        </p:nvSpPr>
        <p:spPr bwMode="auto">
          <a:xfrm>
            <a:off x="4341813" y="4381500"/>
            <a:ext cx="0" cy="71438"/>
          </a:xfrm>
          <a:prstGeom prst="line">
            <a:avLst/>
          </a:prstGeom>
          <a:noFill/>
          <a:ln w="9525">
            <a:solidFill>
              <a:schemeClr val="tx1"/>
            </a:solidFill>
            <a:round/>
            <a:headEnd/>
            <a:tailEnd/>
          </a:ln>
        </p:spPr>
        <p:txBody>
          <a:bodyPr/>
          <a:lstStyle/>
          <a:p>
            <a:endParaRPr lang="en-US"/>
          </a:p>
        </p:txBody>
      </p:sp>
      <p:sp>
        <p:nvSpPr>
          <p:cNvPr id="46135" name="Line 55"/>
          <p:cNvSpPr>
            <a:spLocks noChangeShapeType="1"/>
          </p:cNvSpPr>
          <p:nvPr/>
        </p:nvSpPr>
        <p:spPr bwMode="auto">
          <a:xfrm>
            <a:off x="4432300" y="4381500"/>
            <a:ext cx="0" cy="71438"/>
          </a:xfrm>
          <a:prstGeom prst="line">
            <a:avLst/>
          </a:prstGeom>
          <a:noFill/>
          <a:ln w="9525">
            <a:solidFill>
              <a:schemeClr val="tx1"/>
            </a:solidFill>
            <a:round/>
            <a:headEnd/>
            <a:tailEnd/>
          </a:ln>
        </p:spPr>
        <p:txBody>
          <a:bodyPr/>
          <a:lstStyle/>
          <a:p>
            <a:endParaRPr lang="en-US"/>
          </a:p>
        </p:txBody>
      </p:sp>
      <p:sp>
        <p:nvSpPr>
          <p:cNvPr id="46136" name="Line 56"/>
          <p:cNvSpPr>
            <a:spLocks noChangeShapeType="1"/>
          </p:cNvSpPr>
          <p:nvPr/>
        </p:nvSpPr>
        <p:spPr bwMode="auto">
          <a:xfrm>
            <a:off x="4541838" y="4381500"/>
            <a:ext cx="0" cy="71438"/>
          </a:xfrm>
          <a:prstGeom prst="line">
            <a:avLst/>
          </a:prstGeom>
          <a:noFill/>
          <a:ln w="9525">
            <a:solidFill>
              <a:schemeClr val="tx1"/>
            </a:solidFill>
            <a:round/>
            <a:headEnd/>
            <a:tailEnd/>
          </a:ln>
        </p:spPr>
        <p:txBody>
          <a:bodyPr/>
          <a:lstStyle/>
          <a:p>
            <a:endParaRPr lang="en-US"/>
          </a:p>
        </p:txBody>
      </p:sp>
      <p:sp>
        <p:nvSpPr>
          <p:cNvPr id="46137" name="Line 57"/>
          <p:cNvSpPr>
            <a:spLocks noChangeShapeType="1"/>
          </p:cNvSpPr>
          <p:nvPr/>
        </p:nvSpPr>
        <p:spPr bwMode="auto">
          <a:xfrm>
            <a:off x="4632325" y="4381500"/>
            <a:ext cx="0" cy="71438"/>
          </a:xfrm>
          <a:prstGeom prst="line">
            <a:avLst/>
          </a:prstGeom>
          <a:noFill/>
          <a:ln w="9525">
            <a:solidFill>
              <a:schemeClr val="tx1"/>
            </a:solidFill>
            <a:round/>
            <a:headEnd/>
            <a:tailEnd/>
          </a:ln>
        </p:spPr>
        <p:txBody>
          <a:bodyPr/>
          <a:lstStyle/>
          <a:p>
            <a:endParaRPr lang="en-US"/>
          </a:p>
        </p:txBody>
      </p:sp>
      <p:sp>
        <p:nvSpPr>
          <p:cNvPr id="46138" name="Line 58"/>
          <p:cNvSpPr>
            <a:spLocks noChangeShapeType="1"/>
          </p:cNvSpPr>
          <p:nvPr/>
        </p:nvSpPr>
        <p:spPr bwMode="auto">
          <a:xfrm>
            <a:off x="4722813" y="4381500"/>
            <a:ext cx="0" cy="71438"/>
          </a:xfrm>
          <a:prstGeom prst="line">
            <a:avLst/>
          </a:prstGeom>
          <a:noFill/>
          <a:ln w="9525">
            <a:solidFill>
              <a:schemeClr val="tx1"/>
            </a:solidFill>
            <a:round/>
            <a:headEnd/>
            <a:tailEnd/>
          </a:ln>
        </p:spPr>
        <p:txBody>
          <a:bodyPr/>
          <a:lstStyle/>
          <a:p>
            <a:endParaRPr lang="en-US"/>
          </a:p>
        </p:txBody>
      </p:sp>
      <p:sp>
        <p:nvSpPr>
          <p:cNvPr id="46139" name="Line 59"/>
          <p:cNvSpPr>
            <a:spLocks noChangeShapeType="1"/>
          </p:cNvSpPr>
          <p:nvPr/>
        </p:nvSpPr>
        <p:spPr bwMode="auto">
          <a:xfrm>
            <a:off x="4813300" y="4381500"/>
            <a:ext cx="0" cy="71438"/>
          </a:xfrm>
          <a:prstGeom prst="line">
            <a:avLst/>
          </a:prstGeom>
          <a:noFill/>
          <a:ln w="9525">
            <a:solidFill>
              <a:schemeClr val="tx1"/>
            </a:solidFill>
            <a:round/>
            <a:headEnd/>
            <a:tailEnd/>
          </a:ln>
        </p:spPr>
        <p:txBody>
          <a:bodyPr/>
          <a:lstStyle/>
          <a:p>
            <a:endParaRPr lang="en-US"/>
          </a:p>
        </p:txBody>
      </p:sp>
      <p:sp>
        <p:nvSpPr>
          <p:cNvPr id="46140" name="Line 60"/>
          <p:cNvSpPr>
            <a:spLocks noChangeShapeType="1"/>
          </p:cNvSpPr>
          <p:nvPr/>
        </p:nvSpPr>
        <p:spPr bwMode="auto">
          <a:xfrm>
            <a:off x="4918075" y="4381500"/>
            <a:ext cx="0" cy="71438"/>
          </a:xfrm>
          <a:prstGeom prst="line">
            <a:avLst/>
          </a:prstGeom>
          <a:noFill/>
          <a:ln w="9525">
            <a:solidFill>
              <a:schemeClr val="tx1"/>
            </a:solidFill>
            <a:round/>
            <a:headEnd/>
            <a:tailEnd/>
          </a:ln>
        </p:spPr>
        <p:txBody>
          <a:bodyPr/>
          <a:lstStyle/>
          <a:p>
            <a:endParaRPr lang="en-US"/>
          </a:p>
        </p:txBody>
      </p:sp>
      <p:sp>
        <p:nvSpPr>
          <p:cNvPr id="46141" name="Line 61"/>
          <p:cNvSpPr>
            <a:spLocks noChangeShapeType="1"/>
          </p:cNvSpPr>
          <p:nvPr/>
        </p:nvSpPr>
        <p:spPr bwMode="auto">
          <a:xfrm>
            <a:off x="5008563" y="4381500"/>
            <a:ext cx="0" cy="71438"/>
          </a:xfrm>
          <a:prstGeom prst="line">
            <a:avLst/>
          </a:prstGeom>
          <a:noFill/>
          <a:ln w="9525">
            <a:solidFill>
              <a:schemeClr val="tx1"/>
            </a:solidFill>
            <a:round/>
            <a:headEnd/>
            <a:tailEnd/>
          </a:ln>
        </p:spPr>
        <p:txBody>
          <a:bodyPr/>
          <a:lstStyle/>
          <a:p>
            <a:endParaRPr lang="en-US"/>
          </a:p>
        </p:txBody>
      </p:sp>
      <p:sp>
        <p:nvSpPr>
          <p:cNvPr id="46142" name="Line 62"/>
          <p:cNvSpPr>
            <a:spLocks noChangeShapeType="1"/>
          </p:cNvSpPr>
          <p:nvPr/>
        </p:nvSpPr>
        <p:spPr bwMode="auto">
          <a:xfrm>
            <a:off x="5099050" y="4381500"/>
            <a:ext cx="0" cy="71438"/>
          </a:xfrm>
          <a:prstGeom prst="line">
            <a:avLst/>
          </a:prstGeom>
          <a:noFill/>
          <a:ln w="9525">
            <a:solidFill>
              <a:schemeClr val="tx1"/>
            </a:solidFill>
            <a:round/>
            <a:headEnd/>
            <a:tailEnd/>
          </a:ln>
        </p:spPr>
        <p:txBody>
          <a:bodyPr/>
          <a:lstStyle/>
          <a:p>
            <a:endParaRPr lang="en-US"/>
          </a:p>
        </p:txBody>
      </p:sp>
      <p:sp>
        <p:nvSpPr>
          <p:cNvPr id="46143" name="Line 63"/>
          <p:cNvSpPr>
            <a:spLocks noChangeShapeType="1"/>
          </p:cNvSpPr>
          <p:nvPr/>
        </p:nvSpPr>
        <p:spPr bwMode="auto">
          <a:xfrm>
            <a:off x="5189538" y="4381500"/>
            <a:ext cx="0" cy="71438"/>
          </a:xfrm>
          <a:prstGeom prst="line">
            <a:avLst/>
          </a:prstGeom>
          <a:noFill/>
          <a:ln w="9525">
            <a:solidFill>
              <a:schemeClr val="tx1"/>
            </a:solidFill>
            <a:round/>
            <a:headEnd/>
            <a:tailEnd/>
          </a:ln>
        </p:spPr>
        <p:txBody>
          <a:bodyPr/>
          <a:lstStyle/>
          <a:p>
            <a:endParaRPr lang="en-US"/>
          </a:p>
        </p:txBody>
      </p:sp>
      <p:sp>
        <p:nvSpPr>
          <p:cNvPr id="46144" name="Line 64"/>
          <p:cNvSpPr>
            <a:spLocks noChangeShapeType="1"/>
          </p:cNvSpPr>
          <p:nvPr/>
        </p:nvSpPr>
        <p:spPr bwMode="auto">
          <a:xfrm>
            <a:off x="5299075" y="4381500"/>
            <a:ext cx="0" cy="71438"/>
          </a:xfrm>
          <a:prstGeom prst="line">
            <a:avLst/>
          </a:prstGeom>
          <a:noFill/>
          <a:ln w="9525">
            <a:solidFill>
              <a:schemeClr val="tx1"/>
            </a:solidFill>
            <a:round/>
            <a:headEnd/>
            <a:tailEnd/>
          </a:ln>
        </p:spPr>
        <p:txBody>
          <a:bodyPr/>
          <a:lstStyle/>
          <a:p>
            <a:endParaRPr lang="en-US"/>
          </a:p>
        </p:txBody>
      </p:sp>
      <p:sp>
        <p:nvSpPr>
          <p:cNvPr id="46145" name="Line 65"/>
          <p:cNvSpPr>
            <a:spLocks noChangeShapeType="1"/>
          </p:cNvSpPr>
          <p:nvPr/>
        </p:nvSpPr>
        <p:spPr bwMode="auto">
          <a:xfrm>
            <a:off x="5389563" y="4381500"/>
            <a:ext cx="0" cy="71438"/>
          </a:xfrm>
          <a:prstGeom prst="line">
            <a:avLst/>
          </a:prstGeom>
          <a:noFill/>
          <a:ln w="9525">
            <a:solidFill>
              <a:schemeClr val="tx1"/>
            </a:solidFill>
            <a:round/>
            <a:headEnd/>
            <a:tailEnd/>
          </a:ln>
        </p:spPr>
        <p:txBody>
          <a:bodyPr/>
          <a:lstStyle/>
          <a:p>
            <a:endParaRPr lang="en-US"/>
          </a:p>
        </p:txBody>
      </p:sp>
      <p:sp>
        <p:nvSpPr>
          <p:cNvPr id="46146" name="Line 66"/>
          <p:cNvSpPr>
            <a:spLocks noChangeShapeType="1"/>
          </p:cNvSpPr>
          <p:nvPr/>
        </p:nvSpPr>
        <p:spPr bwMode="auto">
          <a:xfrm>
            <a:off x="5480050" y="4381500"/>
            <a:ext cx="0" cy="71438"/>
          </a:xfrm>
          <a:prstGeom prst="line">
            <a:avLst/>
          </a:prstGeom>
          <a:noFill/>
          <a:ln w="9525">
            <a:solidFill>
              <a:schemeClr val="tx1"/>
            </a:solidFill>
            <a:round/>
            <a:headEnd/>
            <a:tailEnd/>
          </a:ln>
        </p:spPr>
        <p:txBody>
          <a:bodyPr/>
          <a:lstStyle/>
          <a:p>
            <a:endParaRPr lang="en-US"/>
          </a:p>
        </p:txBody>
      </p:sp>
      <p:sp>
        <p:nvSpPr>
          <p:cNvPr id="46147" name="Line 67"/>
          <p:cNvSpPr>
            <a:spLocks noChangeShapeType="1"/>
          </p:cNvSpPr>
          <p:nvPr/>
        </p:nvSpPr>
        <p:spPr bwMode="auto">
          <a:xfrm>
            <a:off x="5570538" y="4381500"/>
            <a:ext cx="0" cy="71438"/>
          </a:xfrm>
          <a:prstGeom prst="line">
            <a:avLst/>
          </a:prstGeom>
          <a:noFill/>
          <a:ln w="9525">
            <a:solidFill>
              <a:schemeClr val="tx1"/>
            </a:solidFill>
            <a:round/>
            <a:headEnd/>
            <a:tailEnd/>
          </a:ln>
        </p:spPr>
        <p:txBody>
          <a:bodyPr/>
          <a:lstStyle/>
          <a:p>
            <a:endParaRPr lang="en-US"/>
          </a:p>
        </p:txBody>
      </p:sp>
      <p:sp>
        <p:nvSpPr>
          <p:cNvPr id="46148" name="Line 68"/>
          <p:cNvSpPr>
            <a:spLocks noChangeShapeType="1"/>
          </p:cNvSpPr>
          <p:nvPr/>
        </p:nvSpPr>
        <p:spPr bwMode="auto">
          <a:xfrm>
            <a:off x="5675313" y="4381500"/>
            <a:ext cx="0" cy="71438"/>
          </a:xfrm>
          <a:prstGeom prst="line">
            <a:avLst/>
          </a:prstGeom>
          <a:noFill/>
          <a:ln w="9525">
            <a:solidFill>
              <a:schemeClr val="tx1"/>
            </a:solidFill>
            <a:round/>
            <a:headEnd/>
            <a:tailEnd/>
          </a:ln>
        </p:spPr>
        <p:txBody>
          <a:bodyPr/>
          <a:lstStyle/>
          <a:p>
            <a:endParaRPr lang="en-US"/>
          </a:p>
        </p:txBody>
      </p:sp>
      <p:sp>
        <p:nvSpPr>
          <p:cNvPr id="46149" name="Line 69"/>
          <p:cNvSpPr>
            <a:spLocks noChangeShapeType="1"/>
          </p:cNvSpPr>
          <p:nvPr/>
        </p:nvSpPr>
        <p:spPr bwMode="auto">
          <a:xfrm>
            <a:off x="5765800" y="4381500"/>
            <a:ext cx="0" cy="71438"/>
          </a:xfrm>
          <a:prstGeom prst="line">
            <a:avLst/>
          </a:prstGeom>
          <a:noFill/>
          <a:ln w="9525">
            <a:solidFill>
              <a:schemeClr val="tx1"/>
            </a:solidFill>
            <a:round/>
            <a:headEnd/>
            <a:tailEnd/>
          </a:ln>
        </p:spPr>
        <p:txBody>
          <a:bodyPr/>
          <a:lstStyle/>
          <a:p>
            <a:endParaRPr lang="en-US"/>
          </a:p>
        </p:txBody>
      </p:sp>
      <p:sp>
        <p:nvSpPr>
          <p:cNvPr id="46150" name="Line 70"/>
          <p:cNvSpPr>
            <a:spLocks noChangeShapeType="1"/>
          </p:cNvSpPr>
          <p:nvPr/>
        </p:nvSpPr>
        <p:spPr bwMode="auto">
          <a:xfrm>
            <a:off x="5856288" y="4381500"/>
            <a:ext cx="0" cy="71438"/>
          </a:xfrm>
          <a:prstGeom prst="line">
            <a:avLst/>
          </a:prstGeom>
          <a:noFill/>
          <a:ln w="9525">
            <a:solidFill>
              <a:schemeClr val="tx1"/>
            </a:solidFill>
            <a:round/>
            <a:headEnd/>
            <a:tailEnd/>
          </a:ln>
        </p:spPr>
        <p:txBody>
          <a:bodyPr/>
          <a:lstStyle/>
          <a:p>
            <a:endParaRPr lang="en-US"/>
          </a:p>
        </p:txBody>
      </p:sp>
      <p:sp>
        <p:nvSpPr>
          <p:cNvPr id="46151" name="Line 71"/>
          <p:cNvSpPr>
            <a:spLocks noChangeShapeType="1"/>
          </p:cNvSpPr>
          <p:nvPr/>
        </p:nvSpPr>
        <p:spPr bwMode="auto">
          <a:xfrm>
            <a:off x="5946775" y="4381500"/>
            <a:ext cx="0" cy="71438"/>
          </a:xfrm>
          <a:prstGeom prst="line">
            <a:avLst/>
          </a:prstGeom>
          <a:noFill/>
          <a:ln w="9525">
            <a:solidFill>
              <a:schemeClr val="tx1"/>
            </a:solidFill>
            <a:round/>
            <a:headEnd/>
            <a:tailEnd/>
          </a:ln>
        </p:spPr>
        <p:txBody>
          <a:bodyPr/>
          <a:lstStyle/>
          <a:p>
            <a:endParaRPr lang="en-US"/>
          </a:p>
        </p:txBody>
      </p:sp>
      <p:sp>
        <p:nvSpPr>
          <p:cNvPr id="46152" name="Line 72"/>
          <p:cNvSpPr>
            <a:spLocks noChangeShapeType="1"/>
          </p:cNvSpPr>
          <p:nvPr/>
        </p:nvSpPr>
        <p:spPr bwMode="auto">
          <a:xfrm>
            <a:off x="6056313" y="4381500"/>
            <a:ext cx="0" cy="71438"/>
          </a:xfrm>
          <a:prstGeom prst="line">
            <a:avLst/>
          </a:prstGeom>
          <a:noFill/>
          <a:ln w="9525">
            <a:solidFill>
              <a:schemeClr val="tx1"/>
            </a:solidFill>
            <a:round/>
            <a:headEnd/>
            <a:tailEnd/>
          </a:ln>
        </p:spPr>
        <p:txBody>
          <a:bodyPr/>
          <a:lstStyle/>
          <a:p>
            <a:endParaRPr lang="en-US"/>
          </a:p>
        </p:txBody>
      </p:sp>
      <p:sp>
        <p:nvSpPr>
          <p:cNvPr id="46153" name="Line 73"/>
          <p:cNvSpPr>
            <a:spLocks noChangeShapeType="1"/>
          </p:cNvSpPr>
          <p:nvPr/>
        </p:nvSpPr>
        <p:spPr bwMode="auto">
          <a:xfrm>
            <a:off x="6146800" y="4381500"/>
            <a:ext cx="0" cy="71438"/>
          </a:xfrm>
          <a:prstGeom prst="line">
            <a:avLst/>
          </a:prstGeom>
          <a:noFill/>
          <a:ln w="9525">
            <a:solidFill>
              <a:schemeClr val="tx1"/>
            </a:solidFill>
            <a:round/>
            <a:headEnd/>
            <a:tailEnd/>
          </a:ln>
        </p:spPr>
        <p:txBody>
          <a:bodyPr/>
          <a:lstStyle/>
          <a:p>
            <a:endParaRPr lang="en-US"/>
          </a:p>
        </p:txBody>
      </p:sp>
      <p:sp>
        <p:nvSpPr>
          <p:cNvPr id="46154" name="Line 74"/>
          <p:cNvSpPr>
            <a:spLocks noChangeShapeType="1"/>
          </p:cNvSpPr>
          <p:nvPr/>
        </p:nvSpPr>
        <p:spPr bwMode="auto">
          <a:xfrm>
            <a:off x="6237288" y="4381500"/>
            <a:ext cx="0" cy="71438"/>
          </a:xfrm>
          <a:prstGeom prst="line">
            <a:avLst/>
          </a:prstGeom>
          <a:noFill/>
          <a:ln w="9525">
            <a:solidFill>
              <a:schemeClr val="tx1"/>
            </a:solidFill>
            <a:round/>
            <a:headEnd/>
            <a:tailEnd/>
          </a:ln>
        </p:spPr>
        <p:txBody>
          <a:bodyPr/>
          <a:lstStyle/>
          <a:p>
            <a:endParaRPr lang="en-US"/>
          </a:p>
        </p:txBody>
      </p:sp>
      <p:sp>
        <p:nvSpPr>
          <p:cNvPr id="46155" name="Line 75"/>
          <p:cNvSpPr>
            <a:spLocks noChangeShapeType="1"/>
          </p:cNvSpPr>
          <p:nvPr/>
        </p:nvSpPr>
        <p:spPr bwMode="auto">
          <a:xfrm>
            <a:off x="6327775" y="4381500"/>
            <a:ext cx="0" cy="71438"/>
          </a:xfrm>
          <a:prstGeom prst="line">
            <a:avLst/>
          </a:prstGeom>
          <a:noFill/>
          <a:ln w="9525">
            <a:solidFill>
              <a:schemeClr val="tx1"/>
            </a:solidFill>
            <a:round/>
            <a:headEnd/>
            <a:tailEnd/>
          </a:ln>
        </p:spPr>
        <p:txBody>
          <a:bodyPr/>
          <a:lstStyle/>
          <a:p>
            <a:endParaRPr lang="en-US"/>
          </a:p>
        </p:txBody>
      </p:sp>
      <p:sp>
        <p:nvSpPr>
          <p:cNvPr id="46156" name="Line 76"/>
          <p:cNvSpPr>
            <a:spLocks noChangeShapeType="1"/>
          </p:cNvSpPr>
          <p:nvPr/>
        </p:nvSpPr>
        <p:spPr bwMode="auto">
          <a:xfrm>
            <a:off x="6432550" y="4381500"/>
            <a:ext cx="0" cy="71438"/>
          </a:xfrm>
          <a:prstGeom prst="line">
            <a:avLst/>
          </a:prstGeom>
          <a:noFill/>
          <a:ln w="9525">
            <a:solidFill>
              <a:schemeClr val="tx1"/>
            </a:solidFill>
            <a:round/>
            <a:headEnd/>
            <a:tailEnd/>
          </a:ln>
        </p:spPr>
        <p:txBody>
          <a:bodyPr/>
          <a:lstStyle/>
          <a:p>
            <a:endParaRPr lang="en-US"/>
          </a:p>
        </p:txBody>
      </p:sp>
      <p:sp>
        <p:nvSpPr>
          <p:cNvPr id="46157" name="Line 77"/>
          <p:cNvSpPr>
            <a:spLocks noChangeShapeType="1"/>
          </p:cNvSpPr>
          <p:nvPr/>
        </p:nvSpPr>
        <p:spPr bwMode="auto">
          <a:xfrm>
            <a:off x="6523038" y="4381500"/>
            <a:ext cx="0" cy="71438"/>
          </a:xfrm>
          <a:prstGeom prst="line">
            <a:avLst/>
          </a:prstGeom>
          <a:noFill/>
          <a:ln w="9525">
            <a:solidFill>
              <a:schemeClr val="tx1"/>
            </a:solidFill>
            <a:round/>
            <a:headEnd/>
            <a:tailEnd/>
          </a:ln>
        </p:spPr>
        <p:txBody>
          <a:bodyPr/>
          <a:lstStyle/>
          <a:p>
            <a:endParaRPr lang="en-US"/>
          </a:p>
        </p:txBody>
      </p:sp>
      <p:sp>
        <p:nvSpPr>
          <p:cNvPr id="46158" name="Line 78"/>
          <p:cNvSpPr>
            <a:spLocks noChangeShapeType="1"/>
          </p:cNvSpPr>
          <p:nvPr/>
        </p:nvSpPr>
        <p:spPr bwMode="auto">
          <a:xfrm>
            <a:off x="6613525" y="4381500"/>
            <a:ext cx="0" cy="71438"/>
          </a:xfrm>
          <a:prstGeom prst="line">
            <a:avLst/>
          </a:prstGeom>
          <a:noFill/>
          <a:ln w="9525">
            <a:solidFill>
              <a:schemeClr val="tx1"/>
            </a:solidFill>
            <a:round/>
            <a:headEnd/>
            <a:tailEnd/>
          </a:ln>
        </p:spPr>
        <p:txBody>
          <a:bodyPr/>
          <a:lstStyle/>
          <a:p>
            <a:endParaRPr lang="en-US"/>
          </a:p>
        </p:txBody>
      </p:sp>
      <p:sp>
        <p:nvSpPr>
          <p:cNvPr id="46159" name="Line 79"/>
          <p:cNvSpPr>
            <a:spLocks noChangeShapeType="1"/>
          </p:cNvSpPr>
          <p:nvPr/>
        </p:nvSpPr>
        <p:spPr bwMode="auto">
          <a:xfrm>
            <a:off x="6704013" y="4381500"/>
            <a:ext cx="0" cy="71438"/>
          </a:xfrm>
          <a:prstGeom prst="line">
            <a:avLst/>
          </a:prstGeom>
          <a:noFill/>
          <a:ln w="9525">
            <a:solidFill>
              <a:schemeClr val="tx1"/>
            </a:solidFill>
            <a:round/>
            <a:headEnd/>
            <a:tailEnd/>
          </a:ln>
        </p:spPr>
        <p:txBody>
          <a:bodyPr/>
          <a:lstStyle/>
          <a:p>
            <a:endParaRPr lang="en-US"/>
          </a:p>
        </p:txBody>
      </p:sp>
      <p:sp>
        <p:nvSpPr>
          <p:cNvPr id="46160" name="Line 80"/>
          <p:cNvSpPr>
            <a:spLocks noChangeShapeType="1"/>
          </p:cNvSpPr>
          <p:nvPr/>
        </p:nvSpPr>
        <p:spPr bwMode="auto">
          <a:xfrm>
            <a:off x="6794500" y="4381500"/>
            <a:ext cx="0" cy="71438"/>
          </a:xfrm>
          <a:prstGeom prst="line">
            <a:avLst/>
          </a:prstGeom>
          <a:noFill/>
          <a:ln w="9525">
            <a:solidFill>
              <a:schemeClr val="tx1"/>
            </a:solidFill>
            <a:round/>
            <a:headEnd/>
            <a:tailEnd/>
          </a:ln>
        </p:spPr>
        <p:txBody>
          <a:bodyPr/>
          <a:lstStyle/>
          <a:p>
            <a:endParaRPr lang="en-US"/>
          </a:p>
        </p:txBody>
      </p:sp>
      <p:sp>
        <p:nvSpPr>
          <p:cNvPr id="46161" name="Line 81"/>
          <p:cNvSpPr>
            <a:spLocks noChangeShapeType="1"/>
          </p:cNvSpPr>
          <p:nvPr/>
        </p:nvSpPr>
        <p:spPr bwMode="auto">
          <a:xfrm>
            <a:off x="6884988" y="4381500"/>
            <a:ext cx="0" cy="71438"/>
          </a:xfrm>
          <a:prstGeom prst="line">
            <a:avLst/>
          </a:prstGeom>
          <a:noFill/>
          <a:ln w="9525">
            <a:solidFill>
              <a:schemeClr val="tx1"/>
            </a:solidFill>
            <a:round/>
            <a:headEnd/>
            <a:tailEnd/>
          </a:ln>
        </p:spPr>
        <p:txBody>
          <a:bodyPr/>
          <a:lstStyle/>
          <a:p>
            <a:endParaRPr lang="en-US"/>
          </a:p>
        </p:txBody>
      </p:sp>
      <p:sp>
        <p:nvSpPr>
          <p:cNvPr id="46162" name="Line 82"/>
          <p:cNvSpPr>
            <a:spLocks noChangeShapeType="1"/>
          </p:cNvSpPr>
          <p:nvPr/>
        </p:nvSpPr>
        <p:spPr bwMode="auto">
          <a:xfrm>
            <a:off x="6975475" y="4381500"/>
            <a:ext cx="0" cy="71438"/>
          </a:xfrm>
          <a:prstGeom prst="line">
            <a:avLst/>
          </a:prstGeom>
          <a:noFill/>
          <a:ln w="9525">
            <a:solidFill>
              <a:schemeClr val="tx1"/>
            </a:solidFill>
            <a:round/>
            <a:headEnd/>
            <a:tailEnd/>
          </a:ln>
        </p:spPr>
        <p:txBody>
          <a:bodyPr/>
          <a:lstStyle/>
          <a:p>
            <a:endParaRPr lang="en-US"/>
          </a:p>
        </p:txBody>
      </p:sp>
      <p:sp>
        <p:nvSpPr>
          <p:cNvPr id="46163" name="Line 83"/>
          <p:cNvSpPr>
            <a:spLocks noChangeShapeType="1"/>
          </p:cNvSpPr>
          <p:nvPr/>
        </p:nvSpPr>
        <p:spPr bwMode="auto">
          <a:xfrm>
            <a:off x="7086600" y="4381500"/>
            <a:ext cx="0" cy="71438"/>
          </a:xfrm>
          <a:prstGeom prst="line">
            <a:avLst/>
          </a:prstGeom>
          <a:noFill/>
          <a:ln w="9525">
            <a:solidFill>
              <a:schemeClr val="tx1"/>
            </a:solidFill>
            <a:round/>
            <a:headEnd/>
            <a:tailEnd/>
          </a:ln>
        </p:spPr>
        <p:txBody>
          <a:bodyPr/>
          <a:lstStyle/>
          <a:p>
            <a:endParaRPr lang="en-US"/>
          </a:p>
        </p:txBody>
      </p:sp>
      <p:sp>
        <p:nvSpPr>
          <p:cNvPr id="46164" name="Line 84"/>
          <p:cNvSpPr>
            <a:spLocks noChangeShapeType="1"/>
          </p:cNvSpPr>
          <p:nvPr/>
        </p:nvSpPr>
        <p:spPr bwMode="auto">
          <a:xfrm>
            <a:off x="6400800" y="2185988"/>
            <a:ext cx="693738" cy="0"/>
          </a:xfrm>
          <a:prstGeom prst="line">
            <a:avLst/>
          </a:prstGeom>
          <a:noFill/>
          <a:ln w="19050">
            <a:solidFill>
              <a:schemeClr val="tx1"/>
            </a:solidFill>
            <a:round/>
            <a:headEnd/>
            <a:tailEnd type="triangle" w="med" len="med"/>
          </a:ln>
        </p:spPr>
        <p:txBody>
          <a:bodyPr/>
          <a:lstStyle/>
          <a:p>
            <a:endParaRPr lang="en-US"/>
          </a:p>
        </p:txBody>
      </p:sp>
      <p:sp>
        <p:nvSpPr>
          <p:cNvPr id="46165" name="Line 85"/>
          <p:cNvSpPr>
            <a:spLocks noChangeShapeType="1"/>
          </p:cNvSpPr>
          <p:nvPr/>
        </p:nvSpPr>
        <p:spPr bwMode="auto">
          <a:xfrm>
            <a:off x="5562600" y="2590800"/>
            <a:ext cx="1554163" cy="0"/>
          </a:xfrm>
          <a:prstGeom prst="line">
            <a:avLst/>
          </a:prstGeom>
          <a:noFill/>
          <a:ln w="19050">
            <a:solidFill>
              <a:srgbClr val="FF944B"/>
            </a:solidFill>
            <a:round/>
            <a:headEnd/>
            <a:tailEnd type="triangle" w="med" len="med"/>
          </a:ln>
        </p:spPr>
        <p:txBody>
          <a:bodyPr/>
          <a:lstStyle/>
          <a:p>
            <a:endParaRPr lang="en-US"/>
          </a:p>
        </p:txBody>
      </p:sp>
      <p:sp>
        <p:nvSpPr>
          <p:cNvPr id="46166" name="Line 86"/>
          <p:cNvSpPr>
            <a:spLocks noChangeShapeType="1"/>
          </p:cNvSpPr>
          <p:nvPr/>
        </p:nvSpPr>
        <p:spPr bwMode="auto">
          <a:xfrm>
            <a:off x="5213350" y="3076575"/>
            <a:ext cx="1873250" cy="0"/>
          </a:xfrm>
          <a:prstGeom prst="line">
            <a:avLst/>
          </a:prstGeom>
          <a:noFill/>
          <a:ln w="19050">
            <a:solidFill>
              <a:srgbClr val="C0C0C0"/>
            </a:solidFill>
            <a:round/>
            <a:headEnd/>
            <a:tailEnd type="triangle" w="med" len="med"/>
          </a:ln>
        </p:spPr>
        <p:txBody>
          <a:bodyPr/>
          <a:lstStyle/>
          <a:p>
            <a:endParaRPr lang="en-US"/>
          </a:p>
        </p:txBody>
      </p:sp>
      <p:sp>
        <p:nvSpPr>
          <p:cNvPr id="46167" name="Line 87"/>
          <p:cNvSpPr>
            <a:spLocks noChangeShapeType="1"/>
          </p:cNvSpPr>
          <p:nvPr/>
        </p:nvSpPr>
        <p:spPr bwMode="auto">
          <a:xfrm>
            <a:off x="5943600" y="3517900"/>
            <a:ext cx="1150938" cy="0"/>
          </a:xfrm>
          <a:prstGeom prst="line">
            <a:avLst/>
          </a:prstGeom>
          <a:noFill/>
          <a:ln w="19050">
            <a:solidFill>
              <a:schemeClr val="tx1"/>
            </a:solidFill>
            <a:round/>
            <a:headEnd/>
            <a:tailEnd type="triangle" w="med" len="med"/>
          </a:ln>
        </p:spPr>
        <p:txBody>
          <a:bodyPr/>
          <a:lstStyle/>
          <a:p>
            <a:endParaRPr lang="en-US"/>
          </a:p>
        </p:txBody>
      </p:sp>
      <p:sp>
        <p:nvSpPr>
          <p:cNvPr id="46168" name="Line 88"/>
          <p:cNvSpPr>
            <a:spLocks noChangeShapeType="1"/>
          </p:cNvSpPr>
          <p:nvPr/>
        </p:nvSpPr>
        <p:spPr bwMode="auto">
          <a:xfrm>
            <a:off x="6218238" y="3952875"/>
            <a:ext cx="876300" cy="0"/>
          </a:xfrm>
          <a:prstGeom prst="line">
            <a:avLst/>
          </a:prstGeom>
          <a:noFill/>
          <a:ln w="19050">
            <a:solidFill>
              <a:schemeClr val="tx1"/>
            </a:solidFill>
            <a:round/>
            <a:headEnd/>
            <a:tailEnd type="triangle" w="med" len="med"/>
          </a:ln>
        </p:spPr>
        <p:txBody>
          <a:bodyPr/>
          <a:lstStyle/>
          <a:p>
            <a:endParaRPr lang="en-US"/>
          </a:p>
        </p:txBody>
      </p:sp>
      <p:sp>
        <p:nvSpPr>
          <p:cNvPr id="46169" name="Line 89"/>
          <p:cNvSpPr>
            <a:spLocks noChangeShapeType="1"/>
          </p:cNvSpPr>
          <p:nvPr/>
        </p:nvSpPr>
        <p:spPr bwMode="auto">
          <a:xfrm rot="5400000">
            <a:off x="4933157" y="2420144"/>
            <a:ext cx="0" cy="414337"/>
          </a:xfrm>
          <a:prstGeom prst="line">
            <a:avLst/>
          </a:prstGeom>
          <a:noFill/>
          <a:ln w="19050">
            <a:solidFill>
              <a:srgbClr val="FF944B"/>
            </a:solidFill>
            <a:round/>
            <a:headEnd/>
            <a:tailEnd/>
          </a:ln>
        </p:spPr>
        <p:txBody>
          <a:bodyPr/>
          <a:lstStyle/>
          <a:p>
            <a:endParaRPr lang="en-US"/>
          </a:p>
        </p:txBody>
      </p:sp>
      <p:sp>
        <p:nvSpPr>
          <p:cNvPr id="46170" name="Line 90"/>
          <p:cNvSpPr>
            <a:spLocks noChangeShapeType="1"/>
          </p:cNvSpPr>
          <p:nvPr/>
        </p:nvSpPr>
        <p:spPr bwMode="auto">
          <a:xfrm rot="5400000">
            <a:off x="2944019" y="2001044"/>
            <a:ext cx="0" cy="1252538"/>
          </a:xfrm>
          <a:prstGeom prst="line">
            <a:avLst/>
          </a:prstGeom>
          <a:noFill/>
          <a:ln w="19050">
            <a:solidFill>
              <a:srgbClr val="FF944B"/>
            </a:solidFill>
            <a:round/>
            <a:headEnd/>
            <a:tailEnd/>
          </a:ln>
        </p:spPr>
        <p:txBody>
          <a:bodyPr/>
          <a:lstStyle/>
          <a:p>
            <a:endParaRPr lang="en-US"/>
          </a:p>
        </p:txBody>
      </p:sp>
      <p:sp>
        <p:nvSpPr>
          <p:cNvPr id="46171" name="Line 91"/>
          <p:cNvSpPr>
            <a:spLocks noChangeShapeType="1"/>
          </p:cNvSpPr>
          <p:nvPr/>
        </p:nvSpPr>
        <p:spPr bwMode="auto">
          <a:xfrm rot="5400000">
            <a:off x="4981576" y="1212850"/>
            <a:ext cx="0" cy="1946275"/>
          </a:xfrm>
          <a:prstGeom prst="line">
            <a:avLst/>
          </a:prstGeom>
          <a:noFill/>
          <a:ln w="19050">
            <a:solidFill>
              <a:schemeClr val="tx1"/>
            </a:solidFill>
            <a:round/>
            <a:headEnd/>
            <a:tailEnd/>
          </a:ln>
        </p:spPr>
        <p:txBody>
          <a:bodyPr/>
          <a:lstStyle/>
          <a:p>
            <a:endParaRPr lang="en-US"/>
          </a:p>
        </p:txBody>
      </p:sp>
      <p:sp>
        <p:nvSpPr>
          <p:cNvPr id="46172" name="Line 92"/>
          <p:cNvSpPr>
            <a:spLocks noChangeShapeType="1"/>
          </p:cNvSpPr>
          <p:nvPr/>
        </p:nvSpPr>
        <p:spPr bwMode="auto">
          <a:xfrm rot="5400000">
            <a:off x="3491707" y="2062956"/>
            <a:ext cx="0" cy="246063"/>
          </a:xfrm>
          <a:prstGeom prst="line">
            <a:avLst/>
          </a:prstGeom>
          <a:noFill/>
          <a:ln w="19050">
            <a:solidFill>
              <a:schemeClr val="tx1"/>
            </a:solidFill>
            <a:round/>
            <a:headEnd/>
            <a:tailEnd/>
          </a:ln>
        </p:spPr>
        <p:txBody>
          <a:bodyPr/>
          <a:lstStyle/>
          <a:p>
            <a:endParaRPr lang="en-US"/>
          </a:p>
        </p:txBody>
      </p:sp>
      <p:sp>
        <p:nvSpPr>
          <p:cNvPr id="46173" name="Line 93"/>
          <p:cNvSpPr>
            <a:spLocks noChangeShapeType="1"/>
          </p:cNvSpPr>
          <p:nvPr/>
        </p:nvSpPr>
        <p:spPr bwMode="auto">
          <a:xfrm rot="5400000">
            <a:off x="2455863" y="2047875"/>
            <a:ext cx="0" cy="276225"/>
          </a:xfrm>
          <a:prstGeom prst="line">
            <a:avLst/>
          </a:prstGeom>
          <a:noFill/>
          <a:ln w="19050">
            <a:solidFill>
              <a:schemeClr val="tx1"/>
            </a:solidFill>
            <a:round/>
            <a:headEnd/>
            <a:tailEnd/>
          </a:ln>
        </p:spPr>
        <p:txBody>
          <a:bodyPr/>
          <a:lstStyle/>
          <a:p>
            <a:endParaRPr lang="en-US"/>
          </a:p>
        </p:txBody>
      </p:sp>
      <p:sp>
        <p:nvSpPr>
          <p:cNvPr id="46174" name="Line 94"/>
          <p:cNvSpPr>
            <a:spLocks noChangeShapeType="1"/>
          </p:cNvSpPr>
          <p:nvPr/>
        </p:nvSpPr>
        <p:spPr bwMode="auto">
          <a:xfrm rot="5400000">
            <a:off x="4334669" y="2980531"/>
            <a:ext cx="0" cy="192088"/>
          </a:xfrm>
          <a:prstGeom prst="line">
            <a:avLst/>
          </a:prstGeom>
          <a:noFill/>
          <a:ln w="19050">
            <a:solidFill>
              <a:srgbClr val="C0C0C0"/>
            </a:solidFill>
            <a:round/>
            <a:headEnd/>
            <a:tailEnd/>
          </a:ln>
        </p:spPr>
        <p:txBody>
          <a:bodyPr/>
          <a:lstStyle/>
          <a:p>
            <a:endParaRPr lang="en-US"/>
          </a:p>
        </p:txBody>
      </p:sp>
      <p:sp>
        <p:nvSpPr>
          <p:cNvPr id="46175" name="Line 95"/>
          <p:cNvSpPr>
            <a:spLocks noChangeShapeType="1"/>
          </p:cNvSpPr>
          <p:nvPr/>
        </p:nvSpPr>
        <p:spPr bwMode="auto">
          <a:xfrm rot="5400000">
            <a:off x="3069432" y="2332831"/>
            <a:ext cx="0" cy="1487487"/>
          </a:xfrm>
          <a:prstGeom prst="line">
            <a:avLst/>
          </a:prstGeom>
          <a:noFill/>
          <a:ln w="19050">
            <a:solidFill>
              <a:srgbClr val="C0C0C0"/>
            </a:solidFill>
            <a:round/>
            <a:headEnd/>
            <a:tailEnd/>
          </a:ln>
        </p:spPr>
        <p:txBody>
          <a:bodyPr/>
          <a:lstStyle/>
          <a:p>
            <a:endParaRPr lang="en-US"/>
          </a:p>
        </p:txBody>
      </p:sp>
      <p:sp>
        <p:nvSpPr>
          <p:cNvPr id="46176" name="Line 96"/>
          <p:cNvSpPr>
            <a:spLocks noChangeShapeType="1"/>
          </p:cNvSpPr>
          <p:nvPr/>
        </p:nvSpPr>
        <p:spPr bwMode="auto">
          <a:xfrm rot="5400000">
            <a:off x="5487194" y="3456781"/>
            <a:ext cx="0" cy="109538"/>
          </a:xfrm>
          <a:prstGeom prst="line">
            <a:avLst/>
          </a:prstGeom>
          <a:noFill/>
          <a:ln w="19050">
            <a:solidFill>
              <a:schemeClr val="tx1"/>
            </a:solidFill>
            <a:round/>
            <a:headEnd/>
            <a:tailEnd/>
          </a:ln>
        </p:spPr>
        <p:txBody>
          <a:bodyPr/>
          <a:lstStyle/>
          <a:p>
            <a:endParaRPr lang="en-US"/>
          </a:p>
        </p:txBody>
      </p:sp>
      <p:sp>
        <p:nvSpPr>
          <p:cNvPr id="46177" name="Line 97"/>
          <p:cNvSpPr>
            <a:spLocks noChangeShapeType="1"/>
          </p:cNvSpPr>
          <p:nvPr/>
        </p:nvSpPr>
        <p:spPr bwMode="auto">
          <a:xfrm rot="5400000">
            <a:off x="4933951" y="3414712"/>
            <a:ext cx="0" cy="193675"/>
          </a:xfrm>
          <a:prstGeom prst="line">
            <a:avLst/>
          </a:prstGeom>
          <a:noFill/>
          <a:ln w="19050">
            <a:solidFill>
              <a:schemeClr val="tx1"/>
            </a:solidFill>
            <a:round/>
            <a:headEnd/>
            <a:tailEnd/>
          </a:ln>
        </p:spPr>
        <p:txBody>
          <a:bodyPr/>
          <a:lstStyle/>
          <a:p>
            <a:endParaRPr lang="en-US"/>
          </a:p>
        </p:txBody>
      </p:sp>
      <p:sp>
        <p:nvSpPr>
          <p:cNvPr id="46178" name="Line 98"/>
          <p:cNvSpPr>
            <a:spLocks noChangeShapeType="1"/>
          </p:cNvSpPr>
          <p:nvPr/>
        </p:nvSpPr>
        <p:spPr bwMode="auto">
          <a:xfrm rot="5400000">
            <a:off x="3386138" y="2454275"/>
            <a:ext cx="0" cy="2114550"/>
          </a:xfrm>
          <a:prstGeom prst="line">
            <a:avLst/>
          </a:prstGeom>
          <a:noFill/>
          <a:ln w="19050">
            <a:solidFill>
              <a:schemeClr val="tx1"/>
            </a:solidFill>
            <a:round/>
            <a:headEnd/>
            <a:tailEnd/>
          </a:ln>
        </p:spPr>
        <p:txBody>
          <a:bodyPr/>
          <a:lstStyle/>
          <a:p>
            <a:endParaRPr lang="en-US"/>
          </a:p>
        </p:txBody>
      </p:sp>
      <p:sp>
        <p:nvSpPr>
          <p:cNvPr id="46179" name="Line 99"/>
          <p:cNvSpPr>
            <a:spLocks noChangeShapeType="1"/>
          </p:cNvSpPr>
          <p:nvPr/>
        </p:nvSpPr>
        <p:spPr bwMode="auto">
          <a:xfrm rot="5400000">
            <a:off x="4067969" y="2221707"/>
            <a:ext cx="0" cy="3478212"/>
          </a:xfrm>
          <a:prstGeom prst="line">
            <a:avLst/>
          </a:prstGeom>
          <a:noFill/>
          <a:ln w="19050">
            <a:solidFill>
              <a:schemeClr val="tx1"/>
            </a:solidFill>
            <a:round/>
            <a:headEnd/>
            <a:tailEnd/>
          </a:ln>
        </p:spPr>
        <p:txBody>
          <a:bodyPr/>
          <a:lstStyle/>
          <a:p>
            <a:endParaRPr lang="en-US"/>
          </a:p>
        </p:txBody>
      </p:sp>
      <p:sp>
        <p:nvSpPr>
          <p:cNvPr id="46180" name="Rectangle 100"/>
          <p:cNvSpPr>
            <a:spLocks noChangeArrowheads="1"/>
          </p:cNvSpPr>
          <p:nvPr/>
        </p:nvSpPr>
        <p:spPr bwMode="auto">
          <a:xfrm>
            <a:off x="2722563" y="1882775"/>
            <a:ext cx="3552825" cy="122238"/>
          </a:xfrm>
          <a:prstGeom prst="rect">
            <a:avLst/>
          </a:prstGeom>
          <a:noFill/>
          <a:ln w="9525">
            <a:noFill/>
            <a:miter lim="800000"/>
            <a:headEnd/>
            <a:tailEnd/>
          </a:ln>
        </p:spPr>
        <p:txBody>
          <a:bodyPr wrap="none" lIns="0" tIns="0" rIns="0" bIns="0">
            <a:spAutoFit/>
          </a:bodyPr>
          <a:lstStyle/>
          <a:p>
            <a:pPr eaLnBrk="1" hangingPunct="1"/>
            <a:r>
              <a:rPr lang="en-US" sz="800">
                <a:latin typeface="Arial" charset="0"/>
              </a:rPr>
              <a:t>UK    Germany        Japan                                                                              US</a:t>
            </a:r>
          </a:p>
        </p:txBody>
      </p:sp>
      <p:sp>
        <p:nvSpPr>
          <p:cNvPr id="46181" name="Rectangle 101"/>
          <p:cNvSpPr>
            <a:spLocks noChangeArrowheads="1"/>
          </p:cNvSpPr>
          <p:nvPr/>
        </p:nvSpPr>
        <p:spPr bwMode="auto">
          <a:xfrm>
            <a:off x="3670300" y="2351088"/>
            <a:ext cx="1831975" cy="122237"/>
          </a:xfrm>
          <a:prstGeom prst="rect">
            <a:avLst/>
          </a:prstGeom>
          <a:noFill/>
          <a:ln w="9525">
            <a:noFill/>
            <a:miter lim="800000"/>
            <a:headEnd/>
            <a:tailEnd/>
          </a:ln>
        </p:spPr>
        <p:txBody>
          <a:bodyPr wrap="none" lIns="0" tIns="0" rIns="0" bIns="0">
            <a:spAutoFit/>
          </a:bodyPr>
          <a:lstStyle/>
          <a:p>
            <a:pPr eaLnBrk="1" hangingPunct="1"/>
            <a:r>
              <a:rPr lang="en-US" sz="800">
                <a:latin typeface="Arial" charset="0"/>
              </a:rPr>
              <a:t>Italy     France   Germany              Japan</a:t>
            </a:r>
          </a:p>
        </p:txBody>
      </p:sp>
      <p:sp>
        <p:nvSpPr>
          <p:cNvPr id="46182" name="Rectangle 102"/>
          <p:cNvSpPr>
            <a:spLocks noChangeArrowheads="1"/>
          </p:cNvSpPr>
          <p:nvPr/>
        </p:nvSpPr>
        <p:spPr bwMode="auto">
          <a:xfrm>
            <a:off x="3916363" y="2805113"/>
            <a:ext cx="1381125" cy="122237"/>
          </a:xfrm>
          <a:prstGeom prst="rect">
            <a:avLst/>
          </a:prstGeom>
          <a:noFill/>
          <a:ln w="9525">
            <a:noFill/>
            <a:miter lim="800000"/>
            <a:headEnd/>
            <a:tailEnd/>
          </a:ln>
        </p:spPr>
        <p:txBody>
          <a:bodyPr wrap="none" lIns="0" tIns="0" rIns="0" bIns="0">
            <a:spAutoFit/>
          </a:bodyPr>
          <a:lstStyle/>
          <a:p>
            <a:pPr eaLnBrk="1" hangingPunct="1"/>
            <a:r>
              <a:rPr lang="en-US" sz="800">
                <a:latin typeface="Arial" charset="0"/>
              </a:rPr>
              <a:t>Italy             France   Germany</a:t>
            </a:r>
          </a:p>
        </p:txBody>
      </p:sp>
      <p:sp>
        <p:nvSpPr>
          <p:cNvPr id="46183" name="Rectangle 103"/>
          <p:cNvSpPr>
            <a:spLocks noChangeArrowheads="1"/>
          </p:cNvSpPr>
          <p:nvPr/>
        </p:nvSpPr>
        <p:spPr bwMode="auto">
          <a:xfrm>
            <a:off x="4567238" y="3240088"/>
            <a:ext cx="1381125" cy="122237"/>
          </a:xfrm>
          <a:prstGeom prst="rect">
            <a:avLst/>
          </a:prstGeom>
          <a:noFill/>
          <a:ln w="9525">
            <a:noFill/>
            <a:miter lim="800000"/>
            <a:headEnd/>
            <a:tailEnd/>
          </a:ln>
        </p:spPr>
        <p:txBody>
          <a:bodyPr wrap="none" lIns="0" tIns="0" rIns="0" bIns="0">
            <a:spAutoFit/>
          </a:bodyPr>
          <a:lstStyle/>
          <a:p>
            <a:pPr eaLnBrk="1" hangingPunct="1"/>
            <a:r>
              <a:rPr lang="en-US" sz="800">
                <a:latin typeface="Arial" charset="0"/>
              </a:rPr>
              <a:t>Italy           France     Germany</a:t>
            </a:r>
          </a:p>
        </p:txBody>
      </p:sp>
      <p:sp>
        <p:nvSpPr>
          <p:cNvPr id="46184" name="Rectangle 104"/>
          <p:cNvSpPr>
            <a:spLocks noChangeArrowheads="1"/>
          </p:cNvSpPr>
          <p:nvPr/>
        </p:nvSpPr>
        <p:spPr bwMode="auto">
          <a:xfrm>
            <a:off x="5902325" y="3665538"/>
            <a:ext cx="136525" cy="122237"/>
          </a:xfrm>
          <a:prstGeom prst="rect">
            <a:avLst/>
          </a:prstGeom>
          <a:noFill/>
          <a:ln w="9525">
            <a:noFill/>
            <a:miter lim="800000"/>
            <a:headEnd/>
            <a:tailEnd/>
          </a:ln>
        </p:spPr>
        <p:txBody>
          <a:bodyPr wrap="none" lIns="0" tIns="0" rIns="0" bIns="0">
            <a:spAutoFit/>
          </a:bodyPr>
          <a:lstStyle/>
          <a:p>
            <a:pPr eaLnBrk="1" hangingPunct="1"/>
            <a:r>
              <a:rPr lang="en-US" sz="800">
                <a:latin typeface="Arial" charset="0"/>
              </a:rPr>
              <a:t>G6</a:t>
            </a:r>
          </a:p>
        </p:txBody>
      </p:sp>
      <p:sp>
        <p:nvSpPr>
          <p:cNvPr id="46185" name="Text Box 105"/>
          <p:cNvSpPr txBox="1">
            <a:spLocks noChangeArrowheads="1"/>
          </p:cNvSpPr>
          <p:nvPr/>
        </p:nvSpPr>
        <p:spPr bwMode="auto">
          <a:xfrm>
            <a:off x="2286000" y="4191000"/>
            <a:ext cx="3171825" cy="214313"/>
          </a:xfrm>
          <a:prstGeom prst="rect">
            <a:avLst/>
          </a:prstGeom>
          <a:noFill/>
          <a:ln w="9525">
            <a:noFill/>
            <a:miter lim="800000"/>
            <a:headEnd/>
            <a:tailEnd/>
          </a:ln>
        </p:spPr>
        <p:txBody>
          <a:bodyPr wrap="none">
            <a:spAutoFit/>
          </a:bodyPr>
          <a:lstStyle/>
          <a:p>
            <a:pPr eaLnBrk="1" hangingPunct="1"/>
            <a:r>
              <a:rPr lang="en-US" sz="800">
                <a:latin typeface="Arial" charset="0"/>
              </a:rPr>
              <a:t>* dots indicate when BRICs US$GDP exceeds US$GDP in the G6</a:t>
            </a:r>
          </a:p>
        </p:txBody>
      </p:sp>
      <p:sp>
        <p:nvSpPr>
          <p:cNvPr id="46186" name="Text Box 106"/>
          <p:cNvSpPr txBox="1">
            <a:spLocks noChangeArrowheads="1"/>
          </p:cNvSpPr>
          <p:nvPr/>
        </p:nvSpPr>
        <p:spPr bwMode="auto">
          <a:xfrm>
            <a:off x="76200" y="152400"/>
            <a:ext cx="9144000" cy="396875"/>
          </a:xfrm>
          <a:prstGeom prst="rect">
            <a:avLst/>
          </a:prstGeom>
          <a:noFill/>
          <a:ln w="9525">
            <a:noFill/>
            <a:miter lim="800000"/>
            <a:headEnd/>
            <a:tailEnd/>
          </a:ln>
        </p:spPr>
        <p:txBody>
          <a:bodyPr>
            <a:spAutoFit/>
          </a:bodyPr>
          <a:lstStyle/>
          <a:p>
            <a:pPr eaLnBrk="1" hangingPunct="1">
              <a:spcBef>
                <a:spcPct val="50000"/>
              </a:spcBef>
            </a:pPr>
            <a:r>
              <a:rPr lang="en-US" sz="2000" b="1">
                <a:solidFill>
                  <a:schemeClr val="bg1"/>
                </a:solidFill>
                <a:latin typeface="Arial" charset="0"/>
              </a:rPr>
              <a:t>The BRICs Verdict on the Indian Economy</a:t>
            </a:r>
          </a:p>
        </p:txBody>
      </p:sp>
      <p:sp>
        <p:nvSpPr>
          <p:cNvPr id="46187" name="Rectangle 107"/>
          <p:cNvSpPr>
            <a:spLocks noChangeArrowheads="1"/>
          </p:cNvSpPr>
          <p:nvPr/>
        </p:nvSpPr>
        <p:spPr bwMode="auto">
          <a:xfrm>
            <a:off x="1447800" y="685800"/>
            <a:ext cx="6096000" cy="762000"/>
          </a:xfrm>
          <a:prstGeom prst="rect">
            <a:avLst/>
          </a:prstGeom>
          <a:solidFill>
            <a:srgbClr val="0064C8">
              <a:alpha val="45097"/>
            </a:srgbClr>
          </a:solidFill>
          <a:ln w="9525">
            <a:noFill/>
            <a:miter lim="800000"/>
            <a:headEnd/>
            <a:tailEnd/>
          </a:ln>
        </p:spPr>
        <p:txBody>
          <a:bodyPr rIns="36576"/>
          <a:lstStyle/>
          <a:p>
            <a:pPr algn="ctr"/>
            <a:r>
              <a:rPr lang="en-US" sz="2400" b="1">
                <a:solidFill>
                  <a:srgbClr val="000000"/>
                </a:solidFill>
                <a:latin typeface="Arial" charset="0"/>
                <a:cs typeface="Arial" charset="0"/>
              </a:rPr>
              <a:t>Overtaking the G6: </a:t>
            </a:r>
          </a:p>
          <a:p>
            <a:pPr algn="ctr"/>
            <a:r>
              <a:rPr lang="en-US" sz="2400" b="1">
                <a:solidFill>
                  <a:srgbClr val="000000"/>
                </a:solidFill>
                <a:latin typeface="Arial" charset="0"/>
                <a:cs typeface="Arial" charset="0"/>
              </a:rPr>
              <a:t>When BRICs’ US$GDP will exceed G6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a:srcRect/>
          <a:stretch>
            <a:fillRect/>
          </a:stretch>
        </p:blipFill>
        <p:spPr bwMode="auto">
          <a:xfrm>
            <a:off x="685800" y="1552574"/>
            <a:ext cx="7745324" cy="50109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Post-Liberalization GDP Growth</a:t>
            </a:r>
            <a:endParaRPr lang="en-US" dirty="0"/>
          </a:p>
        </p:txBody>
      </p:sp>
      <p:pic>
        <p:nvPicPr>
          <p:cNvPr id="4098" name="Picture 2" descr="http://www.dalalstreet.biz/old_images/stocktips/gdp-growth-india-772752.PNG"/>
          <p:cNvPicPr>
            <a:picLocks noChangeAspect="1" noChangeArrowheads="1"/>
          </p:cNvPicPr>
          <p:nvPr/>
        </p:nvPicPr>
        <p:blipFill>
          <a:blip r:embed="rId3"/>
          <a:srcRect/>
          <a:stretch>
            <a:fillRect/>
          </a:stretch>
        </p:blipFill>
        <p:spPr bwMode="auto">
          <a:xfrm>
            <a:off x="914400" y="1752600"/>
            <a:ext cx="7521846" cy="4343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p>
            <a:fld id="{03D4A0F0-FE65-40E8-80E3-173811ACA6C7}" type="slidenum">
              <a:rPr lang="en-US" smtClean="0">
                <a:latin typeface="Arial" charset="0"/>
                <a:cs typeface="Arial" charset="0"/>
              </a:rPr>
              <a:pPr/>
              <a:t>4</a:t>
            </a:fld>
            <a:endParaRPr lang="en-US" smtClean="0">
              <a:latin typeface="Arial" charset="0"/>
              <a:cs typeface="Arial" charset="0"/>
            </a:endParaRPr>
          </a:p>
        </p:txBody>
      </p:sp>
      <p:pic>
        <p:nvPicPr>
          <p:cNvPr id="13315" name="Picture 5" descr="percent-world-gdp-1500"/>
          <p:cNvPicPr>
            <a:picLocks noGrp="1" noChangeAspect="1" noChangeArrowheads="1"/>
          </p:cNvPicPr>
          <p:nvPr>
            <p:ph idx="4294967295"/>
          </p:nvPr>
        </p:nvPicPr>
        <p:blipFill>
          <a:blip r:embed="rId3"/>
          <a:srcRect/>
          <a:stretch>
            <a:fillRect/>
          </a:stretch>
        </p:blipFill>
        <p:spPr>
          <a:xfrm>
            <a:off x="152400" y="228600"/>
            <a:ext cx="8686800" cy="6400800"/>
          </a:xfrm>
        </p:spPr>
      </p:pic>
      <p:sp>
        <p:nvSpPr>
          <p:cNvPr id="13316" name="Text Box 4"/>
          <p:cNvSpPr txBox="1">
            <a:spLocks noChangeArrowheads="1"/>
          </p:cNvSpPr>
          <p:nvPr/>
        </p:nvSpPr>
        <p:spPr bwMode="auto">
          <a:xfrm>
            <a:off x="1143000" y="3657600"/>
            <a:ext cx="685800" cy="366713"/>
          </a:xfrm>
          <a:prstGeom prst="rect">
            <a:avLst/>
          </a:prstGeom>
          <a:noFill/>
          <a:ln w="9525">
            <a:noFill/>
            <a:miter lim="800000"/>
            <a:headEnd/>
            <a:tailEnd/>
          </a:ln>
        </p:spPr>
        <p:txBody>
          <a:bodyPr>
            <a:spAutoFit/>
          </a:bodyPr>
          <a:lstStyle/>
          <a:p>
            <a:pPr>
              <a:spcBef>
                <a:spcPct val="50000"/>
              </a:spcBef>
            </a:pPr>
            <a:r>
              <a:rPr lang="en-US"/>
              <a:t>25%</a:t>
            </a:r>
          </a:p>
        </p:txBody>
      </p:sp>
      <p:sp>
        <p:nvSpPr>
          <p:cNvPr id="13317" name="Text Box 5"/>
          <p:cNvSpPr txBox="1">
            <a:spLocks noChangeArrowheads="1"/>
          </p:cNvSpPr>
          <p:nvPr/>
        </p:nvSpPr>
        <p:spPr bwMode="auto">
          <a:xfrm>
            <a:off x="2384425" y="3649663"/>
            <a:ext cx="815975" cy="366712"/>
          </a:xfrm>
          <a:prstGeom prst="rect">
            <a:avLst/>
          </a:prstGeom>
          <a:noFill/>
          <a:ln w="9525">
            <a:noFill/>
            <a:miter lim="800000"/>
            <a:headEnd/>
            <a:tailEnd/>
          </a:ln>
        </p:spPr>
        <p:txBody>
          <a:bodyPr>
            <a:spAutoFit/>
          </a:bodyPr>
          <a:lstStyle/>
          <a:p>
            <a:pPr>
              <a:spcBef>
                <a:spcPct val="50000"/>
              </a:spcBef>
            </a:pPr>
            <a:endParaRPr lang="en-US"/>
          </a:p>
        </p:txBody>
      </p:sp>
      <p:sp>
        <p:nvSpPr>
          <p:cNvPr id="13318" name="Text Box 6"/>
          <p:cNvSpPr txBox="1">
            <a:spLocks noChangeArrowheads="1"/>
          </p:cNvSpPr>
          <p:nvPr/>
        </p:nvSpPr>
        <p:spPr bwMode="auto">
          <a:xfrm>
            <a:off x="2514600" y="3657600"/>
            <a:ext cx="762000" cy="366713"/>
          </a:xfrm>
          <a:prstGeom prst="rect">
            <a:avLst/>
          </a:prstGeom>
          <a:noFill/>
          <a:ln w="9525">
            <a:noFill/>
            <a:miter lim="800000"/>
            <a:headEnd/>
            <a:tailEnd/>
          </a:ln>
        </p:spPr>
        <p:txBody>
          <a:bodyPr>
            <a:spAutoFit/>
          </a:bodyPr>
          <a:lstStyle/>
          <a:p>
            <a:pPr>
              <a:spcBef>
                <a:spcPct val="50000"/>
              </a:spcBef>
            </a:pPr>
            <a:r>
              <a:rPr lang="en-US"/>
              <a:t>23%</a:t>
            </a:r>
          </a:p>
        </p:txBody>
      </p:sp>
      <p:sp>
        <p:nvSpPr>
          <p:cNvPr id="13319" name="Text Box 7"/>
          <p:cNvSpPr txBox="1">
            <a:spLocks noChangeArrowheads="1"/>
          </p:cNvSpPr>
          <p:nvPr/>
        </p:nvSpPr>
        <p:spPr bwMode="auto">
          <a:xfrm>
            <a:off x="3886200" y="3810000"/>
            <a:ext cx="685800" cy="366713"/>
          </a:xfrm>
          <a:prstGeom prst="rect">
            <a:avLst/>
          </a:prstGeom>
          <a:noFill/>
          <a:ln w="9525">
            <a:noFill/>
            <a:miter lim="800000"/>
            <a:headEnd/>
            <a:tailEnd/>
          </a:ln>
        </p:spPr>
        <p:txBody>
          <a:bodyPr>
            <a:spAutoFit/>
          </a:bodyPr>
          <a:lstStyle/>
          <a:p>
            <a:pPr>
              <a:spcBef>
                <a:spcPct val="50000"/>
              </a:spcBef>
            </a:pPr>
            <a:endParaRPr lang="en-US"/>
          </a:p>
        </p:txBody>
      </p:sp>
      <p:sp>
        <p:nvSpPr>
          <p:cNvPr id="13320" name="Text Box 8"/>
          <p:cNvSpPr txBox="1">
            <a:spLocks noChangeArrowheads="1"/>
          </p:cNvSpPr>
          <p:nvPr/>
        </p:nvSpPr>
        <p:spPr bwMode="auto">
          <a:xfrm>
            <a:off x="3810000" y="3733800"/>
            <a:ext cx="762000" cy="366713"/>
          </a:xfrm>
          <a:prstGeom prst="rect">
            <a:avLst/>
          </a:prstGeom>
          <a:noFill/>
          <a:ln w="9525">
            <a:noFill/>
            <a:miter lim="800000"/>
            <a:headEnd/>
            <a:tailEnd/>
          </a:ln>
        </p:spPr>
        <p:txBody>
          <a:bodyPr>
            <a:spAutoFit/>
          </a:bodyPr>
          <a:lstStyle/>
          <a:p>
            <a:pPr>
              <a:spcBef>
                <a:spcPct val="50000"/>
              </a:spcBef>
            </a:pPr>
            <a:r>
              <a:rPr lang="en-US"/>
              <a:t>24%</a:t>
            </a:r>
          </a:p>
        </p:txBody>
      </p:sp>
      <p:sp>
        <p:nvSpPr>
          <p:cNvPr id="13321" name="Text Box 9"/>
          <p:cNvSpPr txBox="1">
            <a:spLocks noChangeArrowheads="1"/>
          </p:cNvSpPr>
          <p:nvPr/>
        </p:nvSpPr>
        <p:spPr bwMode="auto">
          <a:xfrm>
            <a:off x="5295900" y="3845946"/>
            <a:ext cx="685800" cy="366713"/>
          </a:xfrm>
          <a:prstGeom prst="rect">
            <a:avLst/>
          </a:prstGeom>
          <a:noFill/>
          <a:ln w="9525">
            <a:noFill/>
            <a:miter lim="800000"/>
            <a:headEnd/>
            <a:tailEnd/>
          </a:ln>
        </p:spPr>
        <p:txBody>
          <a:bodyPr>
            <a:spAutoFit/>
          </a:bodyPr>
          <a:lstStyle/>
          <a:p>
            <a:pPr>
              <a:spcBef>
                <a:spcPct val="50000"/>
              </a:spcBef>
            </a:pPr>
            <a:r>
              <a:rPr lang="en-US" dirty="0"/>
              <a:t>16%</a:t>
            </a:r>
          </a:p>
        </p:txBody>
      </p:sp>
      <p:sp>
        <p:nvSpPr>
          <p:cNvPr id="13322" name="Line 11"/>
          <p:cNvSpPr>
            <a:spLocks noChangeShapeType="1"/>
          </p:cNvSpPr>
          <p:nvPr/>
        </p:nvSpPr>
        <p:spPr bwMode="auto">
          <a:xfrm>
            <a:off x="5943600" y="4114800"/>
            <a:ext cx="381000" cy="1676400"/>
          </a:xfrm>
          <a:prstGeom prst="line">
            <a:avLst/>
          </a:prstGeom>
          <a:noFill/>
          <a:ln w="9525">
            <a:solidFill>
              <a:schemeClr val="tx1"/>
            </a:solidFill>
            <a:round/>
            <a:headEnd/>
            <a:tailEnd type="triangle" w="med" len="med"/>
          </a:ln>
        </p:spPr>
        <p:txBody>
          <a:bodyPr/>
          <a:lstStyle/>
          <a:p>
            <a:endParaRPr lang="en-US"/>
          </a:p>
        </p:txBody>
      </p:sp>
      <p:sp>
        <p:nvSpPr>
          <p:cNvPr id="13323" name="Text Box 12"/>
          <p:cNvSpPr txBox="1">
            <a:spLocks noChangeArrowheads="1"/>
          </p:cNvSpPr>
          <p:nvPr/>
        </p:nvSpPr>
        <p:spPr bwMode="auto">
          <a:xfrm>
            <a:off x="5943600" y="5791200"/>
            <a:ext cx="990600" cy="366713"/>
          </a:xfrm>
          <a:prstGeom prst="rect">
            <a:avLst/>
          </a:prstGeom>
          <a:noFill/>
          <a:ln w="9525">
            <a:noFill/>
            <a:miter lim="800000"/>
            <a:headEnd/>
            <a:tailEnd/>
          </a:ln>
        </p:spPr>
        <p:txBody>
          <a:bodyPr>
            <a:spAutoFit/>
          </a:bodyPr>
          <a:lstStyle/>
          <a:p>
            <a:pPr>
              <a:spcBef>
                <a:spcPct val="50000"/>
              </a:spcBef>
            </a:pPr>
            <a:r>
              <a:rPr lang="en-US"/>
              <a:t>13%</a:t>
            </a:r>
          </a:p>
        </p:txBody>
      </p:sp>
      <p:sp>
        <p:nvSpPr>
          <p:cNvPr id="13324" name="Line 13"/>
          <p:cNvSpPr>
            <a:spLocks noChangeShapeType="1"/>
          </p:cNvSpPr>
          <p:nvPr/>
        </p:nvSpPr>
        <p:spPr bwMode="auto">
          <a:xfrm>
            <a:off x="6324600" y="4191000"/>
            <a:ext cx="1066800" cy="1905000"/>
          </a:xfrm>
          <a:prstGeom prst="line">
            <a:avLst/>
          </a:prstGeom>
          <a:noFill/>
          <a:ln w="9525">
            <a:solidFill>
              <a:schemeClr val="tx1"/>
            </a:solidFill>
            <a:round/>
            <a:headEnd/>
            <a:tailEnd type="triangle" w="med" len="med"/>
          </a:ln>
        </p:spPr>
        <p:txBody>
          <a:bodyPr/>
          <a:lstStyle/>
          <a:p>
            <a:endParaRPr lang="en-US"/>
          </a:p>
        </p:txBody>
      </p:sp>
      <p:sp>
        <p:nvSpPr>
          <p:cNvPr id="13325" name="Text Box 14"/>
          <p:cNvSpPr txBox="1">
            <a:spLocks noChangeArrowheads="1"/>
          </p:cNvSpPr>
          <p:nvPr/>
        </p:nvSpPr>
        <p:spPr bwMode="auto">
          <a:xfrm>
            <a:off x="7239000" y="6096000"/>
            <a:ext cx="990600" cy="366713"/>
          </a:xfrm>
          <a:prstGeom prst="rect">
            <a:avLst/>
          </a:prstGeom>
          <a:noFill/>
          <a:ln w="9525">
            <a:noFill/>
            <a:miter lim="800000"/>
            <a:headEnd/>
            <a:tailEnd/>
          </a:ln>
        </p:spPr>
        <p:txBody>
          <a:bodyPr>
            <a:spAutoFit/>
          </a:bodyPr>
          <a:lstStyle/>
          <a:p>
            <a:pPr>
              <a:spcBef>
                <a:spcPct val="50000"/>
              </a:spcBef>
            </a:pPr>
            <a:r>
              <a:rPr lang="en-US"/>
              <a:t>9%</a:t>
            </a:r>
          </a:p>
        </p:txBody>
      </p:sp>
      <p:sp>
        <p:nvSpPr>
          <p:cNvPr id="13326" name="Line 15"/>
          <p:cNvSpPr>
            <a:spLocks noChangeShapeType="1"/>
          </p:cNvSpPr>
          <p:nvPr/>
        </p:nvSpPr>
        <p:spPr bwMode="auto">
          <a:xfrm>
            <a:off x="7010400" y="4114800"/>
            <a:ext cx="533400" cy="1676400"/>
          </a:xfrm>
          <a:prstGeom prst="line">
            <a:avLst/>
          </a:prstGeom>
          <a:noFill/>
          <a:ln w="9525">
            <a:solidFill>
              <a:schemeClr val="tx1"/>
            </a:solidFill>
            <a:round/>
            <a:headEnd/>
            <a:tailEnd type="triangle" w="med" len="med"/>
          </a:ln>
        </p:spPr>
        <p:txBody>
          <a:bodyPr/>
          <a:lstStyle/>
          <a:p>
            <a:endParaRPr lang="en-US"/>
          </a:p>
        </p:txBody>
      </p:sp>
      <p:sp>
        <p:nvSpPr>
          <p:cNvPr id="13327" name="Text Box 16"/>
          <p:cNvSpPr txBox="1">
            <a:spLocks noChangeArrowheads="1"/>
          </p:cNvSpPr>
          <p:nvPr/>
        </p:nvSpPr>
        <p:spPr bwMode="auto">
          <a:xfrm>
            <a:off x="7391400" y="5805488"/>
            <a:ext cx="838200" cy="366712"/>
          </a:xfrm>
          <a:prstGeom prst="rect">
            <a:avLst/>
          </a:prstGeom>
          <a:noFill/>
          <a:ln w="9525">
            <a:noFill/>
            <a:miter lim="800000"/>
            <a:headEnd/>
            <a:tailEnd/>
          </a:ln>
        </p:spPr>
        <p:txBody>
          <a:bodyPr>
            <a:spAutoFit/>
          </a:bodyPr>
          <a:lstStyle/>
          <a:p>
            <a:pPr>
              <a:spcBef>
                <a:spcPct val="50000"/>
              </a:spcBef>
            </a:pPr>
            <a:r>
              <a:rPr lang="en-US"/>
              <a:t>4%</a:t>
            </a:r>
          </a:p>
        </p:txBody>
      </p:sp>
      <p:sp>
        <p:nvSpPr>
          <p:cNvPr id="13328" name="Line 17"/>
          <p:cNvSpPr>
            <a:spLocks noChangeShapeType="1"/>
          </p:cNvSpPr>
          <p:nvPr/>
        </p:nvSpPr>
        <p:spPr bwMode="auto">
          <a:xfrm>
            <a:off x="7391400" y="4114800"/>
            <a:ext cx="914400" cy="1295400"/>
          </a:xfrm>
          <a:prstGeom prst="line">
            <a:avLst/>
          </a:prstGeom>
          <a:noFill/>
          <a:ln w="9525">
            <a:solidFill>
              <a:schemeClr val="tx1"/>
            </a:solidFill>
            <a:round/>
            <a:headEnd/>
            <a:tailEnd type="triangle" w="med" len="med"/>
          </a:ln>
        </p:spPr>
        <p:txBody>
          <a:bodyPr/>
          <a:lstStyle/>
          <a:p>
            <a:endParaRPr lang="en-US"/>
          </a:p>
        </p:txBody>
      </p:sp>
      <p:sp>
        <p:nvSpPr>
          <p:cNvPr id="13329" name="Text Box 18"/>
          <p:cNvSpPr txBox="1">
            <a:spLocks noChangeArrowheads="1"/>
          </p:cNvSpPr>
          <p:nvPr/>
        </p:nvSpPr>
        <p:spPr bwMode="auto">
          <a:xfrm>
            <a:off x="8153400" y="5348288"/>
            <a:ext cx="685800" cy="366712"/>
          </a:xfrm>
          <a:prstGeom prst="rect">
            <a:avLst/>
          </a:prstGeom>
          <a:noFill/>
          <a:ln w="9525">
            <a:noFill/>
            <a:miter lim="800000"/>
            <a:headEnd/>
            <a:tailEnd/>
          </a:ln>
        </p:spPr>
        <p:txBody>
          <a:bodyPr>
            <a:spAutoFit/>
          </a:bodyPr>
          <a:lstStyle/>
          <a:p>
            <a:pPr>
              <a:spcBef>
                <a:spcPct val="50000"/>
              </a:spcBef>
            </a:pPr>
            <a:r>
              <a:rPr lang="en-US"/>
              <a:t>3%</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Current Year</a:t>
            </a:r>
            <a:endParaRPr lang="en-US" dirty="0"/>
          </a:p>
        </p:txBody>
      </p:sp>
      <p:pic>
        <p:nvPicPr>
          <p:cNvPr id="199682" name="Picture 2" descr="Graphic: Paras Jain/Mint"/>
          <p:cNvPicPr>
            <a:picLocks noChangeAspect="1" noChangeArrowheads="1"/>
          </p:cNvPicPr>
          <p:nvPr/>
        </p:nvPicPr>
        <p:blipFill>
          <a:blip r:embed="rId3"/>
          <a:srcRect/>
          <a:stretch>
            <a:fillRect/>
          </a:stretch>
        </p:blipFill>
        <p:spPr bwMode="auto">
          <a:xfrm>
            <a:off x="1295400" y="1681734"/>
            <a:ext cx="6324600" cy="449046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endParaRPr lang="en-US" dirty="0"/>
          </a:p>
        </p:txBody>
      </p:sp>
      <p:pic>
        <p:nvPicPr>
          <p:cNvPr id="427010" name="Picture 2" descr="http://4.bp.blogspot.com/_iWfE7UcxWAk/S4PS9JZmY7I/AAAAAAAAAQk/Fq5D0y6sLsw/s320/gdp-growth.gif"/>
          <p:cNvPicPr>
            <a:picLocks noChangeAspect="1" noChangeArrowheads="1"/>
          </p:cNvPicPr>
          <p:nvPr/>
        </p:nvPicPr>
        <p:blipFill>
          <a:blip r:embed="rId3"/>
          <a:srcRect/>
          <a:stretch>
            <a:fillRect/>
          </a:stretch>
        </p:blipFill>
        <p:spPr bwMode="auto">
          <a:xfrm>
            <a:off x="914400" y="1905000"/>
            <a:ext cx="7397389" cy="41148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Factors Driving India’s Growth</a:t>
            </a:r>
            <a:endParaRPr lang="en-US" dirty="0"/>
          </a:p>
        </p:txBody>
      </p:sp>
      <p:sp>
        <p:nvSpPr>
          <p:cNvPr id="3" name="Table Placeholder 2"/>
          <p:cNvSpPr>
            <a:spLocks noGrp="1"/>
          </p:cNvSpPr>
          <p:nvPr>
            <p:ph type="tbl" idx="1"/>
          </p:nvPr>
        </p:nvSpPr>
        <p:spPr/>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772400" cy="1143000"/>
          </a:xfrm>
        </p:spPr>
        <p:txBody>
          <a:bodyPr/>
          <a:lstStyle/>
          <a:p>
            <a:r>
              <a:rPr lang="en-US" dirty="0" smtClean="0"/>
              <a:t>A Rising Savings Rate</a:t>
            </a:r>
            <a:endParaRPr lang="en-US" dirty="0"/>
          </a:p>
        </p:txBody>
      </p:sp>
      <p:graphicFrame>
        <p:nvGraphicFramePr>
          <p:cNvPr id="5" name="Table 4"/>
          <p:cNvGraphicFramePr>
            <a:graphicFrameLocks noGrp="1"/>
          </p:cNvGraphicFramePr>
          <p:nvPr/>
        </p:nvGraphicFramePr>
        <p:xfrm>
          <a:off x="152401" y="2819400"/>
          <a:ext cx="8762999" cy="1981200"/>
        </p:xfrm>
        <a:graphic>
          <a:graphicData uri="http://schemas.openxmlformats.org/drawingml/2006/table">
            <a:tbl>
              <a:tblPr firstRow="1" bandRow="1">
                <a:tableStyleId>{5C22544A-7EE6-4342-B048-85BDC9FD1C3A}</a:tableStyleId>
              </a:tblPr>
              <a:tblGrid>
                <a:gridCol w="2248911"/>
                <a:gridCol w="1550973"/>
                <a:gridCol w="1457915"/>
                <a:gridCol w="1600200"/>
                <a:gridCol w="1905000"/>
              </a:tblGrid>
              <a:tr h="734962">
                <a:tc>
                  <a:txBody>
                    <a:bodyPr/>
                    <a:lstStyle/>
                    <a:p>
                      <a:endParaRPr lang="en-US" dirty="0"/>
                    </a:p>
                  </a:txBody>
                  <a:tcPr/>
                </a:tc>
                <a:tc>
                  <a:txBody>
                    <a:bodyPr/>
                    <a:lstStyle/>
                    <a:p>
                      <a:r>
                        <a:rPr lang="en-US" sz="2000" dirty="0" smtClean="0"/>
                        <a:t>1980-81</a:t>
                      </a:r>
                      <a:endParaRPr lang="en-US" sz="2000" dirty="0"/>
                    </a:p>
                  </a:txBody>
                  <a:tcPr/>
                </a:tc>
                <a:tc>
                  <a:txBody>
                    <a:bodyPr/>
                    <a:lstStyle/>
                    <a:p>
                      <a:pPr marL="0" algn="l" defTabSz="914400" rtl="0" eaLnBrk="1" latinLnBrk="0" hangingPunct="1"/>
                      <a:r>
                        <a:rPr lang="en-US" sz="2000" b="1" kern="1200" dirty="0" smtClean="0">
                          <a:solidFill>
                            <a:schemeClr val="lt1"/>
                          </a:solidFill>
                          <a:latin typeface="+mn-lt"/>
                          <a:ea typeface="+mn-ea"/>
                          <a:cs typeface="+mn-cs"/>
                        </a:rPr>
                        <a:t>1990-91</a:t>
                      </a:r>
                    </a:p>
                  </a:txBody>
                  <a:tcPr/>
                </a:tc>
                <a:tc>
                  <a:txBody>
                    <a:bodyPr/>
                    <a:lstStyle/>
                    <a:p>
                      <a:pPr marL="0" algn="l" defTabSz="914400" rtl="0" eaLnBrk="1" latinLnBrk="0" hangingPunct="1"/>
                      <a:r>
                        <a:rPr lang="en-US" sz="2000" b="1" kern="1200" dirty="0" smtClean="0">
                          <a:solidFill>
                            <a:schemeClr val="lt1"/>
                          </a:solidFill>
                          <a:latin typeface="+mn-lt"/>
                          <a:ea typeface="+mn-ea"/>
                          <a:cs typeface="+mn-cs"/>
                        </a:rPr>
                        <a:t>2000-01</a:t>
                      </a:r>
                    </a:p>
                  </a:txBody>
                  <a:tcPr/>
                </a:tc>
                <a:tc>
                  <a:txBody>
                    <a:bodyPr/>
                    <a:lstStyle/>
                    <a:p>
                      <a:pPr marL="0" algn="l" defTabSz="914400" rtl="0" eaLnBrk="1" latinLnBrk="0" hangingPunct="1"/>
                      <a:r>
                        <a:rPr lang="en-US" sz="2000" b="1" kern="1200" dirty="0" smtClean="0">
                          <a:solidFill>
                            <a:schemeClr val="lt1"/>
                          </a:solidFill>
                          <a:latin typeface="+mn-lt"/>
                          <a:ea typeface="+mn-ea"/>
                          <a:cs typeface="+mn-cs"/>
                        </a:rPr>
                        <a:t>2010-11</a:t>
                      </a:r>
                    </a:p>
                  </a:txBody>
                  <a:tcPr/>
                </a:tc>
              </a:tr>
              <a:tr h="1246238">
                <a:tc>
                  <a:txBody>
                    <a:bodyPr/>
                    <a:lstStyle/>
                    <a:p>
                      <a:r>
                        <a:rPr lang="en-US" sz="2400" dirty="0" smtClean="0"/>
                        <a:t>Savings rate/GDP, /%</a:t>
                      </a:r>
                      <a:endParaRPr lang="en-US" sz="2400" dirty="0"/>
                    </a:p>
                  </a:txBody>
                  <a:tcPr/>
                </a:tc>
                <a:tc>
                  <a:txBody>
                    <a:bodyPr/>
                    <a:lstStyle/>
                    <a:p>
                      <a:r>
                        <a:rPr lang="en-US" sz="2000" dirty="0" smtClean="0"/>
                        <a:t>18.5</a:t>
                      </a:r>
                      <a:endParaRPr lang="en-US" sz="2000" dirty="0"/>
                    </a:p>
                  </a:txBody>
                  <a:tcPr/>
                </a:tc>
                <a:tc>
                  <a:txBody>
                    <a:bodyPr/>
                    <a:lstStyle/>
                    <a:p>
                      <a:r>
                        <a:rPr lang="en-US" sz="2000" dirty="0" smtClean="0"/>
                        <a:t>22.8</a:t>
                      </a:r>
                      <a:endParaRPr lang="en-US" sz="2000" dirty="0"/>
                    </a:p>
                  </a:txBody>
                  <a:tcPr/>
                </a:tc>
                <a:tc>
                  <a:txBody>
                    <a:bodyPr/>
                    <a:lstStyle/>
                    <a:p>
                      <a:r>
                        <a:rPr lang="en-US" sz="2000" dirty="0" smtClean="0"/>
                        <a:t>23.7</a:t>
                      </a:r>
                      <a:endParaRPr lang="en-US" sz="2000" dirty="0"/>
                    </a:p>
                  </a:txBody>
                  <a:tcPr/>
                </a:tc>
                <a:tc>
                  <a:txBody>
                    <a:bodyPr/>
                    <a:lstStyle/>
                    <a:p>
                      <a:r>
                        <a:rPr lang="en-US" sz="2000" dirty="0" smtClean="0"/>
                        <a:t>34</a:t>
                      </a:r>
                      <a:endParaRPr lang="en-US" sz="2000" dirty="0"/>
                    </a:p>
                  </a:txBody>
                  <a:tcPr/>
                </a:tc>
              </a:tr>
            </a:tbl>
          </a:graphicData>
        </a:graphic>
      </p:graphicFrame>
      <p:sp>
        <p:nvSpPr>
          <p:cNvPr id="6" name="TextBox 5"/>
          <p:cNvSpPr txBox="1"/>
          <p:nvPr/>
        </p:nvSpPr>
        <p:spPr>
          <a:xfrm>
            <a:off x="1066800" y="5830669"/>
            <a:ext cx="7010400" cy="646331"/>
          </a:xfrm>
          <a:prstGeom prst="rect">
            <a:avLst/>
          </a:prstGeom>
          <a:noFill/>
        </p:spPr>
        <p:txBody>
          <a:bodyPr wrap="square" rtlCol="0">
            <a:spAutoFit/>
          </a:bodyPr>
          <a:lstStyle/>
          <a:p>
            <a:pPr algn="ctr"/>
            <a:r>
              <a:rPr lang="en-US" dirty="0" smtClean="0"/>
              <a:t>Source: Government of India, </a:t>
            </a:r>
            <a:r>
              <a:rPr lang="en-US" i="1" dirty="0" smtClean="0"/>
              <a:t>Economic Survey </a:t>
            </a:r>
            <a:r>
              <a:rPr lang="en-US" dirty="0" smtClean="0"/>
              <a:t>2010-11, www.indiabudget.nic.in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4" y="304800"/>
            <a:ext cx="8264525" cy="1219200"/>
          </a:xfrm>
        </p:spPr>
        <p:txBody>
          <a:bodyPr/>
          <a:lstStyle/>
          <a:p>
            <a:r>
              <a:rPr lang="en-US" sz="3600" dirty="0" smtClean="0"/>
              <a:t>Integration with Global Economy</a:t>
            </a:r>
            <a:endParaRPr lang="en-US" sz="3600" dirty="0"/>
          </a:p>
        </p:txBody>
      </p:sp>
      <p:graphicFrame>
        <p:nvGraphicFramePr>
          <p:cNvPr id="4" name="Content Placeholder 3"/>
          <p:cNvGraphicFramePr>
            <a:graphicFrameLocks noGrp="1"/>
          </p:cNvGraphicFramePr>
          <p:nvPr>
            <p:ph idx="1"/>
          </p:nvPr>
        </p:nvGraphicFramePr>
        <p:xfrm>
          <a:off x="566738" y="2291080"/>
          <a:ext cx="8001000" cy="2966720"/>
        </p:xfrm>
        <a:graphic>
          <a:graphicData uri="http://schemas.openxmlformats.org/drawingml/2006/table">
            <a:tbl>
              <a:tblPr firstRow="1" bandRow="1">
                <a:tableStyleId>{5C22544A-7EE6-4342-B048-85BDC9FD1C3A}</a:tableStyleId>
              </a:tblPr>
              <a:tblGrid>
                <a:gridCol w="2667000"/>
                <a:gridCol w="2667000"/>
                <a:gridCol w="2667000"/>
              </a:tblGrid>
              <a:tr h="370840">
                <a:tc gridSpan="3">
                  <a:txBody>
                    <a:bodyPr/>
                    <a:lstStyle/>
                    <a:p>
                      <a:pPr algn="ctr"/>
                      <a:r>
                        <a:rPr lang="en-US" dirty="0" smtClean="0"/>
                        <a:t>Gross</a:t>
                      </a:r>
                      <a:r>
                        <a:rPr lang="en-US" baseline="0" dirty="0" smtClean="0"/>
                        <a:t> Flows (Current and Capital Accounts)</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Year</a:t>
                      </a:r>
                      <a:endParaRPr lang="en-US" dirty="0"/>
                    </a:p>
                  </a:txBody>
                  <a:tcPr/>
                </a:tc>
                <a:tc>
                  <a:txBody>
                    <a:bodyPr/>
                    <a:lstStyle/>
                    <a:p>
                      <a:r>
                        <a:rPr lang="en-US" dirty="0" smtClean="0"/>
                        <a:t>Billion USD</a:t>
                      </a:r>
                      <a:endParaRPr lang="en-US" dirty="0"/>
                    </a:p>
                  </a:txBody>
                  <a:tcPr/>
                </a:tc>
                <a:tc>
                  <a:txBody>
                    <a:bodyPr/>
                    <a:lstStyle/>
                    <a:p>
                      <a:r>
                        <a:rPr lang="en-US" dirty="0" smtClean="0"/>
                        <a:t>% to GDP</a:t>
                      </a:r>
                      <a:endParaRPr lang="en-US" dirty="0"/>
                    </a:p>
                  </a:txBody>
                  <a:tcPr/>
                </a:tc>
              </a:tr>
              <a:tr h="370840">
                <a:tc>
                  <a:txBody>
                    <a:bodyPr/>
                    <a:lstStyle/>
                    <a:p>
                      <a:r>
                        <a:rPr lang="en-US" dirty="0" smtClean="0"/>
                        <a:t>1957</a:t>
                      </a:r>
                      <a:endParaRPr lang="en-US" dirty="0"/>
                    </a:p>
                  </a:txBody>
                  <a:tcPr/>
                </a:tc>
                <a:tc>
                  <a:txBody>
                    <a:bodyPr/>
                    <a:lstStyle/>
                    <a:p>
                      <a:r>
                        <a:rPr lang="en-US" dirty="0" smtClean="0"/>
                        <a:t>5.2</a:t>
                      </a:r>
                      <a:endParaRPr lang="en-US" dirty="0"/>
                    </a:p>
                  </a:txBody>
                  <a:tcPr/>
                </a:tc>
                <a:tc>
                  <a:txBody>
                    <a:bodyPr/>
                    <a:lstStyle/>
                    <a:p>
                      <a:r>
                        <a:rPr lang="en-US" dirty="0" smtClean="0"/>
                        <a:t>19.5</a:t>
                      </a:r>
                      <a:endParaRPr lang="en-US" dirty="0"/>
                    </a:p>
                  </a:txBody>
                  <a:tcPr/>
                </a:tc>
              </a:tr>
              <a:tr h="370840">
                <a:tc>
                  <a:txBody>
                    <a:bodyPr/>
                    <a:lstStyle/>
                    <a:p>
                      <a:r>
                        <a:rPr lang="en-US" dirty="0" smtClean="0"/>
                        <a:t>1967</a:t>
                      </a:r>
                      <a:endParaRPr lang="en-US" dirty="0"/>
                    </a:p>
                  </a:txBody>
                  <a:tcPr/>
                </a:tc>
                <a:tc>
                  <a:txBody>
                    <a:bodyPr/>
                    <a:lstStyle/>
                    <a:p>
                      <a:r>
                        <a:rPr lang="en-US" dirty="0" smtClean="0"/>
                        <a:t>9.6</a:t>
                      </a:r>
                      <a:endParaRPr lang="en-US" dirty="0"/>
                    </a:p>
                  </a:txBody>
                  <a:tcPr/>
                </a:tc>
                <a:tc>
                  <a:txBody>
                    <a:bodyPr/>
                    <a:lstStyle/>
                    <a:p>
                      <a:r>
                        <a:rPr lang="en-US" dirty="0" smtClean="0"/>
                        <a:t>20.7</a:t>
                      </a:r>
                      <a:endParaRPr lang="en-US" dirty="0"/>
                    </a:p>
                  </a:txBody>
                  <a:tcPr/>
                </a:tc>
              </a:tr>
              <a:tr h="370840">
                <a:tc>
                  <a:txBody>
                    <a:bodyPr/>
                    <a:lstStyle/>
                    <a:p>
                      <a:r>
                        <a:rPr lang="en-US" dirty="0" smtClean="0"/>
                        <a:t>1977</a:t>
                      </a:r>
                      <a:endParaRPr lang="en-US" dirty="0"/>
                    </a:p>
                  </a:txBody>
                  <a:tcPr/>
                </a:tc>
                <a:tc>
                  <a:txBody>
                    <a:bodyPr/>
                    <a:lstStyle/>
                    <a:p>
                      <a:r>
                        <a:rPr lang="en-US" dirty="0" smtClean="0"/>
                        <a:t>20.4</a:t>
                      </a:r>
                      <a:endParaRPr lang="en-US" dirty="0"/>
                    </a:p>
                  </a:txBody>
                  <a:tcPr/>
                </a:tc>
                <a:tc>
                  <a:txBody>
                    <a:bodyPr/>
                    <a:lstStyle/>
                    <a:p>
                      <a:r>
                        <a:rPr lang="en-US" dirty="0" smtClean="0"/>
                        <a:t>22.0</a:t>
                      </a:r>
                      <a:endParaRPr lang="en-US" dirty="0"/>
                    </a:p>
                  </a:txBody>
                  <a:tcPr/>
                </a:tc>
              </a:tr>
              <a:tr h="370840">
                <a:tc>
                  <a:txBody>
                    <a:bodyPr/>
                    <a:lstStyle/>
                    <a:p>
                      <a:r>
                        <a:rPr lang="en-US" dirty="0" smtClean="0"/>
                        <a:t>1987</a:t>
                      </a:r>
                      <a:endParaRPr lang="en-US" dirty="0"/>
                    </a:p>
                  </a:txBody>
                  <a:tcPr/>
                </a:tc>
                <a:tc>
                  <a:txBody>
                    <a:bodyPr/>
                    <a:lstStyle/>
                    <a:p>
                      <a:r>
                        <a:rPr lang="en-US" dirty="0" smtClean="0"/>
                        <a:t>53.0</a:t>
                      </a:r>
                      <a:endParaRPr lang="en-US" dirty="0"/>
                    </a:p>
                  </a:txBody>
                  <a:tcPr/>
                </a:tc>
                <a:tc>
                  <a:txBody>
                    <a:bodyPr/>
                    <a:lstStyle/>
                    <a:p>
                      <a:r>
                        <a:rPr lang="en-US" dirty="0" smtClean="0"/>
                        <a:t>23.9</a:t>
                      </a:r>
                      <a:endParaRPr lang="en-US" dirty="0"/>
                    </a:p>
                  </a:txBody>
                  <a:tcPr/>
                </a:tc>
              </a:tr>
              <a:tr h="370840">
                <a:tc>
                  <a:txBody>
                    <a:bodyPr/>
                    <a:lstStyle/>
                    <a:p>
                      <a:r>
                        <a:rPr lang="en-US" dirty="0" smtClean="0"/>
                        <a:t>1997</a:t>
                      </a:r>
                      <a:endParaRPr lang="en-US" dirty="0"/>
                    </a:p>
                  </a:txBody>
                  <a:tcPr/>
                </a:tc>
                <a:tc>
                  <a:txBody>
                    <a:bodyPr/>
                    <a:lstStyle/>
                    <a:p>
                      <a:r>
                        <a:rPr lang="en-US" dirty="0" smtClean="0"/>
                        <a:t>177.3</a:t>
                      </a:r>
                      <a:endParaRPr lang="en-US" dirty="0"/>
                    </a:p>
                  </a:txBody>
                  <a:tcPr/>
                </a:tc>
                <a:tc>
                  <a:txBody>
                    <a:bodyPr/>
                    <a:lstStyle/>
                    <a:p>
                      <a:r>
                        <a:rPr lang="en-US" dirty="0" smtClean="0"/>
                        <a:t>49.9</a:t>
                      </a:r>
                      <a:endParaRPr lang="en-US" dirty="0"/>
                    </a:p>
                  </a:txBody>
                  <a:tcPr/>
                </a:tc>
              </a:tr>
              <a:tr h="370840">
                <a:tc>
                  <a:txBody>
                    <a:bodyPr/>
                    <a:lstStyle/>
                    <a:p>
                      <a:r>
                        <a:rPr lang="en-US" dirty="0" smtClean="0"/>
                        <a:t>2007</a:t>
                      </a:r>
                      <a:endParaRPr lang="en-US" dirty="0"/>
                    </a:p>
                  </a:txBody>
                  <a:tcPr/>
                </a:tc>
                <a:tc>
                  <a:txBody>
                    <a:bodyPr/>
                    <a:lstStyle/>
                    <a:p>
                      <a:r>
                        <a:rPr lang="en-US" dirty="0" smtClean="0"/>
                        <a:t>909.3</a:t>
                      </a:r>
                      <a:endParaRPr lang="en-US" dirty="0"/>
                    </a:p>
                  </a:txBody>
                  <a:tcPr/>
                </a:tc>
                <a:tc>
                  <a:txBody>
                    <a:bodyPr/>
                    <a:lstStyle/>
                    <a:p>
                      <a:r>
                        <a:rPr lang="en-US" dirty="0" smtClean="0"/>
                        <a:t>110.0</a:t>
                      </a:r>
                      <a:endParaRPr lang="en-US" dirty="0"/>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28650"/>
            <a:ext cx="8229600" cy="666750"/>
          </a:xfrm>
        </p:spPr>
        <p:txBody>
          <a:bodyPr>
            <a:normAutofit/>
          </a:bodyPr>
          <a:lstStyle/>
          <a:p>
            <a:pPr eaLnBrk="1" hangingPunct="1"/>
            <a:r>
              <a:rPr lang="en-US" sz="3600" dirty="0" smtClean="0">
                <a:solidFill>
                  <a:schemeClr val="tx1"/>
                </a:solidFill>
              </a:rPr>
              <a:t> India's trade performance</a:t>
            </a:r>
            <a:endParaRPr lang="en-US" sz="3600" dirty="0" smtClean="0">
              <a:solidFill>
                <a:schemeClr val="tx1"/>
              </a:solidFill>
              <a:effectLst>
                <a:outerShdw blurRad="38100" dist="38100" dir="2700000" algn="tl">
                  <a:srgbClr val="C0C0C0"/>
                </a:outerShdw>
              </a:effectLst>
            </a:endParaRPr>
          </a:p>
        </p:txBody>
      </p:sp>
      <p:sp>
        <p:nvSpPr>
          <p:cNvPr id="12291" name="TextBox 6"/>
          <p:cNvSpPr txBox="1">
            <a:spLocks noChangeArrowheads="1"/>
          </p:cNvSpPr>
          <p:nvPr/>
        </p:nvSpPr>
        <p:spPr bwMode="auto">
          <a:xfrm>
            <a:off x="4267200" y="6291263"/>
            <a:ext cx="4614863" cy="368300"/>
          </a:xfrm>
          <a:prstGeom prst="rect">
            <a:avLst/>
          </a:prstGeom>
          <a:noFill/>
          <a:ln w="9525">
            <a:noFill/>
            <a:miter lim="800000"/>
            <a:headEnd/>
            <a:tailEnd/>
          </a:ln>
        </p:spPr>
        <p:txBody>
          <a:bodyPr>
            <a:spAutoFit/>
          </a:bodyPr>
          <a:lstStyle/>
          <a:p>
            <a:endParaRPr lang="en-US" b="1">
              <a:latin typeface="Calibri" pitchFamily="34" charset="0"/>
            </a:endParaRPr>
          </a:p>
        </p:txBody>
      </p:sp>
      <p:graphicFrame>
        <p:nvGraphicFramePr>
          <p:cNvPr id="18" name="Chart 17"/>
          <p:cNvGraphicFramePr/>
          <p:nvPr/>
        </p:nvGraphicFramePr>
        <p:xfrm>
          <a:off x="0" y="1676400"/>
          <a:ext cx="5334001"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12294" name="Rectangle 22"/>
          <p:cNvSpPr>
            <a:spLocks noChangeArrowheads="1"/>
          </p:cNvSpPr>
          <p:nvPr/>
        </p:nvSpPr>
        <p:spPr bwMode="auto">
          <a:xfrm>
            <a:off x="4038600" y="1295400"/>
            <a:ext cx="1219200" cy="338137"/>
          </a:xfrm>
          <a:prstGeom prst="rect">
            <a:avLst/>
          </a:prstGeom>
          <a:noFill/>
          <a:ln w="9525">
            <a:noFill/>
            <a:miter lim="800000"/>
            <a:headEnd/>
            <a:tailEnd/>
          </a:ln>
        </p:spPr>
        <p:txBody>
          <a:bodyPr>
            <a:spAutoFit/>
          </a:bodyPr>
          <a:lstStyle/>
          <a:p>
            <a:pPr algn="r"/>
            <a:r>
              <a:rPr lang="en-US" sz="1600" dirty="0">
                <a:latin typeface="Calibri" pitchFamily="34" charset="0"/>
              </a:rPr>
              <a:t>US$ billion</a:t>
            </a:r>
          </a:p>
        </p:txBody>
      </p:sp>
      <p:sp>
        <p:nvSpPr>
          <p:cNvPr id="12295" name="Rectangle 25"/>
          <p:cNvSpPr>
            <a:spLocks noChangeArrowheads="1"/>
          </p:cNvSpPr>
          <p:nvPr/>
        </p:nvSpPr>
        <p:spPr bwMode="auto">
          <a:xfrm>
            <a:off x="3200400" y="5127625"/>
            <a:ext cx="2057400" cy="261938"/>
          </a:xfrm>
          <a:prstGeom prst="rect">
            <a:avLst/>
          </a:prstGeom>
          <a:noFill/>
          <a:ln w="9525">
            <a:noFill/>
            <a:miter lim="800000"/>
            <a:headEnd/>
            <a:tailEnd/>
          </a:ln>
        </p:spPr>
        <p:txBody>
          <a:bodyPr>
            <a:spAutoFit/>
          </a:bodyPr>
          <a:lstStyle/>
          <a:p>
            <a:pPr algn="r"/>
            <a:r>
              <a:rPr lang="en-US" sz="1100">
                <a:solidFill>
                  <a:srgbClr val="000000"/>
                </a:solidFill>
                <a:latin typeface="Calibri" pitchFamily="34" charset="0"/>
              </a:rPr>
              <a:t>Source: Reserve Bank of India</a:t>
            </a:r>
          </a:p>
        </p:txBody>
      </p:sp>
      <p:sp>
        <p:nvSpPr>
          <p:cNvPr id="12296" name="Rectangle 28"/>
          <p:cNvSpPr>
            <a:spLocks noChangeArrowheads="1"/>
          </p:cNvSpPr>
          <p:nvPr/>
        </p:nvSpPr>
        <p:spPr bwMode="auto">
          <a:xfrm>
            <a:off x="76200" y="5410200"/>
            <a:ext cx="8915400" cy="830997"/>
          </a:xfrm>
          <a:prstGeom prst="rect">
            <a:avLst/>
          </a:prstGeom>
          <a:noFill/>
          <a:ln w="9525">
            <a:noFill/>
            <a:miter lim="800000"/>
            <a:headEnd/>
            <a:tailEnd/>
          </a:ln>
        </p:spPr>
        <p:txBody>
          <a:bodyPr wrap="square">
            <a:spAutoFit/>
          </a:bodyPr>
          <a:lstStyle/>
          <a:p>
            <a:pPr algn="ctr"/>
            <a:r>
              <a:rPr lang="en-US" sz="2400" dirty="0">
                <a:solidFill>
                  <a:srgbClr val="000000"/>
                </a:solidFill>
                <a:latin typeface="Calibri" pitchFamily="34" charset="0"/>
              </a:rPr>
              <a:t>Government envisages to double the share of India in global trade by 2020. India’s total share in goods and services trade was 1.6% in 2008</a:t>
            </a:r>
          </a:p>
        </p:txBody>
      </p:sp>
      <p:sp>
        <p:nvSpPr>
          <p:cNvPr id="12297" name="Rectangle 30"/>
          <p:cNvSpPr>
            <a:spLocks noChangeArrowheads="1"/>
          </p:cNvSpPr>
          <p:nvPr/>
        </p:nvSpPr>
        <p:spPr bwMode="auto">
          <a:xfrm rot="10800000" flipV="1">
            <a:off x="5289550" y="1501775"/>
            <a:ext cx="3733800" cy="3478213"/>
          </a:xfrm>
          <a:prstGeom prst="rect">
            <a:avLst/>
          </a:prstGeom>
          <a:noFill/>
          <a:ln w="9525">
            <a:noFill/>
            <a:miter lim="800000"/>
            <a:headEnd/>
            <a:tailEnd/>
          </a:ln>
        </p:spPr>
        <p:txBody>
          <a:bodyPr>
            <a:spAutoFit/>
          </a:bodyPr>
          <a:lstStyle/>
          <a:p>
            <a:r>
              <a:rPr lang="en-US" sz="2000">
                <a:solidFill>
                  <a:srgbClr val="000000"/>
                </a:solidFill>
                <a:latin typeface="Calibri" pitchFamily="34" charset="0"/>
              </a:rPr>
              <a:t>Over the </a:t>
            </a:r>
            <a:r>
              <a:rPr lang="en-US" sz="2000">
                <a:solidFill>
                  <a:srgbClr val="7030A0"/>
                </a:solidFill>
                <a:latin typeface="Calibri" pitchFamily="34" charset="0"/>
              </a:rPr>
              <a:t>six year period 2002-03-2007-08</a:t>
            </a:r>
            <a:r>
              <a:rPr lang="en-US" sz="2000">
                <a:solidFill>
                  <a:srgbClr val="000000"/>
                </a:solidFill>
                <a:latin typeface="Calibri" pitchFamily="34" charset="0"/>
              </a:rPr>
              <a:t>, average annual growth in</a:t>
            </a:r>
          </a:p>
          <a:p>
            <a:endParaRPr lang="en-US" sz="2000">
              <a:solidFill>
                <a:srgbClr val="000000"/>
              </a:solidFill>
              <a:latin typeface="Calibri" pitchFamily="34" charset="0"/>
            </a:endParaRPr>
          </a:p>
          <a:p>
            <a:r>
              <a:rPr lang="en-US" sz="2000">
                <a:solidFill>
                  <a:srgbClr val="000000"/>
                </a:solidFill>
                <a:latin typeface="Calibri" pitchFamily="34" charset="0"/>
              </a:rPr>
              <a:t>Exports – 25%</a:t>
            </a:r>
          </a:p>
          <a:p>
            <a:r>
              <a:rPr lang="en-US" sz="2000">
                <a:solidFill>
                  <a:srgbClr val="000000"/>
                </a:solidFill>
                <a:latin typeface="Calibri" pitchFamily="34" charset="0"/>
              </a:rPr>
              <a:t>Imports – 31%</a:t>
            </a:r>
          </a:p>
          <a:p>
            <a:r>
              <a:rPr lang="en-US" sz="2000">
                <a:solidFill>
                  <a:srgbClr val="000000"/>
                </a:solidFill>
                <a:latin typeface="Calibri" pitchFamily="34" charset="0"/>
              </a:rPr>
              <a:t>Trade – 28%</a:t>
            </a:r>
          </a:p>
          <a:p>
            <a:endParaRPr lang="en-US" sz="2000">
              <a:solidFill>
                <a:srgbClr val="000000"/>
              </a:solidFill>
              <a:latin typeface="Calibri" pitchFamily="34" charset="0"/>
            </a:endParaRPr>
          </a:p>
          <a:p>
            <a:r>
              <a:rPr lang="en-US" sz="2000">
                <a:solidFill>
                  <a:srgbClr val="000000"/>
                </a:solidFill>
                <a:latin typeface="Calibri" pitchFamily="34" charset="0"/>
              </a:rPr>
              <a:t>However total trade grew only by 10% in 2008-09 due to the global slowdown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a:xfrm>
            <a:off x="457200" y="609600"/>
            <a:ext cx="8534400" cy="838200"/>
          </a:xfrm>
        </p:spPr>
        <p:txBody>
          <a:bodyPr/>
          <a:lstStyle/>
          <a:p>
            <a:pPr eaLnBrk="1" hangingPunct="1"/>
            <a:r>
              <a:rPr lang="en-US" sz="3000" b="1" dirty="0" smtClean="0">
                <a:solidFill>
                  <a:srgbClr val="0070C0"/>
                </a:solidFill>
              </a:rPr>
              <a:t>India’s</a:t>
            </a:r>
            <a:r>
              <a:rPr lang="en-US" sz="3000" b="1" dirty="0" smtClean="0"/>
              <a:t> </a:t>
            </a:r>
            <a:r>
              <a:rPr lang="en-US" sz="3000" b="1" dirty="0" err="1" smtClean="0">
                <a:solidFill>
                  <a:srgbClr val="7030A0"/>
                </a:solidFill>
              </a:rPr>
              <a:t>forex</a:t>
            </a:r>
            <a:r>
              <a:rPr lang="en-US" sz="3000" b="1" dirty="0" smtClean="0">
                <a:solidFill>
                  <a:srgbClr val="7030A0"/>
                </a:solidFill>
              </a:rPr>
              <a:t> reserves </a:t>
            </a:r>
            <a:r>
              <a:rPr lang="en-US" sz="3000" b="1" dirty="0" smtClean="0"/>
              <a:t>… </a:t>
            </a:r>
            <a:r>
              <a:rPr lang="en-US" sz="3000" b="1" dirty="0" smtClean="0">
                <a:solidFill>
                  <a:srgbClr val="0070C0"/>
                </a:solidFill>
              </a:rPr>
              <a:t>fifth largest in the world</a:t>
            </a:r>
          </a:p>
        </p:txBody>
      </p:sp>
      <p:sp>
        <p:nvSpPr>
          <p:cNvPr id="4" name="Title 1"/>
          <p:cNvSpPr txBox="1">
            <a:spLocks/>
          </p:cNvSpPr>
          <p:nvPr/>
        </p:nvSpPr>
        <p:spPr>
          <a:xfrm>
            <a:off x="457200" y="685800"/>
            <a:ext cx="8089900" cy="577850"/>
          </a:xfrm>
          <a:prstGeom prst="rect">
            <a:avLst/>
          </a:prstGeom>
          <a:ln>
            <a:noFill/>
          </a:ln>
        </p:spPr>
        <p:txBody>
          <a:bodyPr lIns="0" tIns="0" rIns="18288" bIns="0" anchor="b">
            <a:normAutofit/>
          </a:bodyPr>
          <a:lstStyle/>
          <a:p>
            <a:pPr algn="ctr"/>
            <a:endParaRPr lang="en-US" sz="3500" b="1">
              <a:solidFill>
                <a:srgbClr val="4DE1EA"/>
              </a:solidFill>
              <a:effectLst>
                <a:outerShdw blurRad="38100" dist="38100" dir="2700000" algn="tl">
                  <a:srgbClr val="C0C0C0"/>
                </a:outerShdw>
              </a:effectLst>
              <a:latin typeface="Calibri" pitchFamily="34" charset="0"/>
            </a:endParaRPr>
          </a:p>
        </p:txBody>
      </p:sp>
      <p:graphicFrame>
        <p:nvGraphicFramePr>
          <p:cNvPr id="8" name="Chart 7"/>
          <p:cNvGraphicFramePr/>
          <p:nvPr/>
        </p:nvGraphicFramePr>
        <p:xfrm>
          <a:off x="381000" y="1752600"/>
          <a:ext cx="5105400"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13318" name="Rectangle 8"/>
          <p:cNvSpPr>
            <a:spLocks noChangeArrowheads="1"/>
          </p:cNvSpPr>
          <p:nvPr/>
        </p:nvSpPr>
        <p:spPr bwMode="auto">
          <a:xfrm>
            <a:off x="609600" y="1295400"/>
            <a:ext cx="4876800" cy="338138"/>
          </a:xfrm>
          <a:prstGeom prst="rect">
            <a:avLst/>
          </a:prstGeom>
          <a:noFill/>
          <a:ln w="9525">
            <a:noFill/>
            <a:miter lim="800000"/>
            <a:headEnd/>
            <a:tailEnd/>
          </a:ln>
        </p:spPr>
        <p:txBody>
          <a:bodyPr>
            <a:spAutoFit/>
          </a:bodyPr>
          <a:lstStyle/>
          <a:p>
            <a:r>
              <a:rPr lang="en-US" sz="1600">
                <a:latin typeface="Calibri" pitchFamily="34" charset="0"/>
              </a:rPr>
              <a:t>				  US$ billion </a:t>
            </a:r>
          </a:p>
        </p:txBody>
      </p:sp>
      <p:sp>
        <p:nvSpPr>
          <p:cNvPr id="13319" name="Rectangle 11"/>
          <p:cNvSpPr>
            <a:spLocks noChangeArrowheads="1"/>
          </p:cNvSpPr>
          <p:nvPr/>
        </p:nvSpPr>
        <p:spPr bwMode="auto">
          <a:xfrm>
            <a:off x="3048000" y="4876800"/>
            <a:ext cx="2286000" cy="246063"/>
          </a:xfrm>
          <a:prstGeom prst="rect">
            <a:avLst/>
          </a:prstGeom>
          <a:noFill/>
          <a:ln w="9525">
            <a:noFill/>
            <a:miter lim="800000"/>
            <a:headEnd/>
            <a:tailEnd/>
          </a:ln>
        </p:spPr>
        <p:txBody>
          <a:bodyPr>
            <a:spAutoFit/>
          </a:bodyPr>
          <a:lstStyle/>
          <a:p>
            <a:pPr algn="r"/>
            <a:r>
              <a:rPr lang="en-US" sz="1000">
                <a:solidFill>
                  <a:srgbClr val="000000"/>
                </a:solidFill>
                <a:latin typeface="Calibri" pitchFamily="34" charset="0"/>
              </a:rPr>
              <a:t>Source: Reserve Bank of India</a:t>
            </a:r>
          </a:p>
        </p:txBody>
      </p:sp>
      <p:sp>
        <p:nvSpPr>
          <p:cNvPr id="14" name="Rectangle 13"/>
          <p:cNvSpPr/>
          <p:nvPr/>
        </p:nvSpPr>
        <p:spPr>
          <a:xfrm>
            <a:off x="5562600" y="1752600"/>
            <a:ext cx="3276600" cy="3000375"/>
          </a:xfrm>
          <a:prstGeom prst="rect">
            <a:avLst/>
          </a:prstGeom>
        </p:spPr>
        <p:txBody>
          <a:bodyPr>
            <a:spAutoFit/>
          </a:bodyPr>
          <a:lstStyle/>
          <a:p>
            <a:pPr fontAlgn="auto">
              <a:spcBef>
                <a:spcPts val="0"/>
              </a:spcBef>
              <a:spcAft>
                <a:spcPts val="0"/>
              </a:spcAft>
              <a:defRPr/>
            </a:pPr>
            <a:r>
              <a:rPr lang="en-US" b="1" dirty="0">
                <a:solidFill>
                  <a:prstClr val="black"/>
                </a:solidFill>
                <a:latin typeface="+mn-lt"/>
                <a:cs typeface="+mn-cs"/>
              </a:rPr>
              <a:t>Largest holders of forex reserves</a:t>
            </a:r>
          </a:p>
          <a:p>
            <a:pPr marL="342900" indent="-342900" fontAlgn="auto">
              <a:spcBef>
                <a:spcPts val="0"/>
              </a:spcBef>
              <a:spcAft>
                <a:spcPts val="0"/>
              </a:spcAft>
              <a:defRPr/>
            </a:pPr>
            <a:r>
              <a:rPr lang="en-US" sz="1600" dirty="0">
                <a:solidFill>
                  <a:prstClr val="black"/>
                </a:solidFill>
                <a:latin typeface="+mn-lt"/>
                <a:cs typeface="+mn-cs"/>
              </a:rPr>
              <a:t>1.People’s Republic of China</a:t>
            </a:r>
          </a:p>
          <a:p>
            <a:pPr marL="342900" indent="-342900" fontAlgn="auto">
              <a:spcBef>
                <a:spcPts val="0"/>
              </a:spcBef>
              <a:spcAft>
                <a:spcPts val="0"/>
              </a:spcAft>
              <a:defRPr/>
            </a:pPr>
            <a:r>
              <a:rPr lang="en-US" sz="1600" dirty="0">
                <a:solidFill>
                  <a:prstClr val="black"/>
                </a:solidFill>
                <a:latin typeface="+mn-lt"/>
                <a:cs typeface="+mn-cs"/>
              </a:rPr>
              <a:t>2.Japan &amp; Euro zone</a:t>
            </a:r>
          </a:p>
          <a:p>
            <a:pPr marL="342900" indent="-342900" fontAlgn="auto">
              <a:spcBef>
                <a:spcPts val="0"/>
              </a:spcBef>
              <a:spcAft>
                <a:spcPts val="0"/>
              </a:spcAft>
              <a:defRPr/>
            </a:pPr>
            <a:r>
              <a:rPr lang="en-US" sz="1600" dirty="0">
                <a:solidFill>
                  <a:prstClr val="black"/>
                </a:solidFill>
                <a:latin typeface="+mn-lt"/>
                <a:cs typeface="+mn-cs"/>
              </a:rPr>
              <a:t>3.Russia</a:t>
            </a:r>
          </a:p>
          <a:p>
            <a:pPr marL="342900" indent="-342900" fontAlgn="auto">
              <a:spcBef>
                <a:spcPts val="0"/>
              </a:spcBef>
              <a:spcAft>
                <a:spcPts val="0"/>
              </a:spcAft>
              <a:defRPr/>
            </a:pPr>
            <a:r>
              <a:rPr lang="en-US" sz="1600" dirty="0">
                <a:solidFill>
                  <a:prstClr val="black"/>
                </a:solidFill>
                <a:latin typeface="+mn-lt"/>
                <a:cs typeface="+mn-cs"/>
              </a:rPr>
              <a:t>4.Taiwan </a:t>
            </a:r>
          </a:p>
          <a:p>
            <a:pPr marL="342900" indent="-342900" fontAlgn="auto">
              <a:spcBef>
                <a:spcPts val="0"/>
              </a:spcBef>
              <a:spcAft>
                <a:spcPts val="0"/>
              </a:spcAft>
              <a:defRPr/>
            </a:pPr>
            <a:r>
              <a:rPr lang="en-US" sz="1600" b="1" dirty="0">
                <a:solidFill>
                  <a:srgbClr val="C00000"/>
                </a:solidFill>
                <a:latin typeface="+mn-lt"/>
                <a:cs typeface="+mn-cs"/>
              </a:rPr>
              <a:t>5.India</a:t>
            </a:r>
          </a:p>
          <a:p>
            <a:pPr marL="342900" indent="-342900" fontAlgn="auto">
              <a:spcBef>
                <a:spcPts val="0"/>
              </a:spcBef>
              <a:spcAft>
                <a:spcPts val="0"/>
              </a:spcAft>
              <a:defRPr/>
            </a:pPr>
            <a:r>
              <a:rPr lang="en-US" sz="1600" dirty="0">
                <a:solidFill>
                  <a:prstClr val="black"/>
                </a:solidFill>
                <a:latin typeface="+mn-lt"/>
                <a:cs typeface="+mn-cs"/>
              </a:rPr>
              <a:t>6.South Korea</a:t>
            </a:r>
          </a:p>
          <a:p>
            <a:pPr marL="342900" indent="-342900" fontAlgn="auto">
              <a:spcBef>
                <a:spcPts val="0"/>
              </a:spcBef>
              <a:spcAft>
                <a:spcPts val="0"/>
              </a:spcAft>
              <a:defRPr/>
            </a:pPr>
            <a:r>
              <a:rPr lang="en-US" sz="1600" dirty="0">
                <a:solidFill>
                  <a:prstClr val="black"/>
                </a:solidFill>
                <a:latin typeface="+mn-lt"/>
                <a:cs typeface="+mn-cs"/>
              </a:rPr>
              <a:t>7.Brazil</a:t>
            </a:r>
          </a:p>
          <a:p>
            <a:pPr marL="342900" indent="-342900" fontAlgn="auto">
              <a:spcBef>
                <a:spcPts val="0"/>
              </a:spcBef>
              <a:spcAft>
                <a:spcPts val="0"/>
              </a:spcAft>
              <a:defRPr/>
            </a:pPr>
            <a:r>
              <a:rPr lang="en-US" sz="1600" dirty="0">
                <a:solidFill>
                  <a:prstClr val="black"/>
                </a:solidFill>
                <a:latin typeface="+mn-lt"/>
                <a:cs typeface="+mn-cs"/>
              </a:rPr>
              <a:t>8.Hong Kong</a:t>
            </a:r>
          </a:p>
          <a:p>
            <a:pPr marL="342900" indent="-342900" fontAlgn="auto">
              <a:spcBef>
                <a:spcPts val="0"/>
              </a:spcBef>
              <a:spcAft>
                <a:spcPts val="0"/>
              </a:spcAft>
              <a:defRPr/>
            </a:pPr>
            <a:r>
              <a:rPr lang="en-US" sz="1600" dirty="0">
                <a:solidFill>
                  <a:prstClr val="black"/>
                </a:solidFill>
                <a:latin typeface="+mn-lt"/>
                <a:cs typeface="+mn-cs"/>
              </a:rPr>
              <a:t>9.Singapore </a:t>
            </a:r>
          </a:p>
          <a:p>
            <a:pPr marL="342900" indent="-342900" fontAlgn="auto">
              <a:spcBef>
                <a:spcPts val="0"/>
              </a:spcBef>
              <a:spcAft>
                <a:spcPts val="0"/>
              </a:spcAft>
              <a:defRPr/>
            </a:pPr>
            <a:r>
              <a:rPr lang="en-US" sz="1600" dirty="0">
                <a:solidFill>
                  <a:prstClr val="black"/>
                </a:solidFill>
                <a:latin typeface="+mn-lt"/>
                <a:cs typeface="+mn-cs"/>
              </a:rPr>
              <a:t>10.Germany </a:t>
            </a:r>
          </a:p>
          <a:p>
            <a:pPr marL="342900" indent="-342900" algn="r" fontAlgn="auto">
              <a:spcBef>
                <a:spcPts val="0"/>
              </a:spcBef>
              <a:spcAft>
                <a:spcPts val="0"/>
              </a:spcAft>
              <a:defRPr/>
            </a:pPr>
            <a:r>
              <a:rPr lang="en-US" sz="1100" dirty="0">
                <a:solidFill>
                  <a:prstClr val="black"/>
                </a:solidFill>
                <a:latin typeface="+mn-lt"/>
                <a:cs typeface="+mn-cs"/>
              </a:rPr>
              <a:t>Source: Wikipedia</a:t>
            </a:r>
          </a:p>
        </p:txBody>
      </p:sp>
      <p:sp>
        <p:nvSpPr>
          <p:cNvPr id="13321" name="Rectangle 15"/>
          <p:cNvSpPr>
            <a:spLocks noChangeArrowheads="1"/>
          </p:cNvSpPr>
          <p:nvPr/>
        </p:nvSpPr>
        <p:spPr bwMode="auto">
          <a:xfrm>
            <a:off x="115888" y="5522913"/>
            <a:ext cx="8915400" cy="769441"/>
          </a:xfrm>
          <a:prstGeom prst="rect">
            <a:avLst/>
          </a:prstGeom>
          <a:noFill/>
          <a:ln w="9525">
            <a:noFill/>
            <a:miter lim="800000"/>
            <a:headEnd/>
            <a:tailEnd/>
          </a:ln>
        </p:spPr>
        <p:txBody>
          <a:bodyPr>
            <a:spAutoFit/>
          </a:bodyPr>
          <a:lstStyle/>
          <a:p>
            <a:pPr algn="ctr"/>
            <a:endParaRPr lang="en-US" sz="2200" b="1" dirty="0">
              <a:solidFill>
                <a:srgbClr val="000000"/>
              </a:solidFill>
              <a:latin typeface="Calibri" pitchFamily="34" charset="0"/>
            </a:endParaRPr>
          </a:p>
          <a:p>
            <a:pPr algn="ctr"/>
            <a:r>
              <a:rPr lang="en-US" sz="2200" dirty="0" err="1">
                <a:solidFill>
                  <a:srgbClr val="000000"/>
                </a:solidFill>
                <a:latin typeface="Calibri" pitchFamily="34" charset="0"/>
              </a:rPr>
              <a:t>Forex</a:t>
            </a:r>
            <a:r>
              <a:rPr lang="en-US" sz="2200" dirty="0">
                <a:solidFill>
                  <a:srgbClr val="000000"/>
                </a:solidFill>
                <a:latin typeface="Calibri" pitchFamily="34" charset="0"/>
              </a:rPr>
              <a:t> reserves for the week ending </a:t>
            </a:r>
            <a:r>
              <a:rPr lang="en-US" sz="2200" dirty="0" smtClean="0">
                <a:solidFill>
                  <a:srgbClr val="000000"/>
                </a:solidFill>
                <a:latin typeface="Calibri" pitchFamily="34" charset="0"/>
              </a:rPr>
              <a:t>July 15, 2011 stood </a:t>
            </a:r>
            <a:r>
              <a:rPr lang="en-US" sz="2200" dirty="0">
                <a:solidFill>
                  <a:srgbClr val="000000"/>
                </a:solidFill>
                <a:latin typeface="Calibri" pitchFamily="34" charset="0"/>
              </a:rPr>
              <a:t>at </a:t>
            </a:r>
            <a:r>
              <a:rPr lang="en-US" sz="2200" dirty="0" smtClean="0">
                <a:solidFill>
                  <a:srgbClr val="000000"/>
                </a:solidFill>
                <a:latin typeface="Calibri" pitchFamily="34" charset="0"/>
              </a:rPr>
              <a:t>US $315 Billion</a:t>
            </a:r>
            <a:endParaRPr lang="en-US" sz="22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a:xfrm>
            <a:off x="457200" y="457200"/>
            <a:ext cx="8229600" cy="685800"/>
          </a:xfrm>
        </p:spPr>
        <p:txBody>
          <a:bodyPr/>
          <a:lstStyle/>
          <a:p>
            <a:pPr eaLnBrk="1" hangingPunct="1"/>
            <a:r>
              <a:rPr lang="en-US" sz="3000" b="1" smtClean="0">
                <a:solidFill>
                  <a:srgbClr val="0070C0"/>
                </a:solidFill>
              </a:rPr>
              <a:t>Inflation level….</a:t>
            </a:r>
          </a:p>
        </p:txBody>
      </p:sp>
      <p:sp>
        <p:nvSpPr>
          <p:cNvPr id="14339" name="Subtitle 2"/>
          <p:cNvSpPr>
            <a:spLocks noGrp="1"/>
          </p:cNvSpPr>
          <p:nvPr>
            <p:ph idx="1"/>
          </p:nvPr>
        </p:nvSpPr>
        <p:spPr>
          <a:xfrm>
            <a:off x="457200" y="1935163"/>
            <a:ext cx="8229600" cy="2789237"/>
          </a:xfrm>
        </p:spPr>
        <p:txBody>
          <a:bodyPr/>
          <a:lstStyle/>
          <a:p>
            <a:pPr marL="514350" indent="-514350" eaLnBrk="1" hangingPunct="1">
              <a:buFont typeface="Wingdings 2" pitchFamily="18" charset="2"/>
              <a:buNone/>
            </a:pPr>
            <a:endParaRPr lang="en-US" b="1" smtClean="0"/>
          </a:p>
          <a:p>
            <a:pPr marL="514350" indent="-514350" eaLnBrk="1" hangingPunct="1">
              <a:buFont typeface="Wingdings 2" pitchFamily="18" charset="2"/>
              <a:buAutoNum type="arabicPeriod"/>
            </a:pPr>
            <a:endParaRPr lang="en-US" b="1" smtClean="0"/>
          </a:p>
        </p:txBody>
      </p:sp>
      <p:graphicFrame>
        <p:nvGraphicFramePr>
          <p:cNvPr id="7" name="Chart 6"/>
          <p:cNvGraphicFramePr/>
          <p:nvPr/>
        </p:nvGraphicFramePr>
        <p:xfrm>
          <a:off x="762000" y="1828800"/>
          <a:ext cx="73152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1066800" y="1143000"/>
            <a:ext cx="6934200" cy="400050"/>
          </a:xfrm>
          <a:prstGeom prst="rect">
            <a:avLst/>
          </a:prstGeom>
        </p:spPr>
        <p:txBody>
          <a:bodyPr>
            <a:spAutoFit/>
          </a:bodyPr>
          <a:lstStyle/>
          <a:p>
            <a:r>
              <a:rPr lang="en-US" dirty="0">
                <a:solidFill>
                  <a:srgbClr val="000000"/>
                </a:solidFill>
                <a:effectLst>
                  <a:outerShdw blurRad="38100" dist="38100" dir="2700000" algn="tl">
                    <a:srgbClr val="C0C0C0"/>
                  </a:outerShdw>
                </a:effectLst>
                <a:latin typeface="Calibri" pitchFamily="34" charset="0"/>
              </a:rPr>
              <a:t> </a:t>
            </a:r>
            <a:r>
              <a:rPr lang="en-US" sz="2000" dirty="0">
                <a:solidFill>
                  <a:srgbClr val="000000"/>
                </a:solidFill>
                <a:latin typeface="Calibri" pitchFamily="34" charset="0"/>
              </a:rPr>
              <a:t>Wholesale Price Index                                                            </a:t>
            </a:r>
            <a:r>
              <a:rPr lang="en-US" sz="1600" dirty="0">
                <a:solidFill>
                  <a:srgbClr val="000000"/>
                </a:solidFill>
                <a:latin typeface="Calibri" pitchFamily="34" charset="0"/>
              </a:rPr>
              <a:t>(in percent) </a:t>
            </a:r>
            <a:endParaRPr lang="en-US" sz="1600" dirty="0">
              <a:latin typeface="Calibri" pitchFamily="34" charset="0"/>
            </a:endParaRPr>
          </a:p>
        </p:txBody>
      </p:sp>
      <p:sp>
        <p:nvSpPr>
          <p:cNvPr id="14343" name="Rectangle 10"/>
          <p:cNvSpPr>
            <a:spLocks noChangeArrowheads="1"/>
          </p:cNvSpPr>
          <p:nvPr/>
        </p:nvSpPr>
        <p:spPr bwMode="auto">
          <a:xfrm>
            <a:off x="4572000" y="4800600"/>
            <a:ext cx="3352800" cy="246063"/>
          </a:xfrm>
          <a:prstGeom prst="rect">
            <a:avLst/>
          </a:prstGeom>
          <a:noFill/>
          <a:ln w="9525">
            <a:noFill/>
            <a:miter lim="800000"/>
            <a:headEnd/>
            <a:tailEnd/>
          </a:ln>
        </p:spPr>
        <p:txBody>
          <a:bodyPr>
            <a:spAutoFit/>
          </a:bodyPr>
          <a:lstStyle/>
          <a:p>
            <a:pPr algn="r"/>
            <a:r>
              <a:rPr lang="en-US" sz="1000">
                <a:solidFill>
                  <a:srgbClr val="000000"/>
                </a:solidFill>
                <a:latin typeface="Calibri" pitchFamily="34" charset="0"/>
              </a:rPr>
              <a:t>Source: Reserve Bank of India</a:t>
            </a:r>
          </a:p>
        </p:txBody>
      </p:sp>
      <p:sp>
        <p:nvSpPr>
          <p:cNvPr id="14344" name="Rectangle 11"/>
          <p:cNvSpPr>
            <a:spLocks noChangeArrowheads="1"/>
          </p:cNvSpPr>
          <p:nvPr/>
        </p:nvSpPr>
        <p:spPr bwMode="auto">
          <a:xfrm>
            <a:off x="228600" y="5349875"/>
            <a:ext cx="8610600" cy="1508105"/>
          </a:xfrm>
          <a:prstGeom prst="rect">
            <a:avLst/>
          </a:prstGeom>
          <a:noFill/>
          <a:ln w="9525">
            <a:noFill/>
            <a:miter lim="800000"/>
            <a:headEnd/>
            <a:tailEnd/>
          </a:ln>
        </p:spPr>
        <p:txBody>
          <a:bodyPr wrap="square">
            <a:spAutoFit/>
          </a:bodyPr>
          <a:lstStyle/>
          <a:p>
            <a:pPr algn="ctr"/>
            <a:r>
              <a:rPr lang="en-US" sz="2200" b="1" dirty="0">
                <a:solidFill>
                  <a:srgbClr val="000000"/>
                </a:solidFill>
                <a:latin typeface="Calibri" pitchFamily="34" charset="0"/>
              </a:rPr>
              <a:t>Inflation touched a peak of 12.8% in August 2008 </a:t>
            </a:r>
            <a:r>
              <a:rPr lang="en-US" sz="2200" dirty="0">
                <a:solidFill>
                  <a:srgbClr val="000000"/>
                </a:solidFill>
                <a:latin typeface="Calibri" pitchFamily="34" charset="0"/>
              </a:rPr>
              <a:t>due to increased pressure on global commodity prices</a:t>
            </a:r>
          </a:p>
          <a:p>
            <a:pPr algn="ctr"/>
            <a:endParaRPr lang="en-US" sz="800" dirty="0">
              <a:solidFill>
                <a:srgbClr val="000000"/>
              </a:solidFill>
              <a:latin typeface="Calibri" pitchFamily="34" charset="0"/>
            </a:endParaRPr>
          </a:p>
          <a:p>
            <a:pPr algn="ctr"/>
            <a:r>
              <a:rPr lang="en-US" sz="2200" dirty="0">
                <a:solidFill>
                  <a:srgbClr val="000000"/>
                </a:solidFill>
                <a:latin typeface="Calibri" pitchFamily="34" charset="0"/>
              </a:rPr>
              <a:t>Wholesale price index for the month of February 2010 was 9.9% (y-o-y)</a:t>
            </a:r>
          </a:p>
          <a:p>
            <a:endParaRPr lang="en-US"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57200" y="704850"/>
            <a:ext cx="8229600" cy="514350"/>
          </a:xfrm>
        </p:spPr>
        <p:txBody>
          <a:bodyPr>
            <a:normAutofit fontScale="90000"/>
          </a:bodyPr>
          <a:lstStyle/>
          <a:p>
            <a:pPr eaLnBrk="1" hangingPunct="1"/>
            <a:r>
              <a:rPr lang="en-US" sz="3000" b="1" smtClean="0">
                <a:solidFill>
                  <a:srgbClr val="0070C0"/>
                </a:solidFill>
              </a:rPr>
              <a:t>Index of Industrial Production</a:t>
            </a:r>
          </a:p>
        </p:txBody>
      </p:sp>
      <p:graphicFrame>
        <p:nvGraphicFramePr>
          <p:cNvPr id="8" name="Chart 7"/>
          <p:cNvGraphicFramePr/>
          <p:nvPr/>
        </p:nvGraphicFramePr>
        <p:xfrm>
          <a:off x="533401" y="1600200"/>
          <a:ext cx="49530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1143000" y="990600"/>
            <a:ext cx="4419600" cy="584200"/>
          </a:xfrm>
          <a:prstGeom prst="rect">
            <a:avLst/>
          </a:prstGeom>
        </p:spPr>
        <p:txBody>
          <a:bodyPr>
            <a:spAutoFit/>
          </a:bodyPr>
          <a:lstStyle/>
          <a:p>
            <a:pPr algn="r" fontAlgn="auto">
              <a:spcBef>
                <a:spcPts val="0"/>
              </a:spcBef>
              <a:spcAft>
                <a:spcPts val="0"/>
              </a:spcAft>
              <a:defRPr/>
            </a:pPr>
            <a:r>
              <a:rPr lang="en-US" dirty="0">
                <a:solidFill>
                  <a:prstClr val="black"/>
                </a:solidFill>
                <a:latin typeface="+mn-lt"/>
                <a:cs typeface="+mn-cs"/>
              </a:rPr>
              <a:t>                                                                                            </a:t>
            </a:r>
            <a:r>
              <a:rPr lang="en-US" sz="1400" dirty="0">
                <a:solidFill>
                  <a:prstClr val="black"/>
                </a:solidFill>
                <a:latin typeface="+mn-lt"/>
                <a:cs typeface="+mn-cs"/>
              </a:rPr>
              <a:t>(in percent)</a:t>
            </a:r>
            <a:r>
              <a:rPr lang="en-US" sz="1050" dirty="0">
                <a:solidFill>
                  <a:prstClr val="black"/>
                </a:solidFill>
                <a:latin typeface="+mn-lt"/>
                <a:cs typeface="+mn-cs"/>
              </a:rPr>
              <a:t> </a:t>
            </a:r>
          </a:p>
        </p:txBody>
      </p:sp>
      <p:sp>
        <p:nvSpPr>
          <p:cNvPr id="11" name="Rectangle 10"/>
          <p:cNvSpPr/>
          <p:nvPr/>
        </p:nvSpPr>
        <p:spPr>
          <a:xfrm>
            <a:off x="1600200" y="5029200"/>
            <a:ext cx="4038600" cy="254000"/>
          </a:xfrm>
          <a:prstGeom prst="rect">
            <a:avLst/>
          </a:prstGeom>
        </p:spPr>
        <p:txBody>
          <a:bodyPr>
            <a:spAutoFit/>
          </a:bodyPr>
          <a:lstStyle/>
          <a:p>
            <a:pPr algn="r"/>
            <a:r>
              <a:rPr lang="en-US" sz="1000">
                <a:solidFill>
                  <a:srgbClr val="000000"/>
                </a:solidFill>
                <a:latin typeface="Calibri" pitchFamily="34" charset="0"/>
              </a:rPr>
              <a:t>Source: Central Statistical Organization </a:t>
            </a:r>
            <a:endParaRPr lang="en-US">
              <a:latin typeface="Calibri" pitchFamily="34" charset="0"/>
            </a:endParaRPr>
          </a:p>
        </p:txBody>
      </p:sp>
      <p:sp>
        <p:nvSpPr>
          <p:cNvPr id="15367" name="Rectangle 12"/>
          <p:cNvSpPr>
            <a:spLocks noChangeArrowheads="1"/>
          </p:cNvSpPr>
          <p:nvPr/>
        </p:nvSpPr>
        <p:spPr bwMode="auto">
          <a:xfrm>
            <a:off x="381000" y="6103203"/>
            <a:ext cx="8382000" cy="830997"/>
          </a:xfrm>
          <a:prstGeom prst="rect">
            <a:avLst/>
          </a:prstGeom>
          <a:noFill/>
          <a:ln w="9525">
            <a:noFill/>
            <a:miter lim="800000"/>
            <a:headEnd/>
            <a:tailEnd/>
          </a:ln>
        </p:spPr>
        <p:txBody>
          <a:bodyPr wrap="square">
            <a:spAutoFit/>
          </a:bodyPr>
          <a:lstStyle/>
          <a:p>
            <a:pPr marL="120650" indent="-120650" algn="ctr"/>
            <a:r>
              <a:rPr lang="en-US" dirty="0">
                <a:solidFill>
                  <a:srgbClr val="000000"/>
                </a:solidFill>
                <a:latin typeface="Calibri" pitchFamily="34" charset="0"/>
              </a:rPr>
              <a:t>  </a:t>
            </a:r>
            <a:r>
              <a:rPr lang="en-US" sz="2400" dirty="0">
                <a:solidFill>
                  <a:srgbClr val="000000"/>
                </a:solidFill>
                <a:latin typeface="Calibri" pitchFamily="34" charset="0"/>
              </a:rPr>
              <a:t>For the economy to clock</a:t>
            </a:r>
            <a:r>
              <a:rPr lang="en-US" sz="2400" dirty="0">
                <a:solidFill>
                  <a:srgbClr val="C00000"/>
                </a:solidFill>
                <a:latin typeface="Calibri" pitchFamily="34" charset="0"/>
              </a:rPr>
              <a:t> 8-10% growth</a:t>
            </a:r>
            <a:r>
              <a:rPr lang="en-US" sz="2400" dirty="0">
                <a:solidFill>
                  <a:srgbClr val="000000"/>
                </a:solidFill>
                <a:latin typeface="Calibri" pitchFamily="34" charset="0"/>
              </a:rPr>
              <a:t>, </a:t>
            </a:r>
            <a:r>
              <a:rPr lang="en-US" sz="2400" dirty="0">
                <a:solidFill>
                  <a:srgbClr val="C00000"/>
                </a:solidFill>
                <a:latin typeface="Calibri" pitchFamily="34" charset="0"/>
              </a:rPr>
              <a:t>manufacturing sector needs to grow by at least 12%</a:t>
            </a:r>
            <a:endParaRPr lang="en-US" sz="2400" dirty="0">
              <a:solidFill>
                <a:srgbClr val="000000"/>
              </a:solidFill>
              <a:latin typeface="Calibri" pitchFamily="34" charset="0"/>
            </a:endParaRPr>
          </a:p>
        </p:txBody>
      </p:sp>
      <p:sp>
        <p:nvSpPr>
          <p:cNvPr id="15368" name="Rectangle 13"/>
          <p:cNvSpPr>
            <a:spLocks noChangeArrowheads="1"/>
          </p:cNvSpPr>
          <p:nvPr/>
        </p:nvSpPr>
        <p:spPr bwMode="auto">
          <a:xfrm>
            <a:off x="685800" y="5334000"/>
            <a:ext cx="8458200" cy="369888"/>
          </a:xfrm>
          <a:prstGeom prst="rect">
            <a:avLst/>
          </a:prstGeom>
          <a:noFill/>
          <a:ln w="9525">
            <a:noFill/>
            <a:miter lim="800000"/>
            <a:headEnd/>
            <a:tailEnd/>
          </a:ln>
        </p:spPr>
        <p:txBody>
          <a:bodyPr>
            <a:spAutoFit/>
          </a:bodyPr>
          <a:lstStyle/>
          <a:p>
            <a:r>
              <a:rPr lang="en-US">
                <a:solidFill>
                  <a:srgbClr val="000000"/>
                </a:solidFill>
                <a:latin typeface="Calibri" pitchFamily="34" charset="0"/>
              </a:rPr>
              <a:t>  </a:t>
            </a:r>
          </a:p>
        </p:txBody>
      </p:sp>
      <p:sp>
        <p:nvSpPr>
          <p:cNvPr id="15369" name="Rectangle 14"/>
          <p:cNvSpPr>
            <a:spLocks noChangeArrowheads="1"/>
          </p:cNvSpPr>
          <p:nvPr/>
        </p:nvSpPr>
        <p:spPr bwMode="auto">
          <a:xfrm>
            <a:off x="5638800" y="1200150"/>
            <a:ext cx="3505200" cy="5048250"/>
          </a:xfrm>
          <a:prstGeom prst="rect">
            <a:avLst/>
          </a:prstGeom>
          <a:noFill/>
          <a:ln w="9525">
            <a:noFill/>
            <a:miter lim="800000"/>
            <a:headEnd/>
            <a:tailEnd/>
          </a:ln>
        </p:spPr>
        <p:txBody>
          <a:bodyPr>
            <a:spAutoFit/>
          </a:bodyPr>
          <a:lstStyle/>
          <a:p>
            <a:r>
              <a:rPr lang="en-US" dirty="0">
                <a:solidFill>
                  <a:srgbClr val="000000"/>
                </a:solidFill>
                <a:latin typeface="Calibri" pitchFamily="34" charset="0"/>
              </a:rPr>
              <a:t>Manufacturing sector has witnessed a perceptible slowdown due to</a:t>
            </a:r>
          </a:p>
          <a:p>
            <a:r>
              <a:rPr lang="en-US" dirty="0">
                <a:solidFill>
                  <a:srgbClr val="000000"/>
                </a:solidFill>
                <a:latin typeface="Calibri" pitchFamily="34" charset="0"/>
              </a:rPr>
              <a:t>(</a:t>
            </a:r>
            <a:r>
              <a:rPr lang="en-US" dirty="0" err="1">
                <a:solidFill>
                  <a:srgbClr val="000000"/>
                </a:solidFill>
                <a:latin typeface="Calibri" pitchFamily="34" charset="0"/>
              </a:rPr>
              <a:t>i</a:t>
            </a:r>
            <a:r>
              <a:rPr lang="en-US" dirty="0">
                <a:solidFill>
                  <a:srgbClr val="000000"/>
                </a:solidFill>
                <a:latin typeface="Calibri" pitchFamily="34" charset="0"/>
              </a:rPr>
              <a:t>)  Global meltdown and </a:t>
            </a:r>
          </a:p>
          <a:p>
            <a:r>
              <a:rPr lang="en-US" dirty="0">
                <a:solidFill>
                  <a:srgbClr val="000000"/>
                </a:solidFill>
                <a:latin typeface="Calibri" pitchFamily="34" charset="0"/>
              </a:rPr>
              <a:t>(ii) </a:t>
            </a:r>
            <a:r>
              <a:rPr lang="en-US" dirty="0" err="1">
                <a:solidFill>
                  <a:srgbClr val="000000"/>
                </a:solidFill>
                <a:latin typeface="Calibri" pitchFamily="34" charset="0"/>
              </a:rPr>
              <a:t>Contractionary</a:t>
            </a:r>
            <a:r>
              <a:rPr lang="en-US" dirty="0">
                <a:solidFill>
                  <a:srgbClr val="000000"/>
                </a:solidFill>
                <a:latin typeface="Calibri" pitchFamily="34" charset="0"/>
              </a:rPr>
              <a:t> monetary   </a:t>
            </a:r>
          </a:p>
          <a:p>
            <a:r>
              <a:rPr lang="en-US" dirty="0">
                <a:solidFill>
                  <a:srgbClr val="000000"/>
                </a:solidFill>
                <a:latin typeface="Calibri" pitchFamily="34" charset="0"/>
              </a:rPr>
              <a:t>      policy stance of RBI</a:t>
            </a:r>
            <a:r>
              <a:rPr lang="en-US" sz="1600" dirty="0">
                <a:solidFill>
                  <a:srgbClr val="000000"/>
                </a:solidFill>
                <a:latin typeface="Calibri" pitchFamily="34" charset="0"/>
              </a:rPr>
              <a:t>    </a:t>
            </a:r>
          </a:p>
          <a:p>
            <a:r>
              <a:rPr lang="en-US" b="1" dirty="0">
                <a:solidFill>
                  <a:srgbClr val="000000"/>
                </a:solidFill>
                <a:latin typeface="Calibri" pitchFamily="34" charset="0"/>
              </a:rPr>
              <a:t>IIP Growth in</a:t>
            </a:r>
          </a:p>
          <a:p>
            <a:r>
              <a:rPr lang="en-US" sz="1600" dirty="0">
                <a:solidFill>
                  <a:srgbClr val="000000"/>
                </a:solidFill>
                <a:latin typeface="Calibri" pitchFamily="34" charset="0"/>
              </a:rPr>
              <a:t>April’09      	-    1.2%</a:t>
            </a:r>
          </a:p>
          <a:p>
            <a:r>
              <a:rPr lang="en-US" sz="1600" dirty="0">
                <a:solidFill>
                  <a:srgbClr val="000000"/>
                </a:solidFill>
                <a:latin typeface="Calibri" pitchFamily="34" charset="0"/>
              </a:rPr>
              <a:t>May’09 		-    2.2%</a:t>
            </a:r>
          </a:p>
          <a:p>
            <a:r>
              <a:rPr lang="en-US" sz="1600" dirty="0">
                <a:solidFill>
                  <a:srgbClr val="000000"/>
                </a:solidFill>
                <a:latin typeface="Calibri" pitchFamily="34" charset="0"/>
              </a:rPr>
              <a:t>June’09                          -    7.8%</a:t>
            </a:r>
          </a:p>
          <a:p>
            <a:r>
              <a:rPr lang="en-US" sz="1600" dirty="0">
                <a:solidFill>
                  <a:srgbClr val="000000"/>
                </a:solidFill>
                <a:latin typeface="Calibri" pitchFamily="34" charset="0"/>
              </a:rPr>
              <a:t>July’09                            -    7.2%</a:t>
            </a:r>
          </a:p>
          <a:p>
            <a:r>
              <a:rPr lang="en-US" sz="1600" dirty="0">
                <a:solidFill>
                  <a:srgbClr val="000000"/>
                </a:solidFill>
                <a:latin typeface="Calibri" pitchFamily="34" charset="0"/>
              </a:rPr>
              <a:t>Aug’09                            -    10.2%</a:t>
            </a:r>
          </a:p>
          <a:p>
            <a:r>
              <a:rPr lang="en-US" sz="1600" dirty="0">
                <a:solidFill>
                  <a:srgbClr val="000000"/>
                </a:solidFill>
                <a:latin typeface="Calibri" pitchFamily="34" charset="0"/>
              </a:rPr>
              <a:t>Sept’09                           -    9.1%</a:t>
            </a:r>
          </a:p>
          <a:p>
            <a:r>
              <a:rPr lang="en-US" sz="1600" dirty="0">
                <a:solidFill>
                  <a:srgbClr val="000000"/>
                </a:solidFill>
                <a:latin typeface="Calibri" pitchFamily="34" charset="0"/>
              </a:rPr>
              <a:t>Oct’09                             -   10.3%</a:t>
            </a:r>
          </a:p>
          <a:p>
            <a:r>
              <a:rPr lang="en-US" sz="1600" dirty="0">
                <a:solidFill>
                  <a:srgbClr val="000000"/>
                </a:solidFill>
                <a:latin typeface="Calibri" pitchFamily="34" charset="0"/>
              </a:rPr>
              <a:t>Nov’09                            -    11.7%</a:t>
            </a:r>
          </a:p>
          <a:p>
            <a:r>
              <a:rPr lang="en-US" sz="1600" dirty="0">
                <a:solidFill>
                  <a:srgbClr val="000000"/>
                </a:solidFill>
                <a:latin typeface="Calibri" pitchFamily="34" charset="0"/>
              </a:rPr>
              <a:t>Dec’09                             -   16.8%</a:t>
            </a:r>
          </a:p>
          <a:p>
            <a:r>
              <a:rPr lang="en-US" sz="1600" dirty="0">
                <a:solidFill>
                  <a:srgbClr val="000000"/>
                </a:solidFill>
                <a:latin typeface="Calibri" pitchFamily="34" charset="0"/>
              </a:rPr>
              <a:t>Jan’10                              -   16.7%</a:t>
            </a:r>
            <a:endParaRPr lang="en-US" dirty="0">
              <a:solidFill>
                <a:srgbClr val="000000"/>
              </a:solidFill>
              <a:latin typeface="Calibri" pitchFamily="34" charset="0"/>
            </a:endParaRPr>
          </a:p>
          <a:p>
            <a:endParaRPr lang="en-US" dirty="0">
              <a:solidFill>
                <a:srgbClr val="000000"/>
              </a:solidFill>
              <a:latin typeface="Calibri" pitchFamily="34" charset="0"/>
            </a:endParaRPr>
          </a:p>
          <a:p>
            <a:r>
              <a:rPr lang="en-US" dirty="0">
                <a:solidFill>
                  <a:srgbClr val="000000"/>
                </a:solidFill>
                <a:latin typeface="Calibri" pitchFamily="34" charset="0"/>
              </a:rPr>
              <a:t> </a:t>
            </a:r>
          </a:p>
        </p:txBody>
      </p:sp>
      <p:sp>
        <p:nvSpPr>
          <p:cNvPr id="15370" name="Rectangle 15"/>
          <p:cNvSpPr>
            <a:spLocks noChangeArrowheads="1"/>
          </p:cNvSpPr>
          <p:nvPr/>
        </p:nvSpPr>
        <p:spPr bwMode="auto">
          <a:xfrm>
            <a:off x="838200" y="6030912"/>
            <a:ext cx="8458200" cy="369888"/>
          </a:xfrm>
          <a:prstGeom prst="rect">
            <a:avLst/>
          </a:prstGeom>
          <a:noFill/>
          <a:ln w="9525">
            <a:noFill/>
            <a:miter lim="800000"/>
            <a:headEnd/>
            <a:tailEnd/>
          </a:ln>
        </p:spPr>
        <p:txBody>
          <a:bodyPr>
            <a:spAutoFit/>
          </a:bodyPr>
          <a:lstStyle/>
          <a:p>
            <a:r>
              <a:rPr lang="en-US">
                <a:solidFill>
                  <a:srgbClr val="000000"/>
                </a:solidFill>
                <a:latin typeface="Calibri" pitchFamily="34" charset="0"/>
              </a:rPr>
              <a:t>  </a:t>
            </a:r>
          </a:p>
        </p:txBody>
      </p:sp>
      <p:sp>
        <p:nvSpPr>
          <p:cNvPr id="12" name="TextBox 11"/>
          <p:cNvSpPr txBox="1"/>
          <p:nvPr/>
        </p:nvSpPr>
        <p:spPr>
          <a:xfrm>
            <a:off x="5562600" y="5650468"/>
            <a:ext cx="2971800" cy="369332"/>
          </a:xfrm>
          <a:prstGeom prst="rect">
            <a:avLst/>
          </a:prstGeom>
          <a:noFill/>
        </p:spPr>
        <p:txBody>
          <a:bodyPr wrap="square" rtlCol="0">
            <a:spAutoFit/>
          </a:bodyPr>
          <a:lstStyle/>
          <a:p>
            <a:r>
              <a:rPr lang="en-US" dirty="0" smtClean="0"/>
              <a:t>March 2011         7.8 %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4800" y="381000"/>
            <a:ext cx="8458200" cy="1143000"/>
          </a:xfrm>
        </p:spPr>
        <p:txBody>
          <a:bodyPr/>
          <a:lstStyle/>
          <a:p>
            <a:pPr eaLnBrk="1" hangingPunct="1"/>
            <a:r>
              <a:rPr lang="en-US" dirty="0" smtClean="0"/>
              <a:t>Increasing Discretionary Income</a:t>
            </a:r>
          </a:p>
        </p:txBody>
      </p:sp>
      <p:pic>
        <p:nvPicPr>
          <p:cNvPr id="48132" name="Picture 4"/>
          <p:cNvPicPr>
            <a:picLocks noChangeAspect="1" noChangeArrowheads="1"/>
          </p:cNvPicPr>
          <p:nvPr/>
        </p:nvPicPr>
        <p:blipFill>
          <a:blip r:embed="rId2">
            <a:clrChange>
              <a:clrFrom>
                <a:srgbClr val="FFFFFF"/>
              </a:clrFrom>
              <a:clrTo>
                <a:srgbClr val="FFFFFF">
                  <a:alpha val="0"/>
                </a:srgbClr>
              </a:clrTo>
            </a:clrChange>
            <a:lum contrast="12000"/>
          </a:blip>
          <a:srcRect l="10156" t="16667" r="16406" b="10417"/>
          <a:stretch>
            <a:fillRect/>
          </a:stretch>
        </p:blipFill>
        <p:spPr bwMode="auto">
          <a:xfrm>
            <a:off x="1676400" y="1524000"/>
            <a:ext cx="6248400" cy="465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a:t>
            </a:r>
            <a:endParaRPr lang="en-US" dirty="0"/>
          </a:p>
        </p:txBody>
      </p:sp>
      <p:sp>
        <p:nvSpPr>
          <p:cNvPr id="3" name="Content Placeholder 2"/>
          <p:cNvSpPr>
            <a:spLocks noGrp="1"/>
          </p:cNvSpPr>
          <p:nvPr>
            <p:ph idx="1"/>
          </p:nvPr>
        </p:nvSpPr>
        <p:spPr>
          <a:xfrm>
            <a:off x="566738" y="1676400"/>
            <a:ext cx="8272462" cy="4267200"/>
          </a:xfrm>
        </p:spPr>
        <p:txBody>
          <a:bodyPr/>
          <a:lstStyle/>
          <a:p>
            <a:r>
              <a:rPr lang="en-US" dirty="0" smtClean="0"/>
              <a:t>We missed the Industrial Revolution</a:t>
            </a:r>
          </a:p>
          <a:p>
            <a:r>
              <a:rPr lang="en-US" dirty="0" smtClean="0"/>
              <a:t>Impact of British Rule</a:t>
            </a:r>
          </a:p>
          <a:p>
            <a:pPr lvl="1"/>
            <a:r>
              <a:rPr lang="en-US" dirty="0" smtClean="0"/>
              <a:t>Positive</a:t>
            </a:r>
          </a:p>
          <a:p>
            <a:pPr lvl="2"/>
            <a:r>
              <a:rPr lang="en-US" dirty="0" smtClean="0"/>
              <a:t>Common currency</a:t>
            </a:r>
          </a:p>
          <a:p>
            <a:pPr lvl="2"/>
            <a:r>
              <a:rPr lang="en-US" dirty="0" smtClean="0"/>
              <a:t>Stable economy, stable polity, legal system</a:t>
            </a:r>
          </a:p>
          <a:p>
            <a:pPr lvl="2"/>
            <a:r>
              <a:rPr lang="en-US" dirty="0" smtClean="0"/>
              <a:t>Fiscal conservatism</a:t>
            </a:r>
          </a:p>
          <a:p>
            <a:pPr lvl="2"/>
            <a:r>
              <a:rPr lang="en-US" dirty="0" smtClean="0"/>
              <a:t>Infrastructure (Rail, ICS, Data Collection)</a:t>
            </a:r>
          </a:p>
          <a:p>
            <a:pPr lvl="1"/>
            <a:r>
              <a:rPr lang="en-US" dirty="0" smtClean="0"/>
              <a:t>Negative</a:t>
            </a:r>
          </a:p>
          <a:p>
            <a:pPr lvl="2"/>
            <a:r>
              <a:rPr lang="en-US" dirty="0" smtClean="0"/>
              <a:t>Traditional industries decimated (Textiles)</a:t>
            </a:r>
          </a:p>
          <a:p>
            <a:pPr lvl="2"/>
            <a:r>
              <a:rPr lang="en-US" dirty="0" smtClean="0"/>
              <a:t>Did not invest in industrializing India</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838200"/>
            <a:ext cx="8534400" cy="762000"/>
          </a:xfrm>
        </p:spPr>
        <p:txBody>
          <a:bodyPr/>
          <a:lstStyle/>
          <a:p>
            <a:pPr eaLnBrk="1" hangingPunct="1">
              <a:buFont typeface="Wingdings" pitchFamily="2" charset="2"/>
              <a:buChar char="ü"/>
            </a:pPr>
            <a:r>
              <a:rPr lang="en-US" sz="2000" dirty="0" smtClean="0">
                <a:solidFill>
                  <a:schemeClr val="tx1"/>
                </a:solidFill>
              </a:rPr>
              <a:t> </a:t>
            </a:r>
            <a:r>
              <a:rPr lang="en-US" sz="2000" dirty="0" smtClean="0">
                <a:solidFill>
                  <a:srgbClr val="0070C0"/>
                </a:solidFill>
              </a:rPr>
              <a:t>Given the demography &amp; rapidly growing middle class, India has huge untapped market potential…..</a:t>
            </a:r>
          </a:p>
        </p:txBody>
      </p:sp>
      <p:sp>
        <p:nvSpPr>
          <p:cNvPr id="16387" name="TextBox 6"/>
          <p:cNvSpPr txBox="1">
            <a:spLocks noChangeArrowheads="1"/>
          </p:cNvSpPr>
          <p:nvPr/>
        </p:nvSpPr>
        <p:spPr bwMode="auto">
          <a:xfrm>
            <a:off x="4919663" y="6291263"/>
            <a:ext cx="3962400" cy="368300"/>
          </a:xfrm>
          <a:prstGeom prst="rect">
            <a:avLst/>
          </a:prstGeom>
          <a:noFill/>
          <a:ln w="9525">
            <a:noFill/>
            <a:miter lim="800000"/>
            <a:headEnd/>
            <a:tailEnd/>
          </a:ln>
        </p:spPr>
        <p:txBody>
          <a:bodyPr>
            <a:spAutoFit/>
          </a:bodyPr>
          <a:lstStyle/>
          <a:p>
            <a:r>
              <a:rPr lang="en-US" b="1">
                <a:latin typeface="Calibri" pitchFamily="34" charset="0"/>
              </a:rPr>
              <a:t>    </a:t>
            </a:r>
          </a:p>
        </p:txBody>
      </p:sp>
      <p:graphicFrame>
        <p:nvGraphicFramePr>
          <p:cNvPr id="9" name="Content Placeholder 7"/>
          <p:cNvGraphicFramePr>
            <a:graphicFrameLocks noGrp="1"/>
          </p:cNvGraphicFramePr>
          <p:nvPr>
            <p:ph idx="1"/>
          </p:nvPr>
        </p:nvGraphicFramePr>
        <p:xfrm>
          <a:off x="457200" y="2209800"/>
          <a:ext cx="55626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16390" name="Rectangle 10"/>
          <p:cNvSpPr>
            <a:spLocks noChangeArrowheads="1"/>
          </p:cNvSpPr>
          <p:nvPr/>
        </p:nvSpPr>
        <p:spPr bwMode="auto">
          <a:xfrm>
            <a:off x="3657600" y="6324600"/>
            <a:ext cx="3276600" cy="276225"/>
          </a:xfrm>
          <a:prstGeom prst="rect">
            <a:avLst/>
          </a:prstGeom>
          <a:noFill/>
          <a:ln w="9525">
            <a:noFill/>
            <a:miter lim="800000"/>
            <a:headEnd/>
            <a:tailEnd/>
          </a:ln>
        </p:spPr>
        <p:txBody>
          <a:bodyPr>
            <a:spAutoFit/>
          </a:bodyPr>
          <a:lstStyle/>
          <a:p>
            <a:r>
              <a:rPr lang="en-US" sz="1200">
                <a:solidFill>
                  <a:srgbClr val="000000"/>
                </a:solidFill>
                <a:latin typeface="Calibri" pitchFamily="34" charset="0"/>
              </a:rPr>
              <a:t>Source : McKinsey Global Institute</a:t>
            </a:r>
          </a:p>
        </p:txBody>
      </p:sp>
      <p:sp>
        <p:nvSpPr>
          <p:cNvPr id="16391" name="Rectangle 16"/>
          <p:cNvSpPr>
            <a:spLocks noChangeArrowheads="1"/>
          </p:cNvSpPr>
          <p:nvPr/>
        </p:nvSpPr>
        <p:spPr bwMode="auto">
          <a:xfrm>
            <a:off x="6086475" y="2287588"/>
            <a:ext cx="2828925" cy="3384550"/>
          </a:xfrm>
          <a:prstGeom prst="rect">
            <a:avLst/>
          </a:prstGeom>
          <a:noFill/>
          <a:ln w="9525">
            <a:noFill/>
            <a:miter lim="800000"/>
            <a:headEnd/>
            <a:tailEnd/>
          </a:ln>
        </p:spPr>
        <p:txBody>
          <a:bodyPr>
            <a:spAutoFit/>
          </a:bodyPr>
          <a:lstStyle/>
          <a:p>
            <a:pPr algn="just">
              <a:buFont typeface="Wingdings" pitchFamily="2" charset="2"/>
              <a:buChar char="§"/>
            </a:pPr>
            <a:r>
              <a:rPr lang="en-US" sz="1600">
                <a:solidFill>
                  <a:srgbClr val="000000"/>
                </a:solidFill>
                <a:latin typeface="Calibri" pitchFamily="34" charset="0"/>
              </a:rPr>
              <a:t> </a:t>
            </a:r>
            <a:r>
              <a:rPr lang="en-US">
                <a:solidFill>
                  <a:srgbClr val="000000"/>
                </a:solidFill>
                <a:latin typeface="Calibri" pitchFamily="34" charset="0"/>
              </a:rPr>
              <a:t>India’s </a:t>
            </a:r>
            <a:r>
              <a:rPr lang="en-US">
                <a:solidFill>
                  <a:srgbClr val="C00000"/>
                </a:solidFill>
                <a:latin typeface="Calibri" pitchFamily="34" charset="0"/>
              </a:rPr>
              <a:t>middle class </a:t>
            </a:r>
            <a:r>
              <a:rPr lang="en-US">
                <a:solidFill>
                  <a:srgbClr val="000000"/>
                </a:solidFill>
                <a:latin typeface="Calibri" pitchFamily="34" charset="0"/>
              </a:rPr>
              <a:t>constitutes 50 million people at present. Likely to go up to </a:t>
            </a:r>
            <a:r>
              <a:rPr lang="en-US">
                <a:solidFill>
                  <a:srgbClr val="C00000"/>
                </a:solidFill>
                <a:latin typeface="Calibri" pitchFamily="34" charset="0"/>
              </a:rPr>
              <a:t>583 million people by 2025</a:t>
            </a:r>
            <a:endParaRPr lang="en-US">
              <a:solidFill>
                <a:srgbClr val="000000"/>
              </a:solidFill>
              <a:latin typeface="Calibri" pitchFamily="34" charset="0"/>
            </a:endParaRPr>
          </a:p>
          <a:p>
            <a:pPr algn="just"/>
            <a:endParaRPr lang="en-US">
              <a:latin typeface="Calibri" pitchFamily="34" charset="0"/>
            </a:endParaRPr>
          </a:p>
          <a:p>
            <a:pPr algn="just">
              <a:buFont typeface="Wingdings" pitchFamily="2" charset="2"/>
              <a:buChar char="§"/>
            </a:pPr>
            <a:r>
              <a:rPr lang="en-US">
                <a:solidFill>
                  <a:srgbClr val="000000"/>
                </a:solidFill>
                <a:latin typeface="Calibri" pitchFamily="34" charset="0"/>
              </a:rPr>
              <a:t> </a:t>
            </a:r>
            <a:r>
              <a:rPr lang="en-US">
                <a:latin typeface="Calibri" pitchFamily="34" charset="0"/>
              </a:rPr>
              <a:t>Households that can afford </a:t>
            </a:r>
            <a:r>
              <a:rPr lang="en-US">
                <a:solidFill>
                  <a:srgbClr val="C00000"/>
                </a:solidFill>
                <a:latin typeface="Calibri" pitchFamily="34" charset="0"/>
              </a:rPr>
              <a:t>discretionary spending </a:t>
            </a:r>
            <a:r>
              <a:rPr lang="en-US">
                <a:latin typeface="Calibri" pitchFamily="34" charset="0"/>
              </a:rPr>
              <a:t>likely to go up from </a:t>
            </a:r>
            <a:r>
              <a:rPr lang="en-US">
                <a:solidFill>
                  <a:srgbClr val="C00000"/>
                </a:solidFill>
                <a:latin typeface="Calibri" pitchFamily="34" charset="0"/>
              </a:rPr>
              <a:t>8 million at present to 94 million by 2025</a:t>
            </a:r>
            <a:endParaRPr lang="en-US">
              <a:latin typeface="Calibri" pitchFamily="34" charset="0"/>
            </a:endParaRPr>
          </a:p>
          <a:p>
            <a:endParaRPr lang="en-US" sz="1600">
              <a:solidFill>
                <a:srgbClr val="000000"/>
              </a:solidFill>
              <a:latin typeface="Calibri" pitchFamily="34" charset="0"/>
            </a:endParaRPr>
          </a:p>
        </p:txBody>
      </p:sp>
      <p:sp>
        <p:nvSpPr>
          <p:cNvPr id="8" name="Title 1"/>
          <p:cNvSpPr txBox="1">
            <a:spLocks/>
          </p:cNvSpPr>
          <p:nvPr/>
        </p:nvSpPr>
        <p:spPr>
          <a:xfrm>
            <a:off x="457200" y="76200"/>
            <a:ext cx="8229600" cy="685800"/>
          </a:xfrm>
          <a:prstGeom prst="rect">
            <a:avLst/>
          </a:prstGeom>
        </p:spPr>
        <p:txBody>
          <a:bodyPr lIns="0" rIns="0" bIns="0" anchor="b">
            <a:normAutofit/>
          </a:bodyPr>
          <a:lstStyle/>
          <a:p>
            <a:pPr fontAlgn="auto">
              <a:spcAft>
                <a:spcPts val="0"/>
              </a:spcAft>
              <a:defRPr/>
            </a:pPr>
            <a:r>
              <a:rPr lang="en-US" sz="3000" b="1" dirty="0">
                <a:solidFill>
                  <a:srgbClr val="0070C0"/>
                </a:solidFill>
                <a:latin typeface="+mj-lt"/>
                <a:ea typeface="+mj-ea"/>
                <a:cs typeface="+mj-cs"/>
              </a:rPr>
              <a:t>Growing middle class…..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body" sz="half" idx="1"/>
          </p:nvPr>
        </p:nvSpPr>
        <p:spPr>
          <a:xfrm>
            <a:off x="228600" y="1676400"/>
            <a:ext cx="4572000" cy="4343400"/>
          </a:xfrm>
        </p:spPr>
        <p:txBody>
          <a:bodyPr/>
          <a:lstStyle/>
          <a:p>
            <a:pPr eaLnBrk="1" hangingPunct="1"/>
            <a:r>
              <a:rPr lang="en-US" sz="1600" dirty="0" smtClean="0"/>
              <a:t>Higher disposable income, easy availability of credit and high exposure to media and brands has increased the average propensity to consume</a:t>
            </a:r>
          </a:p>
          <a:p>
            <a:pPr eaLnBrk="1" hangingPunct="1">
              <a:buFontTx/>
              <a:buNone/>
            </a:pPr>
            <a:endParaRPr lang="en-US" sz="1600" dirty="0" smtClean="0"/>
          </a:p>
          <a:p>
            <a:pPr eaLnBrk="1" hangingPunct="1"/>
            <a:r>
              <a:rPr lang="en-US" sz="1600" dirty="0" smtClean="0"/>
              <a:t>India has a mobile subscriber base of over 500 million and is currently adding around 8-10 million subscribers every month; about 50% penetration is expected by 2012</a:t>
            </a:r>
          </a:p>
          <a:p>
            <a:pPr eaLnBrk="1" hangingPunct="1">
              <a:buFontTx/>
              <a:buNone/>
            </a:pPr>
            <a:endParaRPr lang="en-US" sz="1600" dirty="0" smtClean="0"/>
          </a:p>
          <a:p>
            <a:pPr eaLnBrk="1" hangingPunct="1"/>
            <a:r>
              <a:rPr lang="en-US" sz="1600" dirty="0" smtClean="0"/>
              <a:t>Automobile production now exceeds 10 million units per annum including passenger vehicles, commercial vehicles, two- and three-wheelers</a:t>
            </a:r>
          </a:p>
        </p:txBody>
      </p:sp>
      <p:graphicFrame>
        <p:nvGraphicFramePr>
          <p:cNvPr id="3074" name="Object 3"/>
          <p:cNvGraphicFramePr>
            <a:graphicFrameLocks noGrp="1" noChangeAspect="1"/>
          </p:cNvGraphicFramePr>
          <p:nvPr>
            <p:ph sz="quarter" idx="2"/>
          </p:nvPr>
        </p:nvGraphicFramePr>
        <p:xfrm>
          <a:off x="4876800" y="1712913"/>
          <a:ext cx="3471863" cy="1792287"/>
        </p:xfrm>
        <a:graphic>
          <a:graphicData uri="http://schemas.openxmlformats.org/presentationml/2006/ole">
            <mc:AlternateContent xmlns:mc="http://schemas.openxmlformats.org/markup-compatibility/2006">
              <mc:Choice xmlns:v="urn:schemas-microsoft-com:vml" Requires="v">
                <p:oleObj spid="_x0000_s185364" name="Chart" r:id="rId3" imgW="3905402" imgH="1866900" progId="MSGraph.Chart.8">
                  <p:embed followColorScheme="full"/>
                </p:oleObj>
              </mc:Choice>
              <mc:Fallback>
                <p:oleObj name="Chart" r:id="rId3" imgW="3905402" imgH="186690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712913"/>
                        <a:ext cx="3471863" cy="179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4"/>
          <p:cNvGraphicFramePr>
            <a:graphicFrameLocks noGrp="1" noChangeAspect="1"/>
          </p:cNvGraphicFramePr>
          <p:nvPr>
            <p:ph sz="quarter" idx="3"/>
          </p:nvPr>
        </p:nvGraphicFramePr>
        <p:xfrm>
          <a:off x="4876800" y="4302125"/>
          <a:ext cx="3475038" cy="1793875"/>
        </p:xfrm>
        <a:graphic>
          <a:graphicData uri="http://schemas.openxmlformats.org/presentationml/2006/ole">
            <mc:AlternateContent xmlns:mc="http://schemas.openxmlformats.org/markup-compatibility/2006">
              <mc:Choice xmlns:v="urn:schemas-microsoft-com:vml" Requires="v">
                <p:oleObj spid="_x0000_s185365" name="Chart" r:id="rId5" imgW="3905402" imgH="1866900" progId="MSGraph.Chart.8">
                  <p:embed followColorScheme="full"/>
                </p:oleObj>
              </mc:Choice>
              <mc:Fallback>
                <p:oleObj name="Chart" r:id="rId5" imgW="3905402" imgH="1866900"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4302125"/>
                        <a:ext cx="3475038" cy="179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3" name="Text Box 5"/>
          <p:cNvSpPr txBox="1">
            <a:spLocks noChangeArrowheads="1"/>
          </p:cNvSpPr>
          <p:nvPr/>
        </p:nvSpPr>
        <p:spPr bwMode="auto">
          <a:xfrm>
            <a:off x="4953000" y="1219200"/>
            <a:ext cx="4038600" cy="338554"/>
          </a:xfrm>
          <a:prstGeom prst="rect">
            <a:avLst/>
          </a:prstGeom>
          <a:noFill/>
          <a:ln w="9525" algn="ctr">
            <a:noFill/>
            <a:miter lim="800000"/>
            <a:headEnd/>
            <a:tailEnd/>
          </a:ln>
        </p:spPr>
        <p:txBody>
          <a:bodyPr wrap="square">
            <a:spAutoFit/>
          </a:bodyPr>
          <a:lstStyle/>
          <a:p>
            <a:pPr>
              <a:defRPr/>
            </a:pPr>
            <a:r>
              <a:rPr lang="en-US" sz="1600" b="1" dirty="0">
                <a:latin typeface="+mj-lt"/>
              </a:rPr>
              <a:t>Telecom</a:t>
            </a:r>
            <a:r>
              <a:rPr lang="en-US" sz="1600" b="1" dirty="0">
                <a:latin typeface="Times New Roman" pitchFamily="18" charset="0"/>
              </a:rPr>
              <a:t> subscriber base (in millions)</a:t>
            </a:r>
          </a:p>
        </p:txBody>
      </p:sp>
      <p:sp>
        <p:nvSpPr>
          <p:cNvPr id="7174" name="Text Box 6"/>
          <p:cNvSpPr txBox="1">
            <a:spLocks noChangeArrowheads="1"/>
          </p:cNvSpPr>
          <p:nvPr/>
        </p:nvSpPr>
        <p:spPr bwMode="auto">
          <a:xfrm>
            <a:off x="4953000" y="3810000"/>
            <a:ext cx="3505200" cy="336550"/>
          </a:xfrm>
          <a:prstGeom prst="rect">
            <a:avLst/>
          </a:prstGeom>
          <a:noFill/>
          <a:ln w="9525" algn="ctr">
            <a:noFill/>
            <a:miter lim="800000"/>
            <a:headEnd/>
            <a:tailEnd/>
          </a:ln>
        </p:spPr>
        <p:txBody>
          <a:bodyPr>
            <a:spAutoFit/>
          </a:bodyPr>
          <a:lstStyle/>
          <a:p>
            <a:pPr>
              <a:defRPr/>
            </a:pPr>
            <a:r>
              <a:rPr lang="en-US" sz="1600" b="1" dirty="0">
                <a:latin typeface="+mj-lt"/>
              </a:rPr>
              <a:t>Automobile</a:t>
            </a:r>
            <a:r>
              <a:rPr lang="en-US" sz="1600" b="1" dirty="0">
                <a:latin typeface="Times New Roman" pitchFamily="18" charset="0"/>
              </a:rPr>
              <a:t> production (in millions)</a:t>
            </a:r>
          </a:p>
        </p:txBody>
      </p:sp>
      <p:sp>
        <p:nvSpPr>
          <p:cNvPr id="7175" name="Rectangle 8"/>
          <p:cNvSpPr>
            <a:spLocks noChangeArrowheads="1"/>
          </p:cNvSpPr>
          <p:nvPr/>
        </p:nvSpPr>
        <p:spPr bwMode="auto">
          <a:xfrm>
            <a:off x="685800" y="381000"/>
            <a:ext cx="7772400" cy="762000"/>
          </a:xfrm>
          <a:prstGeom prst="rect">
            <a:avLst/>
          </a:prstGeom>
          <a:noFill/>
          <a:ln w="9525">
            <a:noFill/>
            <a:miter lim="800000"/>
            <a:headEnd/>
            <a:tailEnd/>
          </a:ln>
        </p:spPr>
        <p:txBody>
          <a:bodyPr anchor="ctr"/>
          <a:lstStyle/>
          <a:p>
            <a:pPr>
              <a:defRPr/>
            </a:pPr>
            <a:r>
              <a:rPr lang="en-US" sz="3600" dirty="0">
                <a:latin typeface="+mj-lt"/>
              </a:rPr>
              <a:t>The domestic market is growing</a:t>
            </a:r>
          </a:p>
        </p:txBody>
      </p:sp>
      <p:sp>
        <p:nvSpPr>
          <p:cNvPr id="3080" name="Line 9"/>
          <p:cNvSpPr>
            <a:spLocks noChangeShapeType="1"/>
          </p:cNvSpPr>
          <p:nvPr/>
        </p:nvSpPr>
        <p:spPr bwMode="auto">
          <a:xfrm>
            <a:off x="609600" y="1143000"/>
            <a:ext cx="7924800" cy="0"/>
          </a:xfrm>
          <a:prstGeom prst="line">
            <a:avLst/>
          </a:prstGeom>
          <a:noFill/>
          <a:ln w="38100">
            <a:solidFill>
              <a:schemeClr val="tx1"/>
            </a:solidFill>
            <a:round/>
            <a:headEnd/>
            <a:tailEnd/>
          </a:ln>
        </p:spPr>
        <p:txBody>
          <a:bodyPr/>
          <a:lstStyle/>
          <a:p>
            <a:endParaRPr lang="en-US"/>
          </a:p>
        </p:txBody>
      </p:sp>
      <p:sp>
        <p:nvSpPr>
          <p:cNvPr id="3081" name="Rectangle 10"/>
          <p:cNvSpPr>
            <a:spLocks noChangeArrowheads="1"/>
          </p:cNvSpPr>
          <p:nvPr/>
        </p:nvSpPr>
        <p:spPr bwMode="auto">
          <a:xfrm>
            <a:off x="6008688" y="6088063"/>
            <a:ext cx="1025525" cy="244475"/>
          </a:xfrm>
          <a:prstGeom prst="rect">
            <a:avLst/>
          </a:prstGeom>
          <a:solidFill>
            <a:srgbClr val="FFFFFF"/>
          </a:solidFill>
          <a:ln w="9525" algn="ctr">
            <a:noFill/>
            <a:miter lim="800000"/>
            <a:headEnd/>
            <a:tailEnd/>
          </a:ln>
        </p:spPr>
        <p:txBody>
          <a:bodyPr wrap="none" anchor="ctr">
            <a:spAutoFit/>
          </a:bodyPr>
          <a:lstStyle/>
          <a:p>
            <a:pPr marL="342900" indent="-342900"/>
            <a:r>
              <a:rPr lang="en-US" sz="1000"/>
              <a:t>* Apr-Jan 2010</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207574" y="609600"/>
            <a:ext cx="8631626" cy="59316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152400" y="533400"/>
            <a:ext cx="8866179" cy="58919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7"/>
          <p:cNvSpPr>
            <a:spLocks noGrp="1"/>
          </p:cNvSpPr>
          <p:nvPr>
            <p:ph idx="1"/>
          </p:nvPr>
        </p:nvSpPr>
        <p:spPr>
          <a:xfrm>
            <a:off x="0" y="1066800"/>
            <a:ext cx="9144000" cy="533400"/>
          </a:xfrm>
        </p:spPr>
        <p:txBody>
          <a:bodyPr/>
          <a:lstStyle/>
          <a:p>
            <a:pPr eaLnBrk="1" hangingPunct="1">
              <a:buClrTx/>
              <a:buFont typeface="Wingdings" pitchFamily="2" charset="2"/>
              <a:buChar char="ü"/>
            </a:pPr>
            <a:r>
              <a:rPr lang="en-US" sz="2400" b="1" dirty="0" smtClean="0"/>
              <a:t> </a:t>
            </a:r>
            <a:r>
              <a:rPr lang="en-US" sz="2000" dirty="0" smtClean="0">
                <a:solidFill>
                  <a:srgbClr val="0070C0"/>
                </a:solidFill>
              </a:rPr>
              <a:t>India has the advantage of being one of the “youngest” countries</a:t>
            </a:r>
            <a:endParaRPr lang="en-US" sz="2000" dirty="0" smtClean="0"/>
          </a:p>
          <a:p>
            <a:pPr eaLnBrk="1" hangingPunct="1">
              <a:buFont typeface="Wingdings 2" pitchFamily="18" charset="2"/>
              <a:buNone/>
            </a:pPr>
            <a:endParaRPr lang="en-US" dirty="0" smtClean="0"/>
          </a:p>
        </p:txBody>
      </p:sp>
      <p:sp>
        <p:nvSpPr>
          <p:cNvPr id="17411" name="TextBox 6"/>
          <p:cNvSpPr txBox="1">
            <a:spLocks noChangeArrowheads="1"/>
          </p:cNvSpPr>
          <p:nvPr/>
        </p:nvSpPr>
        <p:spPr bwMode="auto">
          <a:xfrm>
            <a:off x="4919663" y="6291263"/>
            <a:ext cx="3962400" cy="368300"/>
          </a:xfrm>
          <a:prstGeom prst="rect">
            <a:avLst/>
          </a:prstGeom>
          <a:noFill/>
          <a:ln w="9525">
            <a:noFill/>
            <a:miter lim="800000"/>
            <a:headEnd/>
            <a:tailEnd/>
          </a:ln>
        </p:spPr>
        <p:txBody>
          <a:bodyPr>
            <a:spAutoFit/>
          </a:bodyPr>
          <a:lstStyle/>
          <a:p>
            <a:r>
              <a:rPr lang="en-US" b="1">
                <a:latin typeface="Calibri" pitchFamily="34" charset="0"/>
              </a:rPr>
              <a:t>    </a:t>
            </a:r>
          </a:p>
        </p:txBody>
      </p:sp>
      <p:sp>
        <p:nvSpPr>
          <p:cNvPr id="17413" name="Rectangle 21"/>
          <p:cNvSpPr>
            <a:spLocks noChangeArrowheads="1"/>
          </p:cNvSpPr>
          <p:nvPr/>
        </p:nvSpPr>
        <p:spPr bwMode="auto">
          <a:xfrm>
            <a:off x="488950" y="5029200"/>
            <a:ext cx="8229600" cy="923925"/>
          </a:xfrm>
          <a:prstGeom prst="rect">
            <a:avLst/>
          </a:prstGeom>
          <a:noFill/>
          <a:ln w="9525">
            <a:noFill/>
            <a:miter lim="800000"/>
            <a:headEnd/>
            <a:tailEnd/>
          </a:ln>
        </p:spPr>
        <p:txBody>
          <a:bodyPr>
            <a:spAutoFit/>
          </a:bodyPr>
          <a:lstStyle/>
          <a:p>
            <a:pPr>
              <a:buFont typeface="Wingdings" pitchFamily="2" charset="2"/>
              <a:buChar char="§"/>
            </a:pPr>
            <a:r>
              <a:rPr lang="en-US">
                <a:latin typeface="Calibri" pitchFamily="34" charset="0"/>
              </a:rPr>
              <a:t> In the year 2006, about 52% of India’s population was below 25 years</a:t>
            </a:r>
          </a:p>
          <a:p>
            <a:pPr>
              <a:buFont typeface="Wingdings" pitchFamily="2" charset="2"/>
              <a:buChar char="§"/>
            </a:pPr>
            <a:r>
              <a:rPr lang="en-US">
                <a:latin typeface="Calibri" pitchFamily="34" charset="0"/>
              </a:rPr>
              <a:t> Median age would be 30 years even as late as 2025</a:t>
            </a:r>
          </a:p>
          <a:p>
            <a:pPr>
              <a:buFont typeface="Wingdings" pitchFamily="2" charset="2"/>
              <a:buChar char="§"/>
            </a:pPr>
            <a:r>
              <a:rPr lang="en-US">
                <a:latin typeface="Calibri" pitchFamily="34" charset="0"/>
              </a:rPr>
              <a:t> India’s work force (15-59 years) would go up by around 324 million by 2050.</a:t>
            </a:r>
          </a:p>
        </p:txBody>
      </p:sp>
      <p:graphicFrame>
        <p:nvGraphicFramePr>
          <p:cNvPr id="11" name="Table 10"/>
          <p:cNvGraphicFramePr>
            <a:graphicFrameLocks noGrp="1"/>
          </p:cNvGraphicFramePr>
          <p:nvPr/>
        </p:nvGraphicFramePr>
        <p:xfrm>
          <a:off x="609600" y="2057400"/>
          <a:ext cx="7543800" cy="2489962"/>
        </p:xfrm>
        <a:graphic>
          <a:graphicData uri="http://schemas.openxmlformats.org/drawingml/2006/table">
            <a:tbl>
              <a:tblPr/>
              <a:tblGrid>
                <a:gridCol w="1885950"/>
                <a:gridCol w="1885950"/>
                <a:gridCol w="1885950"/>
                <a:gridCol w="1885950"/>
              </a:tblGrid>
              <a:tr h="5270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Times New Roman" pitchFamily="18" charset="0"/>
                        </a:rPr>
                        <a:t>Size of 15-59 age group in 2007 (in million)</a:t>
                      </a:r>
                      <a:endPar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Times New Roman" pitchFamily="18" charset="0"/>
                        </a:rPr>
                        <a:t>Size of 15-59 age group in 2050 (in million)</a:t>
                      </a:r>
                      <a:endPar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Growth of 15-59 age group ( in million)</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India</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696</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1020</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324</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FFFCC"/>
                    </a:solidFill>
                  </a:tcPr>
                </a:tc>
              </a:tr>
              <a:tr h="2555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United States</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191</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225</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34</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Japan</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76</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45</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-31</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Germany</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DF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50</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DF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36</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DF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-14</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DFD8E8"/>
                    </a:solidFill>
                  </a:tcPr>
                </a:tc>
              </a:tr>
              <a:tr h="2555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United Kingdom</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36</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36</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France</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DF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37</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DF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35</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DF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-2</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DFD8E8"/>
                    </a:solidFill>
                  </a:tcPr>
                </a:tc>
              </a:tr>
              <a:tr h="2555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Times New Roman" pitchFamily="18" charset="0"/>
                        </a:rPr>
                        <a:t>China</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895</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755</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-140</a:t>
                      </a:r>
                    </a:p>
                  </a:txBody>
                  <a:tcPr marL="68580" marR="68580" marT="0"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r>
            </a:tbl>
          </a:graphicData>
        </a:graphic>
      </p:graphicFrame>
      <p:sp>
        <p:nvSpPr>
          <p:cNvPr id="17461" name="Title 1"/>
          <p:cNvSpPr>
            <a:spLocks noGrp="1"/>
          </p:cNvSpPr>
          <p:nvPr>
            <p:ph type="title"/>
          </p:nvPr>
        </p:nvSpPr>
        <p:spPr>
          <a:xfrm>
            <a:off x="457200" y="457200"/>
            <a:ext cx="8229600" cy="685800"/>
          </a:xfrm>
        </p:spPr>
        <p:txBody>
          <a:bodyPr/>
          <a:lstStyle/>
          <a:p>
            <a:pPr eaLnBrk="1" hangingPunct="1"/>
            <a:r>
              <a:rPr lang="en-US" sz="3000" b="1" dirty="0" smtClean="0">
                <a:solidFill>
                  <a:srgbClr val="0070C0"/>
                </a:solidFill>
              </a:rPr>
              <a:t>What sets India apart…..</a:t>
            </a:r>
          </a:p>
        </p:txBody>
      </p:sp>
      <p:sp>
        <p:nvSpPr>
          <p:cNvPr id="17462" name="Rectangle 9"/>
          <p:cNvSpPr>
            <a:spLocks noChangeArrowheads="1"/>
          </p:cNvSpPr>
          <p:nvPr/>
        </p:nvSpPr>
        <p:spPr bwMode="auto">
          <a:xfrm>
            <a:off x="6172200" y="4572000"/>
            <a:ext cx="2057400" cy="276225"/>
          </a:xfrm>
          <a:prstGeom prst="rect">
            <a:avLst/>
          </a:prstGeom>
          <a:noFill/>
          <a:ln w="9525">
            <a:noFill/>
            <a:miter lim="800000"/>
            <a:headEnd/>
            <a:tailEnd/>
          </a:ln>
        </p:spPr>
        <p:txBody>
          <a:bodyPr>
            <a:spAutoFit/>
          </a:bodyPr>
          <a:lstStyle/>
          <a:p>
            <a:r>
              <a:rPr lang="en-US" sz="1200">
                <a:solidFill>
                  <a:srgbClr val="000000"/>
                </a:solidFill>
                <a:latin typeface="Calibri" pitchFamily="34" charset="0"/>
              </a:rPr>
              <a:t>Source: United  Nations</a:t>
            </a:r>
            <a:endParaRPr lang="en-US">
              <a:latin typeface="Calibr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152400"/>
            <a:ext cx="9144000" cy="914400"/>
          </a:xfrm>
        </p:spPr>
        <p:txBody>
          <a:bodyPr/>
          <a:lstStyle/>
          <a:p>
            <a:pPr eaLnBrk="1" hangingPunct="1"/>
            <a:r>
              <a:rPr lang="en-US" sz="2100" smtClean="0"/>
              <a:t>INDIA’S DEMOGRAPHIC DIVIDEND WILL CONTINUE TILL 2025  </a:t>
            </a:r>
            <a:r>
              <a:rPr lang="en-US" sz="1900" smtClean="0"/>
              <a:t>(</a:t>
            </a:r>
            <a:r>
              <a:rPr lang="en-US" sz="1900" smtClean="0">
                <a:solidFill>
                  <a:schemeClr val="tx1"/>
                </a:solidFill>
              </a:rPr>
              <a:t>% share of age groups)</a:t>
            </a:r>
          </a:p>
        </p:txBody>
      </p:sp>
      <p:graphicFrame>
        <p:nvGraphicFramePr>
          <p:cNvPr id="4098" name="Object 3"/>
          <p:cNvGraphicFramePr>
            <a:graphicFrameLocks noChangeAspect="1"/>
          </p:cNvGraphicFramePr>
          <p:nvPr/>
        </p:nvGraphicFramePr>
        <p:xfrm>
          <a:off x="0" y="1295400"/>
          <a:ext cx="8686800" cy="4495800"/>
        </p:xfrm>
        <a:graphic>
          <a:graphicData uri="http://schemas.openxmlformats.org/presentationml/2006/ole">
            <mc:AlternateContent xmlns:mc="http://schemas.openxmlformats.org/markup-compatibility/2006">
              <mc:Choice xmlns:v="urn:schemas-microsoft-com:vml" Requires="v">
                <p:oleObj spid="_x0000_s186379" name="Chart" r:id="rId4" imgW="5523840" imgH="3206160" progId="Excel.Sheet.8">
                  <p:embed/>
                </p:oleObj>
              </mc:Choice>
              <mc:Fallback>
                <p:oleObj name="Chart" r:id="rId4" imgW="5523840" imgH="3206160" progId="Excel.Sheet.8">
                  <p:embed/>
                  <p:pic>
                    <p:nvPicPr>
                      <p:cNvPr id="0" name="Object 3"/>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8686800" cy="44958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4100" name="Text Box 4"/>
          <p:cNvSpPr txBox="1">
            <a:spLocks noChangeArrowheads="1"/>
          </p:cNvSpPr>
          <p:nvPr/>
        </p:nvSpPr>
        <p:spPr bwMode="auto">
          <a:xfrm>
            <a:off x="304800" y="6172200"/>
            <a:ext cx="3505200" cy="457200"/>
          </a:xfrm>
          <a:prstGeom prst="rect">
            <a:avLst/>
          </a:prstGeom>
          <a:noFill/>
          <a:ln w="9525">
            <a:noFill/>
            <a:miter lim="800000"/>
            <a:headEnd/>
            <a:tailEnd/>
          </a:ln>
        </p:spPr>
        <p:txBody>
          <a:bodyPr>
            <a:spAutoFit/>
          </a:bodyPr>
          <a:lstStyle/>
          <a:p>
            <a:pPr eaLnBrk="1" hangingPunct="1">
              <a:spcBef>
                <a:spcPct val="50000"/>
              </a:spcBef>
            </a:pPr>
            <a:endParaRPr lang="en-US" sz="2400">
              <a:latin typeface="Times New Roman" pitchFamily="18" charset="0"/>
            </a:endParaRPr>
          </a:p>
        </p:txBody>
      </p:sp>
      <p:sp>
        <p:nvSpPr>
          <p:cNvPr id="4101" name="Text Box 5"/>
          <p:cNvSpPr txBox="1">
            <a:spLocks noChangeArrowheads="1"/>
          </p:cNvSpPr>
          <p:nvPr/>
        </p:nvSpPr>
        <p:spPr bwMode="auto">
          <a:xfrm>
            <a:off x="288925" y="5791200"/>
            <a:ext cx="8169275" cy="822325"/>
          </a:xfrm>
          <a:prstGeom prst="rect">
            <a:avLst/>
          </a:prstGeom>
          <a:noFill/>
          <a:ln w="9525">
            <a:noFill/>
            <a:miter lim="800000"/>
            <a:headEnd/>
            <a:tailEnd/>
          </a:ln>
        </p:spPr>
        <p:txBody>
          <a:bodyPr>
            <a:spAutoFit/>
          </a:bodyPr>
          <a:lstStyle/>
          <a:p>
            <a:pPr eaLnBrk="1" hangingPunct="1"/>
            <a:r>
              <a:rPr lang="en-US" sz="2400">
                <a:latin typeface="Times New Roman" pitchFamily="18" charset="0"/>
              </a:rPr>
              <a:t>India will remain a young nation with the median age going up from 21 in 2000 to 26 in 2025</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990600"/>
            <a:ext cx="8305800" cy="533400"/>
          </a:xfrm>
        </p:spPr>
        <p:txBody>
          <a:bodyPr/>
          <a:lstStyle/>
          <a:p>
            <a:pPr eaLnBrk="1" hangingPunct="1">
              <a:buFont typeface="Wingdings" pitchFamily="2" charset="2"/>
              <a:buChar char="ü"/>
            </a:pPr>
            <a:r>
              <a:rPr lang="en-US" sz="2000" b="1" dirty="0" smtClean="0">
                <a:solidFill>
                  <a:schemeClr val="tx1"/>
                </a:solidFill>
              </a:rPr>
              <a:t> </a:t>
            </a:r>
            <a:r>
              <a:rPr lang="en-US" sz="2000" dirty="0" smtClean="0">
                <a:solidFill>
                  <a:srgbClr val="0070C0"/>
                </a:solidFill>
              </a:rPr>
              <a:t>Strong knowledge base….</a:t>
            </a:r>
          </a:p>
        </p:txBody>
      </p:sp>
      <p:sp>
        <p:nvSpPr>
          <p:cNvPr id="18435" name="TextBox 6"/>
          <p:cNvSpPr txBox="1">
            <a:spLocks noChangeArrowheads="1"/>
          </p:cNvSpPr>
          <p:nvPr/>
        </p:nvSpPr>
        <p:spPr bwMode="auto">
          <a:xfrm>
            <a:off x="4919663" y="6291263"/>
            <a:ext cx="3962400" cy="368300"/>
          </a:xfrm>
          <a:prstGeom prst="rect">
            <a:avLst/>
          </a:prstGeom>
          <a:noFill/>
          <a:ln w="9525">
            <a:noFill/>
            <a:miter lim="800000"/>
            <a:headEnd/>
            <a:tailEnd/>
          </a:ln>
        </p:spPr>
        <p:txBody>
          <a:bodyPr>
            <a:spAutoFit/>
          </a:bodyPr>
          <a:lstStyle/>
          <a:p>
            <a:r>
              <a:rPr lang="en-US" b="1">
                <a:latin typeface="Calibri" pitchFamily="34" charset="0"/>
              </a:rPr>
              <a:t>    </a:t>
            </a:r>
          </a:p>
        </p:txBody>
      </p:sp>
      <p:graphicFrame>
        <p:nvGraphicFramePr>
          <p:cNvPr id="10" name="Content Placeholder 3"/>
          <p:cNvGraphicFramePr>
            <a:graphicFrameLocks noGrp="1"/>
          </p:cNvGraphicFramePr>
          <p:nvPr>
            <p:ph idx="1"/>
          </p:nvPr>
        </p:nvGraphicFramePr>
        <p:xfrm>
          <a:off x="228600" y="1828800"/>
          <a:ext cx="4800600" cy="2819400"/>
        </p:xfrm>
        <a:graphic>
          <a:graphicData uri="http://schemas.openxmlformats.org/drawingml/2006/chart">
            <c:chart xmlns:c="http://schemas.openxmlformats.org/drawingml/2006/chart" xmlns:r="http://schemas.openxmlformats.org/officeDocument/2006/relationships" r:id="rId2"/>
          </a:graphicData>
        </a:graphic>
      </p:graphicFrame>
      <p:sp>
        <p:nvSpPr>
          <p:cNvPr id="18438" name="Rectangle 11"/>
          <p:cNvSpPr>
            <a:spLocks noChangeArrowheads="1"/>
          </p:cNvSpPr>
          <p:nvPr/>
        </p:nvSpPr>
        <p:spPr bwMode="auto">
          <a:xfrm>
            <a:off x="3200400" y="4800600"/>
            <a:ext cx="2209800" cy="276225"/>
          </a:xfrm>
          <a:prstGeom prst="rect">
            <a:avLst/>
          </a:prstGeom>
          <a:noFill/>
          <a:ln w="9525">
            <a:noFill/>
            <a:miter lim="800000"/>
            <a:headEnd/>
            <a:tailEnd/>
          </a:ln>
        </p:spPr>
        <p:txBody>
          <a:bodyPr>
            <a:spAutoFit/>
          </a:bodyPr>
          <a:lstStyle/>
          <a:p>
            <a:r>
              <a:rPr lang="en-US" sz="1200">
                <a:solidFill>
                  <a:srgbClr val="000000"/>
                </a:solidFill>
                <a:latin typeface="Calibri" pitchFamily="34" charset="0"/>
              </a:rPr>
              <a:t>          Source : A.T. Kearney </a:t>
            </a:r>
          </a:p>
        </p:txBody>
      </p:sp>
      <p:sp>
        <p:nvSpPr>
          <p:cNvPr id="18439" name="Rectangle 13"/>
          <p:cNvSpPr>
            <a:spLocks noChangeArrowheads="1"/>
          </p:cNvSpPr>
          <p:nvPr/>
        </p:nvSpPr>
        <p:spPr bwMode="auto">
          <a:xfrm>
            <a:off x="4953000" y="2057400"/>
            <a:ext cx="4191000" cy="2586038"/>
          </a:xfrm>
          <a:prstGeom prst="rect">
            <a:avLst/>
          </a:prstGeom>
          <a:noFill/>
          <a:ln w="9525">
            <a:noFill/>
            <a:miter lim="800000"/>
            <a:headEnd/>
            <a:tailEnd/>
          </a:ln>
        </p:spPr>
        <p:txBody>
          <a:bodyPr>
            <a:spAutoFit/>
          </a:bodyPr>
          <a:lstStyle/>
          <a:p>
            <a:r>
              <a:rPr lang="en-US" b="1">
                <a:latin typeface="Calibri" pitchFamily="34" charset="0"/>
              </a:rPr>
              <a:t>  India’s educational infrastructure</a:t>
            </a:r>
          </a:p>
          <a:p>
            <a:pPr>
              <a:buFont typeface="Arial" charset="0"/>
              <a:buChar char="•"/>
            </a:pPr>
            <a:r>
              <a:rPr lang="nl-NL">
                <a:latin typeface="Calibri" pitchFamily="34" charset="0"/>
              </a:rPr>
              <a:t>Over 380 universities (11,200 colleges)</a:t>
            </a:r>
          </a:p>
          <a:p>
            <a:pPr>
              <a:buFont typeface="Arial" charset="0"/>
              <a:buChar char="•"/>
            </a:pPr>
            <a:r>
              <a:rPr lang="en-US">
                <a:latin typeface="Calibri" pitchFamily="34" charset="0"/>
              </a:rPr>
              <a:t>1,500 research institutions and around </a:t>
            </a:r>
          </a:p>
          <a:p>
            <a:r>
              <a:rPr lang="en-US">
                <a:latin typeface="Calibri" pitchFamily="34" charset="0"/>
              </a:rPr>
              <a:t>  9,000 PhDs</a:t>
            </a:r>
          </a:p>
          <a:p>
            <a:pPr>
              <a:buFont typeface="Arial" charset="0"/>
              <a:buChar char="•"/>
            </a:pPr>
            <a:r>
              <a:rPr lang="en-US">
                <a:latin typeface="Calibri" pitchFamily="34" charset="0"/>
              </a:rPr>
              <a:t>Over 200,000 engineering graduates</a:t>
            </a:r>
          </a:p>
          <a:p>
            <a:pPr>
              <a:buFont typeface="Arial" charset="0"/>
              <a:buChar char="•"/>
            </a:pPr>
            <a:r>
              <a:rPr lang="en-US">
                <a:latin typeface="Calibri" pitchFamily="34" charset="0"/>
              </a:rPr>
              <a:t>Over 250,000 post graduates and </a:t>
            </a:r>
          </a:p>
          <a:p>
            <a:r>
              <a:rPr lang="en-US">
                <a:latin typeface="Calibri" pitchFamily="34" charset="0"/>
              </a:rPr>
              <a:t>  2,000,000 graduates</a:t>
            </a:r>
          </a:p>
          <a:p>
            <a:pPr>
              <a:buFont typeface="Arial" charset="0"/>
              <a:buChar char="•"/>
            </a:pPr>
            <a:r>
              <a:rPr lang="en-US">
                <a:latin typeface="Calibri" pitchFamily="34" charset="0"/>
              </a:rPr>
              <a:t>India has a significant English speaking </a:t>
            </a:r>
          </a:p>
          <a:p>
            <a:r>
              <a:rPr lang="en-US">
                <a:latin typeface="Calibri" pitchFamily="34" charset="0"/>
              </a:rPr>
              <a:t>  population</a:t>
            </a:r>
          </a:p>
        </p:txBody>
      </p:sp>
      <p:sp>
        <p:nvSpPr>
          <p:cNvPr id="18440" name="Rectangle 15"/>
          <p:cNvSpPr>
            <a:spLocks noChangeArrowheads="1"/>
          </p:cNvSpPr>
          <p:nvPr/>
        </p:nvSpPr>
        <p:spPr bwMode="auto">
          <a:xfrm>
            <a:off x="381000" y="5334000"/>
            <a:ext cx="8458200" cy="1138238"/>
          </a:xfrm>
          <a:prstGeom prst="rect">
            <a:avLst/>
          </a:prstGeom>
          <a:noFill/>
          <a:ln w="9525">
            <a:noFill/>
            <a:miter lim="800000"/>
            <a:headEnd/>
            <a:tailEnd/>
          </a:ln>
        </p:spPr>
        <p:txBody>
          <a:bodyPr>
            <a:spAutoFit/>
          </a:bodyPr>
          <a:lstStyle/>
          <a:p>
            <a:pPr algn="ctr"/>
            <a:r>
              <a:rPr lang="en-US">
                <a:latin typeface="Calibri" pitchFamily="34" charset="0"/>
              </a:rPr>
              <a:t>India has the </a:t>
            </a:r>
            <a:r>
              <a:rPr lang="en-US" b="1">
                <a:solidFill>
                  <a:srgbClr val="7030A0"/>
                </a:solidFill>
                <a:latin typeface="Calibri" pitchFamily="34" charset="0"/>
              </a:rPr>
              <a:t>third largest scientific and technical manpower </a:t>
            </a:r>
            <a:r>
              <a:rPr lang="en-US">
                <a:latin typeface="Calibri" pitchFamily="34" charset="0"/>
              </a:rPr>
              <a:t>in the world</a:t>
            </a:r>
          </a:p>
          <a:p>
            <a:pPr algn="ctr"/>
            <a:endParaRPr lang="en-US" sz="1400">
              <a:latin typeface="Calibri" pitchFamily="34" charset="0"/>
            </a:endParaRPr>
          </a:p>
          <a:p>
            <a:pPr algn="ctr"/>
            <a:r>
              <a:rPr lang="en-US">
                <a:latin typeface="Calibri" pitchFamily="34" charset="0"/>
              </a:rPr>
              <a:t>The number of MNCs undertaking R&amp;D activity in India has gone up from 100</a:t>
            </a:r>
          </a:p>
          <a:p>
            <a:pPr algn="ctr"/>
            <a:r>
              <a:rPr lang="en-US">
                <a:latin typeface="Calibri" pitchFamily="34" charset="0"/>
              </a:rPr>
              <a:t> in the year 2003 to 300 in 2007</a:t>
            </a:r>
            <a:r>
              <a:rPr lang="en-US" b="1">
                <a:solidFill>
                  <a:srgbClr val="7030A0"/>
                </a:solidFill>
                <a:latin typeface="Calibri" pitchFamily="34" charset="0"/>
              </a:rPr>
              <a:t> </a:t>
            </a:r>
            <a:endParaRPr lang="en-US">
              <a:latin typeface="Calibri" pitchFamily="34" charset="0"/>
            </a:endParaRPr>
          </a:p>
        </p:txBody>
      </p:sp>
      <p:sp>
        <p:nvSpPr>
          <p:cNvPr id="9" name="Title 1"/>
          <p:cNvSpPr txBox="1">
            <a:spLocks/>
          </p:cNvSpPr>
          <p:nvPr/>
        </p:nvSpPr>
        <p:spPr>
          <a:xfrm>
            <a:off x="457200" y="381000"/>
            <a:ext cx="8229600" cy="685800"/>
          </a:xfrm>
          <a:prstGeom prst="rect">
            <a:avLst/>
          </a:prstGeom>
        </p:spPr>
        <p:txBody>
          <a:bodyPr lIns="0" rIns="0" bIns="0" anchor="b">
            <a:normAutofit/>
          </a:bodyPr>
          <a:lstStyle/>
          <a:p>
            <a:pPr fontAlgn="auto">
              <a:spcAft>
                <a:spcPts val="0"/>
              </a:spcAft>
              <a:defRPr/>
            </a:pPr>
            <a:r>
              <a:rPr lang="en-US" sz="3000" b="1" dirty="0">
                <a:solidFill>
                  <a:srgbClr val="0070C0"/>
                </a:solidFill>
                <a:latin typeface="+mj-lt"/>
                <a:ea typeface="+mj-ea"/>
                <a:cs typeface="+mj-cs"/>
              </a:rPr>
              <a:t>What sets India apart…..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81000"/>
            <a:ext cx="8229600" cy="1143000"/>
          </a:xfrm>
          <a:noFill/>
        </p:spPr>
        <p:txBody>
          <a:bodyPr/>
          <a:lstStyle/>
          <a:p>
            <a:pPr eaLnBrk="1" hangingPunct="1">
              <a:lnSpc>
                <a:spcPct val="130000"/>
              </a:lnSpc>
            </a:pPr>
            <a:r>
              <a:rPr lang="en-US" dirty="0" smtClean="0">
                <a:solidFill>
                  <a:srgbClr val="FF0000"/>
                </a:solidFill>
              </a:rPr>
              <a:t>Factors Driving India’s Growth</a:t>
            </a:r>
          </a:p>
        </p:txBody>
      </p:sp>
      <p:sp>
        <p:nvSpPr>
          <p:cNvPr id="49155" name="Rectangle 3"/>
          <p:cNvSpPr>
            <a:spLocks noGrp="1" noChangeArrowheads="1"/>
          </p:cNvSpPr>
          <p:nvPr>
            <p:ph type="body" idx="1"/>
          </p:nvPr>
        </p:nvSpPr>
        <p:spPr>
          <a:xfrm>
            <a:off x="0" y="1676400"/>
            <a:ext cx="9144000" cy="5181600"/>
          </a:xfrm>
          <a:noFill/>
        </p:spPr>
        <p:txBody>
          <a:bodyPr/>
          <a:lstStyle/>
          <a:p>
            <a:pPr eaLnBrk="1" hangingPunct="1">
              <a:lnSpc>
                <a:spcPct val="80000"/>
              </a:lnSpc>
            </a:pPr>
            <a:r>
              <a:rPr lang="en-US" sz="2600" dirty="0" smtClean="0"/>
              <a:t>Population &amp; demographic trends: </a:t>
            </a:r>
          </a:p>
          <a:p>
            <a:pPr lvl="1" eaLnBrk="1" hangingPunct="1">
              <a:lnSpc>
                <a:spcPct val="80000"/>
              </a:lnSpc>
            </a:pPr>
            <a:r>
              <a:rPr lang="en-US" sz="2200" dirty="0" smtClean="0"/>
              <a:t>Every two years, India adds Germany’s labor force!</a:t>
            </a:r>
          </a:p>
          <a:p>
            <a:pPr lvl="1" eaLnBrk="1" hangingPunct="1">
              <a:lnSpc>
                <a:spcPct val="80000"/>
              </a:lnSpc>
            </a:pPr>
            <a:r>
              <a:rPr lang="en-US" sz="2200" dirty="0" smtClean="0"/>
              <a:t>Urbanization</a:t>
            </a:r>
          </a:p>
          <a:p>
            <a:pPr eaLnBrk="1" hangingPunct="1">
              <a:lnSpc>
                <a:spcPct val="80000"/>
              </a:lnSpc>
            </a:pPr>
            <a:r>
              <a:rPr lang="en-US" sz="2600" dirty="0" smtClean="0"/>
              <a:t>Human capital</a:t>
            </a:r>
          </a:p>
          <a:p>
            <a:pPr lvl="1" eaLnBrk="1" hangingPunct="1">
              <a:lnSpc>
                <a:spcPct val="80000"/>
              </a:lnSpc>
            </a:pPr>
            <a:r>
              <a:rPr lang="en-US" sz="2200" dirty="0" smtClean="0"/>
              <a:t>English-speaking skilled workers: scientists, trained IT specialists, technicians and engineers</a:t>
            </a:r>
          </a:p>
          <a:p>
            <a:pPr eaLnBrk="1" hangingPunct="1">
              <a:lnSpc>
                <a:spcPct val="80000"/>
              </a:lnSpc>
            </a:pPr>
            <a:r>
              <a:rPr lang="en-US" sz="2600" dirty="0" smtClean="0"/>
              <a:t>Rising integration into global trade and investment</a:t>
            </a:r>
          </a:p>
          <a:p>
            <a:pPr lvl="1" eaLnBrk="1" hangingPunct="1">
              <a:lnSpc>
                <a:spcPct val="80000"/>
              </a:lnSpc>
            </a:pPr>
            <a:r>
              <a:rPr lang="en-US" sz="2200" dirty="0" smtClean="0"/>
              <a:t>Can also capitalize on Diaspora, especially in USA</a:t>
            </a:r>
          </a:p>
          <a:p>
            <a:pPr eaLnBrk="1" hangingPunct="1">
              <a:lnSpc>
                <a:spcPct val="80000"/>
              </a:lnSpc>
            </a:pPr>
            <a:r>
              <a:rPr lang="en-US" sz="2600" dirty="0" smtClean="0"/>
              <a:t>Investment trends: infrastructure</a:t>
            </a:r>
          </a:p>
          <a:p>
            <a:pPr lvl="1" eaLnBrk="1" hangingPunct="1">
              <a:lnSpc>
                <a:spcPct val="80000"/>
              </a:lnSpc>
            </a:pPr>
            <a:r>
              <a:rPr lang="en-US" sz="2200" dirty="0" smtClean="0"/>
              <a:t>PPP to finance and execute infrastructure projects (rail, airport, seaports)</a:t>
            </a:r>
          </a:p>
          <a:p>
            <a:pPr eaLnBrk="1" hangingPunct="1">
              <a:lnSpc>
                <a:spcPct val="80000"/>
              </a:lnSpc>
            </a:pPr>
            <a:r>
              <a:rPr lang="en-US" sz="2600" dirty="0" smtClean="0"/>
              <a:t>Policy and institutional determinants of growth</a:t>
            </a:r>
          </a:p>
          <a:p>
            <a:pPr lvl="1" eaLnBrk="1" hangingPunct="1">
              <a:lnSpc>
                <a:spcPct val="80000"/>
              </a:lnSpc>
            </a:pPr>
            <a:r>
              <a:rPr lang="en-US" sz="2200" dirty="0" smtClean="0"/>
              <a:t>Macro policies</a:t>
            </a:r>
          </a:p>
          <a:p>
            <a:pPr lvl="1" eaLnBrk="1" hangingPunct="1">
              <a:lnSpc>
                <a:spcPct val="80000"/>
              </a:lnSpc>
            </a:pPr>
            <a:r>
              <a:rPr lang="en-US" sz="2200" dirty="0" smtClean="0"/>
              <a:t>Institutional and regulatory environment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533400"/>
            <a:ext cx="9144000" cy="990600"/>
          </a:xfrm>
          <a:noFill/>
        </p:spPr>
        <p:txBody>
          <a:bodyPr/>
          <a:lstStyle/>
          <a:p>
            <a:pPr eaLnBrk="1" hangingPunct="1">
              <a:lnSpc>
                <a:spcPct val="130000"/>
              </a:lnSpc>
            </a:pPr>
            <a:r>
              <a:rPr lang="en-US" dirty="0" smtClean="0">
                <a:solidFill>
                  <a:srgbClr val="FF0000"/>
                </a:solidFill>
              </a:rPr>
              <a:t>Drivers of Economic Transformation</a:t>
            </a:r>
          </a:p>
        </p:txBody>
      </p:sp>
      <p:sp>
        <p:nvSpPr>
          <p:cNvPr id="52227" name="Rectangle 3"/>
          <p:cNvSpPr>
            <a:spLocks noGrp="1" noChangeArrowheads="1"/>
          </p:cNvSpPr>
          <p:nvPr>
            <p:ph type="body" idx="1"/>
          </p:nvPr>
        </p:nvSpPr>
        <p:spPr>
          <a:xfrm>
            <a:off x="0" y="1676400"/>
            <a:ext cx="9144000" cy="5181600"/>
          </a:xfrm>
        </p:spPr>
        <p:txBody>
          <a:bodyPr/>
          <a:lstStyle/>
          <a:p>
            <a:pPr eaLnBrk="1" hangingPunct="1">
              <a:spcBef>
                <a:spcPct val="0"/>
              </a:spcBef>
            </a:pPr>
            <a:r>
              <a:rPr lang="en-US" sz="2200" dirty="0" smtClean="0"/>
              <a:t>Spirit of entrepreneurship </a:t>
            </a:r>
          </a:p>
          <a:p>
            <a:pPr lvl="1" eaLnBrk="1" hangingPunct="1">
              <a:spcBef>
                <a:spcPct val="0"/>
              </a:spcBef>
            </a:pPr>
            <a:r>
              <a:rPr lang="en-US" sz="2200" dirty="0" smtClean="0"/>
              <a:t>Unleashed with the IT revolution and emergence of BPO / outsourcing industry</a:t>
            </a:r>
          </a:p>
          <a:p>
            <a:pPr lvl="1" eaLnBrk="1" hangingPunct="1">
              <a:spcBef>
                <a:spcPct val="0"/>
              </a:spcBef>
            </a:pPr>
            <a:r>
              <a:rPr lang="en-US" sz="2200" dirty="0" smtClean="0"/>
              <a:t>Rise of knowledge based industry, taking cue from successful entrepreneurs in the Silicon Valley</a:t>
            </a:r>
          </a:p>
          <a:p>
            <a:pPr eaLnBrk="1" hangingPunct="1">
              <a:spcBef>
                <a:spcPct val="0"/>
              </a:spcBef>
            </a:pPr>
            <a:r>
              <a:rPr lang="en-US" sz="2200" dirty="0" smtClean="0"/>
              <a:t>IT industry leveraged on Modular Development and Global Delivery Model</a:t>
            </a:r>
          </a:p>
          <a:p>
            <a:pPr lvl="1" eaLnBrk="1" hangingPunct="1">
              <a:spcBef>
                <a:spcPct val="0"/>
              </a:spcBef>
            </a:pPr>
            <a:r>
              <a:rPr lang="en-US" sz="2200" dirty="0" smtClean="0"/>
              <a:t>Benefits from 24 hr work day and productivity gains</a:t>
            </a:r>
          </a:p>
          <a:p>
            <a:pPr eaLnBrk="1" hangingPunct="1">
              <a:spcBef>
                <a:spcPct val="0"/>
              </a:spcBef>
            </a:pPr>
            <a:r>
              <a:rPr lang="en-US" sz="2200" dirty="0" smtClean="0"/>
              <a:t>Technology drove outsourcing of business processes</a:t>
            </a:r>
          </a:p>
          <a:p>
            <a:pPr eaLnBrk="1" hangingPunct="1">
              <a:spcBef>
                <a:spcPct val="0"/>
              </a:spcBef>
            </a:pPr>
            <a:r>
              <a:rPr lang="en-US" sz="2200" dirty="0" smtClean="0"/>
              <a:t>Indian IT Cos devising strategies to move up value chain</a:t>
            </a:r>
          </a:p>
          <a:p>
            <a:pPr eaLnBrk="1" hangingPunct="1">
              <a:spcBef>
                <a:spcPct val="0"/>
              </a:spcBef>
            </a:pPr>
            <a:r>
              <a:rPr lang="en-US" sz="2200" dirty="0" smtClean="0"/>
              <a:t>Other sectors transforming are </a:t>
            </a:r>
            <a:r>
              <a:rPr lang="en-US" sz="2200" dirty="0" err="1" smtClean="0"/>
              <a:t>Pharma</a:t>
            </a:r>
            <a:r>
              <a:rPr lang="en-US" sz="2200" dirty="0" smtClean="0"/>
              <a:t> and Auto-ancillaries</a:t>
            </a:r>
          </a:p>
          <a:p>
            <a:pPr eaLnBrk="1" hangingPunct="1">
              <a:spcBef>
                <a:spcPct val="0"/>
              </a:spcBef>
            </a:pPr>
            <a:r>
              <a:rPr lang="en-US" sz="2200" dirty="0" smtClean="0"/>
              <a:t>Huge opportunities seen in improving supply chain efficiencies and catering to domestic market across sectors</a:t>
            </a:r>
          </a:p>
          <a:p>
            <a:pPr eaLnBrk="1" hangingPunct="1">
              <a:spcBef>
                <a:spcPct val="0"/>
              </a:spcBef>
            </a:pPr>
            <a:r>
              <a:rPr lang="en-US" sz="2200" dirty="0" smtClean="0"/>
              <a:t>Telecom revolution unleashes tremendous economic impact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838200"/>
            <a:ext cx="8229600" cy="685800"/>
          </a:xfrm>
          <a:noFill/>
        </p:spPr>
        <p:txBody>
          <a:bodyPr/>
          <a:lstStyle/>
          <a:p>
            <a:pPr eaLnBrk="1" hangingPunct="1">
              <a:lnSpc>
                <a:spcPct val="130000"/>
              </a:lnSpc>
            </a:pPr>
            <a:r>
              <a:rPr lang="en-US" sz="3600" dirty="0" smtClean="0"/>
              <a:t>India Growth Story: </a:t>
            </a:r>
            <a:br>
              <a:rPr lang="en-US" sz="3600" dirty="0" smtClean="0"/>
            </a:br>
            <a:r>
              <a:rPr lang="en-US" sz="3600" dirty="0" smtClean="0">
                <a:solidFill>
                  <a:srgbClr val="FF0000"/>
                </a:solidFill>
              </a:rPr>
              <a:t>The Constraints</a:t>
            </a:r>
          </a:p>
        </p:txBody>
      </p:sp>
      <p:sp>
        <p:nvSpPr>
          <p:cNvPr id="51203" name="Rectangle 3"/>
          <p:cNvSpPr>
            <a:spLocks noGrp="1" noChangeArrowheads="1"/>
          </p:cNvSpPr>
          <p:nvPr>
            <p:ph type="body" idx="1"/>
          </p:nvPr>
        </p:nvSpPr>
        <p:spPr>
          <a:xfrm>
            <a:off x="0" y="1600200"/>
            <a:ext cx="9144000" cy="5181600"/>
          </a:xfrm>
        </p:spPr>
        <p:txBody>
          <a:bodyPr/>
          <a:lstStyle/>
          <a:p>
            <a:pPr eaLnBrk="1" hangingPunct="1">
              <a:lnSpc>
                <a:spcPct val="90000"/>
              </a:lnSpc>
              <a:spcBef>
                <a:spcPct val="0"/>
              </a:spcBef>
            </a:pPr>
            <a:r>
              <a:rPr lang="en-US" sz="2400" dirty="0" smtClean="0"/>
              <a:t>Infrastructure remains a critical bottleneck</a:t>
            </a:r>
          </a:p>
          <a:p>
            <a:pPr eaLnBrk="1" hangingPunct="1">
              <a:lnSpc>
                <a:spcPct val="90000"/>
              </a:lnSpc>
              <a:spcBef>
                <a:spcPct val="0"/>
              </a:spcBef>
            </a:pPr>
            <a:r>
              <a:rPr lang="en-US" sz="2400" dirty="0" smtClean="0"/>
              <a:t>Quality of education archaic; not innovation-oriented</a:t>
            </a:r>
          </a:p>
          <a:p>
            <a:pPr lvl="1" eaLnBrk="1" hangingPunct="1">
              <a:lnSpc>
                <a:spcPct val="90000"/>
              </a:lnSpc>
              <a:spcBef>
                <a:spcPct val="0"/>
              </a:spcBef>
            </a:pPr>
            <a:r>
              <a:rPr lang="en-US" sz="2200" dirty="0" smtClean="0"/>
              <a:t>How can we educate 500 million youngsters properly?</a:t>
            </a:r>
          </a:p>
          <a:p>
            <a:pPr eaLnBrk="1" hangingPunct="1">
              <a:lnSpc>
                <a:spcPct val="90000"/>
              </a:lnSpc>
              <a:spcBef>
                <a:spcPct val="0"/>
              </a:spcBef>
            </a:pPr>
            <a:r>
              <a:rPr lang="en-US" sz="2400" dirty="0" smtClean="0"/>
              <a:t>PSUs still hold monopoly in some sectors</a:t>
            </a:r>
            <a:r>
              <a:rPr lang="en-US" sz="2600" dirty="0" smtClean="0"/>
              <a:t> </a:t>
            </a:r>
          </a:p>
          <a:p>
            <a:pPr lvl="1" eaLnBrk="1" hangingPunct="1">
              <a:lnSpc>
                <a:spcPct val="90000"/>
              </a:lnSpc>
              <a:spcBef>
                <a:spcPct val="0"/>
              </a:spcBef>
            </a:pPr>
            <a:r>
              <a:rPr lang="en-US" sz="2200" dirty="0" smtClean="0"/>
              <a:t>Aerospace, defense production &amp; nuclear power </a:t>
            </a:r>
            <a:r>
              <a:rPr lang="en-US" sz="2200" dirty="0" err="1" smtClean="0"/>
              <a:t>prodn</a:t>
            </a:r>
            <a:r>
              <a:rPr lang="en-US" sz="2200" dirty="0" smtClean="0"/>
              <a:t>.</a:t>
            </a:r>
          </a:p>
          <a:p>
            <a:pPr eaLnBrk="1" hangingPunct="1">
              <a:lnSpc>
                <a:spcPct val="90000"/>
              </a:lnSpc>
              <a:spcBef>
                <a:spcPct val="0"/>
              </a:spcBef>
            </a:pPr>
            <a:r>
              <a:rPr lang="en-US" sz="2400" dirty="0" smtClean="0"/>
              <a:t>Reforms slowed due to need for political consensus</a:t>
            </a:r>
          </a:p>
          <a:p>
            <a:pPr eaLnBrk="1" hangingPunct="1">
              <a:lnSpc>
                <a:spcPct val="90000"/>
              </a:lnSpc>
              <a:spcBef>
                <a:spcPct val="0"/>
              </a:spcBef>
            </a:pPr>
            <a:r>
              <a:rPr lang="en-US" sz="2400" dirty="0" smtClean="0"/>
              <a:t>Capital markets still not very efficient</a:t>
            </a:r>
          </a:p>
          <a:p>
            <a:pPr eaLnBrk="1" hangingPunct="1">
              <a:lnSpc>
                <a:spcPct val="90000"/>
              </a:lnSpc>
              <a:spcBef>
                <a:spcPct val="0"/>
              </a:spcBef>
            </a:pPr>
            <a:r>
              <a:rPr lang="en-US" sz="2400" dirty="0" smtClean="0"/>
              <a:t>Slow growth in agriculture, occupation of 60% people </a:t>
            </a:r>
          </a:p>
          <a:p>
            <a:pPr eaLnBrk="1" hangingPunct="1">
              <a:lnSpc>
                <a:spcPct val="90000"/>
              </a:lnSpc>
              <a:spcBef>
                <a:spcPct val="0"/>
              </a:spcBef>
            </a:pPr>
            <a:r>
              <a:rPr lang="en-US" sz="2400" dirty="0" smtClean="0"/>
              <a:t>Urbanization at a rapid pace, but not planned or managed carefully</a:t>
            </a:r>
          </a:p>
          <a:p>
            <a:pPr lvl="1" eaLnBrk="1" hangingPunct="1">
              <a:lnSpc>
                <a:spcPct val="90000"/>
              </a:lnSpc>
              <a:spcBef>
                <a:spcPct val="0"/>
              </a:spcBef>
            </a:pPr>
            <a:r>
              <a:rPr lang="en-US" sz="2200" dirty="0" smtClean="0"/>
              <a:t>Can lead to huge impacts on environment &amp; efficiency</a:t>
            </a:r>
          </a:p>
          <a:p>
            <a:pPr eaLnBrk="1" hangingPunct="1">
              <a:lnSpc>
                <a:spcPct val="90000"/>
              </a:lnSpc>
              <a:spcBef>
                <a:spcPct val="0"/>
              </a:spcBef>
            </a:pPr>
            <a:r>
              <a:rPr lang="en-US" sz="2600" dirty="0" smtClean="0"/>
              <a:t>Challenge to ensure inclusive growth, </a:t>
            </a:r>
          </a:p>
          <a:p>
            <a:pPr lvl="1" eaLnBrk="1" hangingPunct="1">
              <a:lnSpc>
                <a:spcPct val="90000"/>
              </a:lnSpc>
              <a:spcBef>
                <a:spcPct val="0"/>
              </a:spcBef>
            </a:pPr>
            <a:r>
              <a:rPr lang="en-US" sz="2200" dirty="0" smtClean="0"/>
              <a:t>Economic gains to be equitably distributed while evolving right incentives for growth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304800"/>
            <a:ext cx="9144000" cy="1219200"/>
          </a:xfrm>
        </p:spPr>
        <p:txBody>
          <a:bodyPr/>
          <a:lstStyle/>
          <a:p>
            <a:pPr eaLnBrk="1" hangingPunct="1"/>
            <a:r>
              <a:rPr lang="en-US" dirty="0" smtClean="0"/>
              <a:t>Aurobindo &amp; </a:t>
            </a:r>
            <a:r>
              <a:rPr lang="en-US" dirty="0" err="1" smtClean="0"/>
              <a:t>Naoroji</a:t>
            </a:r>
            <a:r>
              <a:rPr lang="en-US" dirty="0" smtClean="0"/>
              <a:t> on British Rule</a:t>
            </a:r>
          </a:p>
        </p:txBody>
      </p:sp>
      <p:sp>
        <p:nvSpPr>
          <p:cNvPr id="21507" name="Rectangle 3"/>
          <p:cNvSpPr>
            <a:spLocks noGrp="1" noChangeArrowheads="1"/>
          </p:cNvSpPr>
          <p:nvPr>
            <p:ph type="body" idx="1"/>
          </p:nvPr>
        </p:nvSpPr>
        <p:spPr>
          <a:xfrm>
            <a:off x="76200" y="1600200"/>
            <a:ext cx="8915400" cy="5181600"/>
          </a:xfrm>
        </p:spPr>
        <p:txBody>
          <a:bodyPr/>
          <a:lstStyle/>
          <a:p>
            <a:pPr eaLnBrk="1" hangingPunct="1"/>
            <a:r>
              <a:rPr lang="en-US" sz="2800" dirty="0" smtClean="0"/>
              <a:t>Sri </a:t>
            </a:r>
            <a:r>
              <a:rPr lang="en-US" sz="2800" dirty="0" err="1" smtClean="0"/>
              <a:t>Aurobindo</a:t>
            </a:r>
            <a:endParaRPr lang="en-US" sz="2800" dirty="0" smtClean="0"/>
          </a:p>
          <a:p>
            <a:pPr lvl="1" eaLnBrk="1" hangingPunct="1"/>
            <a:r>
              <a:rPr lang="en-US" sz="2400" dirty="0" smtClean="0"/>
              <a:t>One great fact … the terrible poverty of India and its rapid increase during British rule, that is to say, the ‘drain’ represented by British economic imperialism</a:t>
            </a:r>
          </a:p>
          <a:p>
            <a:pPr eaLnBrk="1" hangingPunct="1"/>
            <a:r>
              <a:rPr lang="en-US" sz="2800" dirty="0" err="1" smtClean="0"/>
              <a:t>Dadabhai</a:t>
            </a:r>
            <a:r>
              <a:rPr lang="en-US" sz="2800" dirty="0" smtClean="0"/>
              <a:t> </a:t>
            </a:r>
            <a:r>
              <a:rPr lang="en-US" sz="2800" dirty="0" err="1" smtClean="0"/>
              <a:t>Naoroji</a:t>
            </a:r>
            <a:endParaRPr lang="en-US" sz="2800" dirty="0" smtClean="0"/>
          </a:p>
          <a:p>
            <a:pPr lvl="1" eaLnBrk="1" hangingPunct="1"/>
            <a:r>
              <a:rPr lang="en-US" sz="2400" dirty="0" smtClean="0"/>
              <a:t>The cost to India of British colonization was, contrary to rhetoric, to the vast benefit of Britain and the extreme disadvantage of India</a:t>
            </a:r>
          </a:p>
          <a:p>
            <a:pPr lvl="1" eaLnBrk="1" hangingPunct="1"/>
            <a:r>
              <a:rPr lang="en-US" sz="2400" dirty="0" smtClean="0"/>
              <a:t>The evils of foreign rule involved the triple loss of wealth, wisdom, and work</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71144" y="609600"/>
            <a:ext cx="8996655" cy="59154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Arvind</a:t>
            </a:r>
            <a:r>
              <a:rPr lang="en-US" dirty="0" smtClean="0"/>
              <a:t> Subramanian again …</a:t>
            </a:r>
            <a:endParaRPr lang="en-US" dirty="0"/>
          </a:p>
        </p:txBody>
      </p:sp>
      <p:sp>
        <p:nvSpPr>
          <p:cNvPr id="3" name="Content Placeholder 2"/>
          <p:cNvSpPr>
            <a:spLocks noGrp="1"/>
          </p:cNvSpPr>
          <p:nvPr>
            <p:ph idx="1"/>
          </p:nvPr>
        </p:nvSpPr>
        <p:spPr>
          <a:xfrm>
            <a:off x="228600" y="1752600"/>
            <a:ext cx="8686800" cy="4267200"/>
          </a:xfrm>
        </p:spPr>
        <p:txBody>
          <a:bodyPr>
            <a:noAutofit/>
          </a:bodyPr>
          <a:lstStyle/>
          <a:p>
            <a:r>
              <a:rPr lang="en-US" sz="2200" dirty="0" smtClean="0"/>
              <a:t>Growth may itself cause changes which have in turn a growth-reinforcing effect – a positive feedback loop.</a:t>
            </a:r>
          </a:p>
          <a:p>
            <a:r>
              <a:rPr lang="en-US" sz="2200" dirty="0" smtClean="0"/>
              <a:t>A good example is education. For long, development economists bemoaned the poor levels of educational attainment in India, directing their critique at the government’s failure to supply better education.</a:t>
            </a:r>
          </a:p>
          <a:p>
            <a:r>
              <a:rPr lang="en-US" sz="2200" dirty="0" smtClean="0"/>
              <a:t>But economic growth changed the education picture dramatically. It increased the returns to, and hence the demand for, education.</a:t>
            </a:r>
          </a:p>
          <a:p>
            <a:r>
              <a:rPr lang="en-US" sz="2200" dirty="0" smtClean="0"/>
              <a:t>And if government supply remained weak, consumers simply turned to the private sector to meet their demand for education.</a:t>
            </a:r>
          </a:p>
          <a:p>
            <a:r>
              <a:rPr lang="en-US" sz="2200" dirty="0" smtClean="0"/>
              <a:t>Improvements in educational attainment over the last 15 years are attributable in part to more rapid growth.</a:t>
            </a:r>
            <a:endParaRPr lang="en-US" sz="22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152400" y="1800224"/>
            <a:ext cx="8907992" cy="4219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152400" y="152042"/>
            <a:ext cx="8895735" cy="64734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04800"/>
            <a:ext cx="8686799" cy="1219200"/>
          </a:xfrm>
        </p:spPr>
        <p:txBody>
          <a:bodyPr/>
          <a:lstStyle/>
          <a:p>
            <a:r>
              <a:rPr lang="en-US" dirty="0" smtClean="0"/>
              <a:t>India’s Services-led Growth: Leapfrogging Over Manufacturing?</a:t>
            </a:r>
            <a:endParaRPr lang="en-US" dirty="0"/>
          </a:p>
        </p:txBody>
      </p:sp>
      <p:pic>
        <p:nvPicPr>
          <p:cNvPr id="386050" name="Picture 2" descr="http://www.best-norman-rockwell-art.com/images/1919-06-28-Saturday-Evening-Post-Norman-Rockwell-cover-Boys-Playing-LeapFrog-no-logo-400-Digimarc.jpg"/>
          <p:cNvPicPr>
            <a:picLocks noChangeAspect="1" noChangeArrowheads="1"/>
          </p:cNvPicPr>
          <p:nvPr/>
        </p:nvPicPr>
        <p:blipFill>
          <a:blip r:embed="rId3"/>
          <a:srcRect/>
          <a:stretch>
            <a:fillRect/>
          </a:stretch>
        </p:blipFill>
        <p:spPr bwMode="auto">
          <a:xfrm>
            <a:off x="2590800" y="1752600"/>
            <a:ext cx="3810000" cy="4305301"/>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600" dirty="0" smtClean="0">
                <a:cs typeface="Times New Roman" pitchFamily="18" charset="0"/>
              </a:rPr>
              <a:t>The Changing Composition of India’s Gross Domestic Product</a:t>
            </a:r>
            <a:r>
              <a:rPr lang="en-US" sz="3600" dirty="0" smtClean="0"/>
              <a:t> </a:t>
            </a:r>
          </a:p>
        </p:txBody>
      </p:sp>
      <p:pic>
        <p:nvPicPr>
          <p:cNvPr id="385026" name="Picture 2" descr="http://capitalstock.files.wordpress.com/2010/08/2.jpg?w=497&amp;h=264"/>
          <p:cNvPicPr>
            <a:picLocks noChangeAspect="1" noChangeArrowheads="1"/>
          </p:cNvPicPr>
          <p:nvPr/>
        </p:nvPicPr>
        <p:blipFill>
          <a:blip r:embed="rId3"/>
          <a:srcRect/>
          <a:stretch>
            <a:fillRect/>
          </a:stretch>
        </p:blipFill>
        <p:spPr bwMode="auto">
          <a:xfrm>
            <a:off x="2415886" y="3429000"/>
            <a:ext cx="5127914" cy="2723882"/>
          </a:xfrm>
          <a:prstGeom prst="rect">
            <a:avLst/>
          </a:prstGeom>
          <a:noFill/>
        </p:spPr>
      </p:pic>
      <p:pic>
        <p:nvPicPr>
          <p:cNvPr id="385028" name="Picture 4" descr="http://capitalstock.files.wordpress.com/2010/08/1.jpg?w=355&amp;h=119"/>
          <p:cNvPicPr>
            <a:picLocks noChangeAspect="1" noChangeArrowheads="1"/>
          </p:cNvPicPr>
          <p:nvPr/>
        </p:nvPicPr>
        <p:blipFill>
          <a:blip r:embed="rId4"/>
          <a:srcRect/>
          <a:stretch>
            <a:fillRect/>
          </a:stretch>
        </p:blipFill>
        <p:spPr bwMode="auto">
          <a:xfrm>
            <a:off x="1828800" y="1666095"/>
            <a:ext cx="5486400" cy="1839105"/>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28600"/>
            <a:ext cx="8686799" cy="1295400"/>
          </a:xfrm>
        </p:spPr>
        <p:txBody>
          <a:bodyPr/>
          <a:lstStyle/>
          <a:p>
            <a:r>
              <a:rPr lang="en-US" dirty="0" smtClean="0"/>
              <a:t>Comparing India’s GDP </a:t>
            </a:r>
            <a:r>
              <a:rPr lang="en-US" dirty="0" err="1" smtClean="0"/>
              <a:t>Sectoral</a:t>
            </a:r>
            <a:r>
              <a:rPr lang="en-US" dirty="0" smtClean="0"/>
              <a:t> Composition with Other Countries</a:t>
            </a:r>
            <a:endParaRPr lang="en-US" dirty="0"/>
          </a:p>
        </p:txBody>
      </p:sp>
      <p:pic>
        <p:nvPicPr>
          <p:cNvPr id="433154" name="Picture 2" descr="http://capitalstock.files.wordpress.com/2010/08/4.jpg?w=450&amp;h=310"/>
          <p:cNvPicPr>
            <a:picLocks noChangeAspect="1" noChangeArrowheads="1"/>
          </p:cNvPicPr>
          <p:nvPr/>
        </p:nvPicPr>
        <p:blipFill>
          <a:blip r:embed="rId3"/>
          <a:srcRect/>
          <a:stretch>
            <a:fillRect/>
          </a:stretch>
        </p:blipFill>
        <p:spPr bwMode="auto">
          <a:xfrm>
            <a:off x="1295400" y="1657772"/>
            <a:ext cx="6477000" cy="4461935"/>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Sectors</a:t>
            </a:r>
            <a:endParaRPr lang="en-US" dirty="0"/>
          </a:p>
        </p:txBody>
      </p:sp>
      <p:sp>
        <p:nvSpPr>
          <p:cNvPr id="5" name="Content Placeholder 4"/>
          <p:cNvSpPr>
            <a:spLocks noGrp="1"/>
          </p:cNvSpPr>
          <p:nvPr>
            <p:ph idx="1"/>
          </p:nvPr>
        </p:nvSpPr>
        <p:spPr>
          <a:xfrm>
            <a:off x="304800" y="1752600"/>
            <a:ext cx="8610600" cy="4343400"/>
          </a:xfrm>
        </p:spPr>
        <p:txBody>
          <a:bodyPr>
            <a:normAutofit fontScale="62500" lnSpcReduction="20000"/>
          </a:bodyPr>
          <a:lstStyle/>
          <a:p>
            <a:r>
              <a:rPr lang="en-US" dirty="0" smtClean="0"/>
              <a:t>Trade- wholesale and retail</a:t>
            </a:r>
          </a:p>
          <a:p>
            <a:r>
              <a:rPr lang="en-US" dirty="0" smtClean="0"/>
              <a:t>Hotels and Restaurants</a:t>
            </a:r>
          </a:p>
          <a:p>
            <a:r>
              <a:rPr lang="en-US" dirty="0" smtClean="0"/>
              <a:t>Railways</a:t>
            </a:r>
          </a:p>
          <a:p>
            <a:r>
              <a:rPr lang="en-US" dirty="0" smtClean="0"/>
              <a:t>Transport- road, water, air</a:t>
            </a:r>
          </a:p>
          <a:p>
            <a:r>
              <a:rPr lang="en-US" dirty="0" smtClean="0"/>
              <a:t>Communication- postal, money orders, telegrams, phones, overseas communication</a:t>
            </a:r>
          </a:p>
          <a:p>
            <a:r>
              <a:rPr lang="en-US" dirty="0" smtClean="0"/>
              <a:t>Banking</a:t>
            </a:r>
          </a:p>
          <a:p>
            <a:r>
              <a:rPr lang="en-US" dirty="0" smtClean="0"/>
              <a:t>Insurance</a:t>
            </a:r>
          </a:p>
          <a:p>
            <a:r>
              <a:rPr lang="en-US" dirty="0" smtClean="0"/>
              <a:t>Dwellings, Real Estate</a:t>
            </a:r>
          </a:p>
          <a:p>
            <a:r>
              <a:rPr lang="en-US" dirty="0" smtClean="0"/>
              <a:t>Legal services</a:t>
            </a:r>
          </a:p>
          <a:p>
            <a:r>
              <a:rPr lang="en-US" dirty="0" smtClean="0"/>
              <a:t>Business services- renting of machinery, computers, accounting</a:t>
            </a:r>
          </a:p>
          <a:p>
            <a:r>
              <a:rPr lang="en-US" dirty="0" smtClean="0"/>
              <a:t>Public administration, defense</a:t>
            </a:r>
          </a:p>
          <a:p>
            <a:r>
              <a:rPr lang="en-US" dirty="0" smtClean="0"/>
              <a:t>Personal- domestic laundry, barber, beauty shops, tailors, recreation, entertainment</a:t>
            </a:r>
          </a:p>
          <a:p>
            <a:r>
              <a:rPr lang="en-US" dirty="0" smtClean="0"/>
              <a:t>Community services- education, research, medical, religious</a:t>
            </a:r>
            <a:endParaRPr lang="en-US" dirty="0"/>
          </a:p>
        </p:txBody>
      </p:sp>
      <p:sp>
        <p:nvSpPr>
          <p:cNvPr id="6" name="TextBox 5"/>
          <p:cNvSpPr txBox="1"/>
          <p:nvPr/>
        </p:nvSpPr>
        <p:spPr>
          <a:xfrm>
            <a:off x="152400" y="6172200"/>
            <a:ext cx="2438400" cy="461665"/>
          </a:xfrm>
          <a:prstGeom prst="rect">
            <a:avLst/>
          </a:prstGeom>
          <a:noFill/>
        </p:spPr>
        <p:txBody>
          <a:bodyPr wrap="square" rtlCol="0">
            <a:spAutoFit/>
          </a:bodyPr>
          <a:lstStyle/>
          <a:p>
            <a:r>
              <a:rPr lang="en-US" sz="1200" dirty="0" smtClean="0"/>
              <a:t>Source: Barry </a:t>
            </a:r>
            <a:r>
              <a:rPr lang="en-US" sz="1200" dirty="0" err="1" smtClean="0"/>
              <a:t>Eichengrem</a:t>
            </a:r>
            <a:r>
              <a:rPr lang="en-US" sz="1200" dirty="0" smtClean="0"/>
              <a:t>, &amp; </a:t>
            </a:r>
            <a:r>
              <a:rPr lang="en-US" sz="1200" dirty="0" err="1" smtClean="0"/>
              <a:t>Poonam</a:t>
            </a:r>
            <a:r>
              <a:rPr lang="en-US" sz="1200" dirty="0" smtClean="0"/>
              <a:t> Gupta, </a:t>
            </a:r>
            <a:r>
              <a:rPr lang="en-US" sz="1200" i="1" dirty="0" smtClean="0"/>
              <a:t>April 2010</a:t>
            </a:r>
            <a:endParaRPr lang="en-US" sz="12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210" name="Picture 2"/>
          <p:cNvPicPr>
            <a:picLocks noChangeAspect="1" noChangeArrowheads="1"/>
          </p:cNvPicPr>
          <p:nvPr/>
        </p:nvPicPr>
        <p:blipFill>
          <a:blip r:embed="rId2"/>
          <a:srcRect/>
          <a:stretch>
            <a:fillRect/>
          </a:stretch>
        </p:blipFill>
        <p:spPr bwMode="auto">
          <a:xfrm>
            <a:off x="267558" y="152400"/>
            <a:ext cx="8608883"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77186" name="Picture 2"/>
          <p:cNvPicPr>
            <a:picLocks noChangeAspect="1" noChangeArrowheads="1"/>
          </p:cNvPicPr>
          <p:nvPr/>
        </p:nvPicPr>
        <p:blipFill>
          <a:blip r:embed="rId2"/>
          <a:srcRect/>
          <a:stretch>
            <a:fillRect/>
          </a:stretch>
        </p:blipFill>
        <p:spPr bwMode="auto">
          <a:xfrm>
            <a:off x="152400" y="1637800"/>
            <a:ext cx="8801894" cy="499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 y="228600"/>
            <a:ext cx="8991600" cy="1295400"/>
          </a:xfrm>
        </p:spPr>
        <p:txBody>
          <a:bodyPr/>
          <a:lstStyle/>
          <a:p>
            <a:pPr eaLnBrk="1" hangingPunct="1"/>
            <a:r>
              <a:rPr lang="en-US" sz="3600" dirty="0" smtClean="0"/>
              <a:t>Economic Strategy Pre-Independence</a:t>
            </a:r>
          </a:p>
        </p:txBody>
      </p:sp>
      <p:sp>
        <p:nvSpPr>
          <p:cNvPr id="23555" name="Rectangle 3"/>
          <p:cNvSpPr>
            <a:spLocks noGrp="1" noChangeArrowheads="1"/>
          </p:cNvSpPr>
          <p:nvPr>
            <p:ph type="body" idx="1"/>
          </p:nvPr>
        </p:nvSpPr>
        <p:spPr>
          <a:xfrm>
            <a:off x="457200" y="1600200"/>
            <a:ext cx="8686800" cy="4648200"/>
          </a:xfrm>
        </p:spPr>
        <p:txBody>
          <a:bodyPr/>
          <a:lstStyle/>
          <a:p>
            <a:pPr marL="342900" indent="-342900" eaLnBrk="1" hangingPunct="1">
              <a:lnSpc>
                <a:spcPct val="90000"/>
              </a:lnSpc>
            </a:pPr>
            <a:r>
              <a:rPr lang="en-US" smtClean="0"/>
              <a:t>Congress did not have a clear economic strategy</a:t>
            </a:r>
          </a:p>
          <a:p>
            <a:pPr marL="342900" indent="-342900" eaLnBrk="1" hangingPunct="1">
              <a:lnSpc>
                <a:spcPct val="90000"/>
              </a:lnSpc>
              <a:buFont typeface="Wingdings" pitchFamily="2" charset="2"/>
              <a:buNone/>
            </a:pPr>
            <a:r>
              <a:rPr lang="en-US" u="sng" smtClean="0"/>
              <a:t>Agreement on problems</a:t>
            </a:r>
            <a:r>
              <a:rPr lang="en-US" smtClean="0"/>
              <a:t>:</a:t>
            </a:r>
          </a:p>
          <a:p>
            <a:pPr marL="342900" indent="-342900" eaLnBrk="1" hangingPunct="1">
              <a:lnSpc>
                <a:spcPct val="90000"/>
              </a:lnSpc>
            </a:pPr>
            <a:r>
              <a:rPr lang="en-US" smtClean="0"/>
              <a:t>Poverty</a:t>
            </a:r>
          </a:p>
          <a:p>
            <a:pPr marL="342900" indent="-342900" eaLnBrk="1" hangingPunct="1">
              <a:lnSpc>
                <a:spcPct val="90000"/>
              </a:lnSpc>
            </a:pPr>
            <a:r>
              <a:rPr lang="en-US" smtClean="0"/>
              <a:t>Threat of famine</a:t>
            </a:r>
          </a:p>
          <a:p>
            <a:pPr marL="342900" indent="-342900" eaLnBrk="1" hangingPunct="1">
              <a:lnSpc>
                <a:spcPct val="90000"/>
              </a:lnSpc>
            </a:pPr>
            <a:r>
              <a:rPr lang="en-US" smtClean="0"/>
              <a:t>Need to maintain economic independence</a:t>
            </a:r>
          </a:p>
          <a:p>
            <a:pPr marL="342900" indent="-342900" eaLnBrk="1" hangingPunct="1">
              <a:lnSpc>
                <a:spcPct val="90000"/>
              </a:lnSpc>
            </a:pPr>
            <a:r>
              <a:rPr lang="en-US" smtClean="0"/>
              <a:t>Inequalities within society</a:t>
            </a:r>
          </a:p>
          <a:p>
            <a:pPr marL="342900" indent="-342900" eaLnBrk="1" hangingPunct="1">
              <a:lnSpc>
                <a:spcPct val="90000"/>
              </a:lnSpc>
              <a:buFont typeface="Wingdings" pitchFamily="2" charset="2"/>
              <a:buNone/>
            </a:pPr>
            <a:r>
              <a:rPr lang="en-US" u="sng" smtClean="0"/>
              <a:t>Drain Theory:</a:t>
            </a:r>
          </a:p>
          <a:p>
            <a:pPr marL="342900" indent="-342900" eaLnBrk="1" hangingPunct="1">
              <a:lnSpc>
                <a:spcPct val="90000"/>
              </a:lnSpc>
            </a:pPr>
            <a:r>
              <a:rPr lang="en-US" smtClean="0"/>
              <a:t>Dadabhai Naoroji</a:t>
            </a:r>
          </a:p>
          <a:p>
            <a:pPr marL="342900" indent="-342900" eaLnBrk="1" hangingPunct="1">
              <a:lnSpc>
                <a:spcPct val="90000"/>
              </a:lnSpc>
              <a:buFont typeface="Wingdings" pitchFamily="2" charset="2"/>
              <a:buNone/>
            </a:pPr>
            <a:endParaRPr lang="en-US" u="sng"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Service </a:t>
            </a:r>
            <a:r>
              <a:rPr lang="en-US" dirty="0" err="1" smtClean="0"/>
              <a:t>Sectoral</a:t>
            </a:r>
            <a:r>
              <a:rPr lang="en-US" dirty="0" smtClean="0"/>
              <a:t> Growth</a:t>
            </a:r>
            <a:endParaRPr lang="en-US" dirty="0"/>
          </a:p>
        </p:txBody>
      </p:sp>
      <p:pic>
        <p:nvPicPr>
          <p:cNvPr id="4" name="Content Placeholder 3" descr="growth1.png"/>
          <p:cNvPicPr>
            <a:picLocks noGrp="1" noChangeAspect="1"/>
          </p:cNvPicPr>
          <p:nvPr>
            <p:ph idx="1"/>
          </p:nvPr>
        </p:nvPicPr>
        <p:blipFill>
          <a:blip r:embed="rId2" cstate="print"/>
          <a:srcRect l="26177" t="13469" r="23795" b="62960"/>
          <a:stretch>
            <a:fillRect/>
          </a:stretch>
        </p:blipFill>
        <p:spPr>
          <a:xfrm>
            <a:off x="4191000" y="863600"/>
            <a:ext cx="4572000" cy="3048000"/>
          </a:xfrm>
        </p:spPr>
      </p:pic>
      <p:pic>
        <p:nvPicPr>
          <p:cNvPr id="5" name="Picture 4" descr="growth 3.png"/>
          <p:cNvPicPr>
            <a:picLocks noChangeAspect="1"/>
          </p:cNvPicPr>
          <p:nvPr/>
        </p:nvPicPr>
        <p:blipFill>
          <a:blip r:embed="rId2" cstate="print"/>
          <a:srcRect l="29561" t="38889" r="26417" b="38889"/>
          <a:stretch>
            <a:fillRect/>
          </a:stretch>
        </p:blipFill>
        <p:spPr>
          <a:xfrm>
            <a:off x="3429000" y="3810000"/>
            <a:ext cx="4053839" cy="2895600"/>
          </a:xfrm>
          <a:prstGeom prst="rect">
            <a:avLst/>
          </a:prstGeom>
        </p:spPr>
      </p:pic>
      <p:pic>
        <p:nvPicPr>
          <p:cNvPr id="6" name="Picture 5" descr="growth 3.png"/>
          <p:cNvPicPr>
            <a:picLocks noChangeAspect="1"/>
          </p:cNvPicPr>
          <p:nvPr/>
        </p:nvPicPr>
        <p:blipFill>
          <a:blip r:embed="rId2" cstate="print"/>
          <a:srcRect l="28932" t="64444" r="24844" b="13555"/>
          <a:stretch>
            <a:fillRect/>
          </a:stretch>
        </p:blipFill>
        <p:spPr>
          <a:xfrm>
            <a:off x="304800" y="990600"/>
            <a:ext cx="4114800" cy="2771192"/>
          </a:xfrm>
          <a:prstGeom prst="rect">
            <a:avLst/>
          </a:prstGeom>
        </p:spPr>
      </p:pic>
      <p:sp>
        <p:nvSpPr>
          <p:cNvPr id="7" name="Oval 6"/>
          <p:cNvSpPr/>
          <p:nvPr/>
        </p:nvSpPr>
        <p:spPr>
          <a:xfrm>
            <a:off x="1295400" y="3505200"/>
            <a:ext cx="11430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rot="16200000" flipV="1">
            <a:off x="1714500" y="3848100"/>
            <a:ext cx="381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371600" y="4114800"/>
            <a:ext cx="1676400" cy="609600"/>
          </a:xfrm>
          <a:prstGeom prst="ellipse">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smtClean="0">
                <a:solidFill>
                  <a:schemeClr val="tx1"/>
                </a:solidFill>
              </a:rPr>
              <a:t>Greatest </a:t>
            </a:r>
            <a:r>
              <a:rPr lang="en-US" sz="1200" dirty="0" err="1" smtClean="0">
                <a:solidFill>
                  <a:schemeClr val="tx1"/>
                </a:solidFill>
              </a:rPr>
              <a:t>sectoral</a:t>
            </a:r>
            <a:r>
              <a:rPr lang="en-US" sz="1200" dirty="0" smtClean="0">
                <a:solidFill>
                  <a:schemeClr val="tx1"/>
                </a:solidFill>
              </a:rPr>
              <a:t> growth</a:t>
            </a:r>
            <a:endParaRPr lang="en-US" sz="1200" dirty="0">
              <a:solidFill>
                <a:schemeClr val="tx1"/>
              </a:solidFill>
            </a:endParaRPr>
          </a:p>
        </p:txBody>
      </p:sp>
      <p:sp>
        <p:nvSpPr>
          <p:cNvPr id="22" name="TextBox 21"/>
          <p:cNvSpPr txBox="1"/>
          <p:nvPr/>
        </p:nvSpPr>
        <p:spPr>
          <a:xfrm>
            <a:off x="152400" y="6172200"/>
            <a:ext cx="2438400" cy="461665"/>
          </a:xfrm>
          <a:prstGeom prst="rect">
            <a:avLst/>
          </a:prstGeom>
          <a:noFill/>
        </p:spPr>
        <p:txBody>
          <a:bodyPr wrap="square" rtlCol="0">
            <a:spAutoFit/>
          </a:bodyPr>
          <a:lstStyle/>
          <a:p>
            <a:r>
              <a:rPr lang="en-US" sz="1200" dirty="0" smtClean="0"/>
              <a:t>Source: Barry </a:t>
            </a:r>
            <a:r>
              <a:rPr lang="en-US" sz="1200" dirty="0" err="1" smtClean="0"/>
              <a:t>Eichengrem</a:t>
            </a:r>
            <a:r>
              <a:rPr lang="en-US" sz="1200" dirty="0" smtClean="0"/>
              <a:t>, &amp; </a:t>
            </a:r>
            <a:r>
              <a:rPr lang="en-US" sz="1200" dirty="0" err="1" smtClean="0"/>
              <a:t>Poonam</a:t>
            </a:r>
            <a:r>
              <a:rPr lang="en-US" sz="1200" dirty="0" smtClean="0"/>
              <a:t> Gupta, </a:t>
            </a:r>
            <a:r>
              <a:rPr lang="en-US" sz="1200" i="1" dirty="0" smtClean="0"/>
              <a:t>April 2010</a:t>
            </a:r>
            <a:endParaRPr lang="en-US" sz="12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599"/>
            <a:ext cx="8763000" cy="838201"/>
          </a:xfrm>
        </p:spPr>
        <p:txBody>
          <a:bodyPr/>
          <a:lstStyle/>
          <a:p>
            <a:r>
              <a:rPr lang="en-US" dirty="0" smtClean="0"/>
              <a:t>Current Services Provided in India</a:t>
            </a:r>
            <a:endParaRPr lang="en-US" dirty="0"/>
          </a:p>
        </p:txBody>
      </p:sp>
      <p:pic>
        <p:nvPicPr>
          <p:cNvPr id="6" name="Content Placeholder 5" descr="service sectors in India- arun  maira.png"/>
          <p:cNvPicPr>
            <a:picLocks noGrp="1" noChangeAspect="1"/>
          </p:cNvPicPr>
          <p:nvPr>
            <p:ph idx="1"/>
          </p:nvPr>
        </p:nvPicPr>
        <p:blipFill>
          <a:blip r:embed="rId2" cstate="print"/>
          <a:srcRect l="1743" t="13469" r="2112" b="7401"/>
          <a:stretch>
            <a:fillRect/>
          </a:stretch>
        </p:blipFill>
        <p:spPr>
          <a:xfrm>
            <a:off x="457200" y="1219200"/>
            <a:ext cx="8305800" cy="4968207"/>
          </a:xfrm>
        </p:spPr>
      </p:pic>
      <p:sp>
        <p:nvSpPr>
          <p:cNvPr id="7" name="TextBox 6"/>
          <p:cNvSpPr txBox="1"/>
          <p:nvPr/>
        </p:nvSpPr>
        <p:spPr>
          <a:xfrm>
            <a:off x="228600" y="6248400"/>
            <a:ext cx="2971800" cy="276999"/>
          </a:xfrm>
          <a:prstGeom prst="rect">
            <a:avLst/>
          </a:prstGeom>
          <a:noFill/>
        </p:spPr>
        <p:txBody>
          <a:bodyPr wrap="square" rtlCol="0">
            <a:spAutoFit/>
          </a:bodyPr>
          <a:lstStyle/>
          <a:p>
            <a:r>
              <a:rPr lang="en-US" sz="1200" dirty="0" smtClean="0"/>
              <a:t>Source: </a:t>
            </a:r>
            <a:r>
              <a:rPr lang="en-US" sz="1200" dirty="0" err="1" smtClean="0"/>
              <a:t>Arun</a:t>
            </a:r>
            <a:r>
              <a:rPr lang="en-US" sz="1200" dirty="0" smtClean="0"/>
              <a:t> </a:t>
            </a:r>
            <a:r>
              <a:rPr lang="en-US" sz="1200" dirty="0" err="1" smtClean="0"/>
              <a:t>Maira</a:t>
            </a:r>
            <a:endParaRPr lang="en-US" sz="12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Factors Favoring Service Sector Growth</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“Concept Arbitrage”</a:t>
            </a:r>
          </a:p>
          <a:p>
            <a:pPr lvl="1"/>
            <a:r>
              <a:rPr lang="en-US" dirty="0" smtClean="0"/>
              <a:t>Services that have worked in other countries introduced in India</a:t>
            </a:r>
          </a:p>
          <a:p>
            <a:pPr lvl="1"/>
            <a:r>
              <a:rPr lang="en-US" dirty="0" smtClean="0"/>
              <a:t>E.g., housing mortgages</a:t>
            </a:r>
          </a:p>
          <a:p>
            <a:r>
              <a:rPr lang="en-US" dirty="0" smtClean="0"/>
              <a:t>From non-organized/informal services to organized/formal services</a:t>
            </a:r>
          </a:p>
          <a:p>
            <a:pPr lvl="1"/>
            <a:r>
              <a:rPr lang="en-US" dirty="0" smtClean="0"/>
              <a:t>E.g., real estate: from individual homes and cash investments to builders and </a:t>
            </a:r>
            <a:r>
              <a:rPr lang="en-US" dirty="0" err="1" smtClean="0"/>
              <a:t>cheque</a:t>
            </a:r>
            <a:r>
              <a:rPr lang="en-US" dirty="0" smtClean="0"/>
              <a:t> payments</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India’s Manufacturing Sector</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76200" y="685800"/>
            <a:ext cx="8991600" cy="55829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2771" y="762000"/>
            <a:ext cx="9005029"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52400" y="762000"/>
            <a:ext cx="8839200" cy="55133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bwMode="auto">
          <a:xfrm>
            <a:off x="574675" y="838200"/>
            <a:ext cx="8035925" cy="685800"/>
          </a:xfrm>
          <a:noFill/>
          <a:ln>
            <a:miter lim="800000"/>
            <a:headEnd/>
            <a:tailEnd/>
          </a:ln>
        </p:spPr>
        <p:txBody>
          <a:bodyPr vert="horz" wrap="square" lIns="91440" tIns="45720" rIns="91440" bIns="45720" numCol="1" anchor="t" anchorCtr="0" compatLnSpc="1">
            <a:prstTxWarp prst="textNoShape">
              <a:avLst/>
            </a:prstTxWarp>
          </a:bodyPr>
          <a:lstStyle/>
          <a:p>
            <a:r>
              <a:rPr lang="en-US" dirty="0"/>
              <a:t>India as a Manufacturing Hub</a:t>
            </a:r>
          </a:p>
        </p:txBody>
      </p:sp>
      <p:sp>
        <p:nvSpPr>
          <p:cNvPr id="126979" name="Rectangle 3"/>
          <p:cNvSpPr>
            <a:spLocks noGrp="1" noChangeArrowheads="1"/>
          </p:cNvSpPr>
          <p:nvPr>
            <p:ph type="body" idx="1"/>
          </p:nvPr>
        </p:nvSpPr>
        <p:spPr>
          <a:xfrm>
            <a:off x="76200" y="1676400"/>
            <a:ext cx="8839200" cy="4800600"/>
          </a:xfrm>
        </p:spPr>
        <p:txBody>
          <a:bodyPr/>
          <a:lstStyle/>
          <a:p>
            <a:pPr>
              <a:lnSpc>
                <a:spcPct val="90000"/>
              </a:lnSpc>
            </a:pPr>
            <a:r>
              <a:rPr lang="en-US" sz="2000" dirty="0"/>
              <a:t>Companies like Cummins, DaimlerChrysler, Toyota Motors, ABB, Honeywell and Siemens have set </a:t>
            </a:r>
            <a:r>
              <a:rPr lang="en-US" sz="2000" dirty="0" smtClean="0"/>
              <a:t>up/are </a:t>
            </a:r>
            <a:r>
              <a:rPr lang="en-US" sz="2000" dirty="0"/>
              <a:t>setting up </a:t>
            </a:r>
            <a:r>
              <a:rPr lang="en-US" sz="2000" dirty="0" smtClean="0"/>
              <a:t>shop</a:t>
            </a:r>
            <a:endParaRPr lang="en-US" sz="2000" dirty="0"/>
          </a:p>
          <a:p>
            <a:pPr>
              <a:lnSpc>
                <a:spcPct val="90000"/>
              </a:lnSpc>
            </a:pPr>
            <a:r>
              <a:rPr lang="en-US" sz="2000" dirty="0"/>
              <a:t>Global </a:t>
            </a:r>
            <a:r>
              <a:rPr lang="en-US" sz="2000" dirty="0" smtClean="0"/>
              <a:t>automakers </a:t>
            </a:r>
            <a:r>
              <a:rPr lang="en-US" sz="2000" dirty="0"/>
              <a:t>which spend 3 to 5 percent of their annual revenue on R&amp;D activities, are turning increasingly to India</a:t>
            </a:r>
          </a:p>
          <a:p>
            <a:pPr>
              <a:lnSpc>
                <a:spcPct val="90000"/>
              </a:lnSpc>
            </a:pPr>
            <a:r>
              <a:rPr lang="en-US" sz="2000" dirty="0"/>
              <a:t>Auto-ancillary industry has demonstrated India’s potential to emerge as a low-cost outsourcing destination for sourcing assembly components</a:t>
            </a:r>
          </a:p>
          <a:p>
            <a:pPr lvl="1">
              <a:lnSpc>
                <a:spcPct val="90000"/>
              </a:lnSpc>
            </a:pPr>
            <a:r>
              <a:rPr lang="en-US" sz="1800" dirty="0"/>
              <a:t>Exports constitute 15-20 per cent of the industry size of about $10 billion in FY06 and are likely to reach 50 per cent in five years</a:t>
            </a:r>
          </a:p>
          <a:p>
            <a:pPr>
              <a:lnSpc>
                <a:spcPct val="90000"/>
              </a:lnSpc>
            </a:pPr>
            <a:r>
              <a:rPr lang="en-US" sz="2000" dirty="0"/>
              <a:t>Availability of large pool of qualified engineers </a:t>
            </a:r>
            <a:r>
              <a:rPr lang="en-US" sz="2000" dirty="0" smtClean="0"/>
              <a:t>will </a:t>
            </a:r>
            <a:r>
              <a:rPr lang="en-US" sz="2000" dirty="0"/>
              <a:t>propel skill-intensive industries requiring advanced technical expertise</a:t>
            </a:r>
          </a:p>
          <a:p>
            <a:pPr lvl="1">
              <a:lnSpc>
                <a:spcPct val="90000"/>
              </a:lnSpc>
            </a:pPr>
            <a:r>
              <a:rPr lang="en-US" sz="2000" dirty="0"/>
              <a:t>I</a:t>
            </a:r>
            <a:r>
              <a:rPr lang="en-US" sz="2000" dirty="0" smtClean="0"/>
              <a:t>ndustries </a:t>
            </a:r>
            <a:r>
              <a:rPr lang="en-US" sz="2000" dirty="0"/>
              <a:t>like fabricated metal products, machinery, </a:t>
            </a:r>
            <a:r>
              <a:rPr lang="en-US" sz="2000" dirty="0" err="1"/>
              <a:t>pharma</a:t>
            </a:r>
            <a:r>
              <a:rPr lang="en-US" sz="2000" dirty="0"/>
              <a:t> and telecom equipment</a:t>
            </a:r>
          </a:p>
          <a:p>
            <a:pPr>
              <a:lnSpc>
                <a:spcPct val="90000"/>
              </a:lnSpc>
            </a:pPr>
            <a:r>
              <a:rPr lang="en-US" sz="2000" dirty="0" smtClean="0"/>
              <a:t>A </a:t>
            </a:r>
            <a:r>
              <a:rPr lang="en-US" sz="2000" dirty="0"/>
              <a:t>foothold in </a:t>
            </a:r>
            <a:r>
              <a:rPr lang="en-US" sz="2000" dirty="0" smtClean="0"/>
              <a:t>India enables companies to be close </a:t>
            </a:r>
            <a:r>
              <a:rPr lang="en-US" sz="2000" dirty="0"/>
              <a:t>to consumers so as to identify the pulse of the market </a:t>
            </a:r>
            <a:r>
              <a:rPr lang="en-US" sz="2000" dirty="0" smtClean="0"/>
              <a:t>and </a:t>
            </a:r>
            <a:r>
              <a:rPr lang="en-US" sz="2000" dirty="0"/>
              <a:t>respond rapidly</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bwMode="auto">
          <a:xfrm>
            <a:off x="574674" y="914400"/>
            <a:ext cx="8035926" cy="609600"/>
          </a:xfrm>
          <a:noFill/>
          <a:ln>
            <a:miter lim="800000"/>
            <a:headEnd/>
            <a:tailEnd/>
          </a:ln>
        </p:spPr>
        <p:txBody>
          <a:bodyPr vert="horz" wrap="square" lIns="91440" tIns="45720" rIns="91440" bIns="45720" numCol="1" anchor="t" anchorCtr="0" compatLnSpc="1">
            <a:prstTxWarp prst="textNoShape">
              <a:avLst/>
            </a:prstTxWarp>
          </a:bodyPr>
          <a:lstStyle/>
          <a:p>
            <a:r>
              <a:rPr lang="en-US" dirty="0"/>
              <a:t>India as a Manufacturing Hub</a:t>
            </a:r>
          </a:p>
        </p:txBody>
      </p:sp>
      <p:sp>
        <p:nvSpPr>
          <p:cNvPr id="138243" name="Rectangle 3"/>
          <p:cNvSpPr>
            <a:spLocks noGrp="1" noChangeArrowheads="1"/>
          </p:cNvSpPr>
          <p:nvPr>
            <p:ph type="body" idx="1"/>
          </p:nvPr>
        </p:nvSpPr>
        <p:spPr>
          <a:xfrm>
            <a:off x="76200" y="1752600"/>
            <a:ext cx="8915400" cy="4419600"/>
          </a:xfrm>
        </p:spPr>
        <p:txBody>
          <a:bodyPr/>
          <a:lstStyle/>
          <a:p>
            <a:r>
              <a:rPr lang="en-US" sz="2400" dirty="0"/>
              <a:t>India, as a Regional Marketing Hub, is suitable for most of MNCs, which use quick model of "design—develop—market”</a:t>
            </a:r>
          </a:p>
          <a:p>
            <a:r>
              <a:rPr lang="en-US" sz="2400" dirty="0"/>
              <a:t>Indian industry has </a:t>
            </a:r>
            <a:r>
              <a:rPr lang="en-US" sz="2400" dirty="0" smtClean="0"/>
              <a:t>critical </a:t>
            </a:r>
            <a:r>
              <a:rPr lang="en-US" sz="2400" dirty="0"/>
              <a:t>skills required for product, process </a:t>
            </a:r>
            <a:r>
              <a:rPr lang="en-US" sz="2400" dirty="0" smtClean="0"/>
              <a:t>&amp; capital </a:t>
            </a:r>
            <a:r>
              <a:rPr lang="en-US" sz="2400" dirty="0"/>
              <a:t>engineering</a:t>
            </a:r>
          </a:p>
          <a:p>
            <a:pPr lvl="1"/>
            <a:r>
              <a:rPr lang="en-US" sz="2200" dirty="0"/>
              <a:t>Product Engineering:</a:t>
            </a:r>
          </a:p>
          <a:p>
            <a:pPr lvl="2"/>
            <a:r>
              <a:rPr lang="en-US" sz="2000" dirty="0"/>
              <a:t>Indian engineers can design quickly, which helps reduce development costs and lead times</a:t>
            </a:r>
          </a:p>
          <a:p>
            <a:pPr lvl="2"/>
            <a:r>
              <a:rPr lang="en-US" sz="2000" dirty="0"/>
              <a:t>One Indian supplier, for example, took only 6 months to design a steering system for an automaker that was taking them more than four years in other low-cost countries</a:t>
            </a:r>
          </a:p>
          <a:p>
            <a:pPr lvl="2"/>
            <a:r>
              <a:rPr lang="en-US" sz="2000" dirty="0"/>
              <a:t>Many automakers are now creating engineering and design centers in India to capitalize on these skills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bwMode="auto">
          <a:xfrm>
            <a:off x="574675" y="838200"/>
            <a:ext cx="7883525" cy="685800"/>
          </a:xfrm>
          <a:noFill/>
          <a:ln>
            <a:miter lim="800000"/>
            <a:headEnd/>
            <a:tailEnd/>
          </a:ln>
        </p:spPr>
        <p:txBody>
          <a:bodyPr vert="horz" wrap="square" lIns="91440" tIns="45720" rIns="91440" bIns="45720" numCol="1" anchor="t" anchorCtr="0" compatLnSpc="1">
            <a:prstTxWarp prst="textNoShape">
              <a:avLst/>
            </a:prstTxWarp>
          </a:bodyPr>
          <a:lstStyle/>
          <a:p>
            <a:r>
              <a:rPr lang="en-US" dirty="0"/>
              <a:t>India as a Manufacturing Hub</a:t>
            </a:r>
          </a:p>
        </p:txBody>
      </p:sp>
      <p:sp>
        <p:nvSpPr>
          <p:cNvPr id="161795" name="Rectangle 3"/>
          <p:cNvSpPr>
            <a:spLocks noGrp="1" noChangeArrowheads="1"/>
          </p:cNvSpPr>
          <p:nvPr>
            <p:ph type="body" idx="1"/>
          </p:nvPr>
        </p:nvSpPr>
        <p:spPr>
          <a:xfrm>
            <a:off x="228600" y="1752600"/>
            <a:ext cx="8763000" cy="4343400"/>
          </a:xfrm>
        </p:spPr>
        <p:txBody>
          <a:bodyPr/>
          <a:lstStyle/>
          <a:p>
            <a:pPr lvl="1"/>
            <a:r>
              <a:rPr lang="en-US" dirty="0"/>
              <a:t>Process Engineering: </a:t>
            </a:r>
          </a:p>
          <a:p>
            <a:pPr lvl="2"/>
            <a:r>
              <a:rPr lang="en-US" dirty="0"/>
              <a:t>Redesign of manufacturing processes to make them more labor intensive and less capital intensive enabling overall cost reduction</a:t>
            </a:r>
          </a:p>
          <a:p>
            <a:pPr lvl="2"/>
            <a:r>
              <a:rPr lang="en-US" dirty="0"/>
              <a:t>“De-automating” the production  processes used in Western factories can cut overall manufacturing cost by 20%</a:t>
            </a:r>
          </a:p>
          <a:p>
            <a:pPr lvl="1"/>
            <a:r>
              <a:rPr lang="en-US" dirty="0"/>
              <a:t>Capital Engineering</a:t>
            </a:r>
          </a:p>
          <a:p>
            <a:pPr lvl="2"/>
            <a:r>
              <a:rPr lang="en-US" dirty="0"/>
              <a:t>India’s advanced tooling and machinery industry makes it possible to produce capital equipment locally</a:t>
            </a:r>
          </a:p>
          <a:p>
            <a:r>
              <a:rPr lang="en-US" sz="2400" dirty="0"/>
              <a:t>India is </a:t>
            </a:r>
            <a:r>
              <a:rPr lang="en-US" sz="2400" dirty="0" smtClean="0"/>
              <a:t>also now </a:t>
            </a:r>
            <a:r>
              <a:rPr lang="en-US" sz="2400" dirty="0"/>
              <a:t>at par with global standards, as far as communication infrastructure is concerned</a:t>
            </a:r>
          </a:p>
          <a:p>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600" dirty="0" smtClean="0"/>
              <a:t>Congress: Strands of Thought</a:t>
            </a:r>
          </a:p>
        </p:txBody>
      </p:sp>
      <p:sp>
        <p:nvSpPr>
          <p:cNvPr id="24579" name="Rectangle 3"/>
          <p:cNvSpPr>
            <a:spLocks noGrp="1" noChangeArrowheads="1"/>
          </p:cNvSpPr>
          <p:nvPr>
            <p:ph type="body" idx="1"/>
          </p:nvPr>
        </p:nvSpPr>
        <p:spPr>
          <a:xfrm>
            <a:off x="228600" y="1600200"/>
            <a:ext cx="8686800" cy="5029200"/>
          </a:xfrm>
        </p:spPr>
        <p:txBody>
          <a:bodyPr/>
          <a:lstStyle/>
          <a:p>
            <a:pPr marL="342900" indent="-342900" eaLnBrk="1" hangingPunct="1">
              <a:buFont typeface="Wingdings" pitchFamily="2" charset="2"/>
              <a:buNone/>
            </a:pPr>
            <a:r>
              <a:rPr lang="en-US" sz="2600" u="sng" dirty="0" smtClean="0"/>
              <a:t>Bombay Plan (developed by leaders of industry)</a:t>
            </a:r>
          </a:p>
          <a:p>
            <a:pPr marL="342900" indent="-342900" eaLnBrk="1" hangingPunct="1"/>
            <a:r>
              <a:rPr lang="en-US" sz="2600" dirty="0" smtClean="0"/>
              <a:t>Economic development through growth of textile and consumer industries</a:t>
            </a:r>
          </a:p>
          <a:p>
            <a:pPr marL="342900" indent="-342900" eaLnBrk="1" hangingPunct="1"/>
            <a:r>
              <a:rPr lang="en-US" sz="2600" dirty="0" smtClean="0"/>
              <a:t>State to provide infrastructure, protect industry, invest in “expensive industries”</a:t>
            </a:r>
          </a:p>
          <a:p>
            <a:pPr marL="342900" indent="-342900" eaLnBrk="1" hangingPunct="1">
              <a:buFont typeface="Wingdings" pitchFamily="2" charset="2"/>
              <a:buNone/>
            </a:pPr>
            <a:r>
              <a:rPr lang="en-US" sz="2600" u="sng" dirty="0" smtClean="0"/>
              <a:t>Planned Modernization</a:t>
            </a:r>
          </a:p>
          <a:p>
            <a:pPr marL="342900" indent="-342900" eaLnBrk="1" hangingPunct="1"/>
            <a:r>
              <a:rPr lang="en-US" sz="2600" dirty="0" smtClean="0"/>
              <a:t>Advocated by Civil servants and Thinkers from princely states—</a:t>
            </a:r>
            <a:r>
              <a:rPr lang="en-US" sz="2600" dirty="0" err="1" smtClean="0"/>
              <a:t>Vishweshwarayya</a:t>
            </a:r>
            <a:endParaRPr lang="en-US" sz="2600" dirty="0" smtClean="0"/>
          </a:p>
          <a:p>
            <a:pPr marL="342900" indent="-342900" eaLnBrk="1" hangingPunct="1"/>
            <a:r>
              <a:rPr lang="en-US" sz="2600" dirty="0" smtClean="0"/>
              <a:t>Influenced by Japan, and later, the Soviet Union</a:t>
            </a:r>
          </a:p>
          <a:p>
            <a:pPr marL="342900" indent="-342900" eaLnBrk="1" hangingPunct="1"/>
            <a:r>
              <a:rPr lang="en-US" sz="2600" dirty="0" smtClean="0"/>
              <a:t>Pragmatic view of roles of industry, state</a:t>
            </a:r>
          </a:p>
          <a:p>
            <a:pPr marL="342900" indent="-342900" eaLnBrk="1" hangingPunct="1"/>
            <a:r>
              <a:rPr lang="en-US" sz="2600" dirty="0" smtClean="0"/>
              <a:t>Expert panel to provide intellectual brain</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Frugal Engineering</a:t>
            </a:r>
            <a:endParaRPr lang="en-US" dirty="0"/>
          </a:p>
        </p:txBody>
      </p:sp>
      <p:sp>
        <p:nvSpPr>
          <p:cNvPr id="3" name="Content Placeholder 2"/>
          <p:cNvSpPr>
            <a:spLocks noGrp="1"/>
          </p:cNvSpPr>
          <p:nvPr>
            <p:ph idx="1"/>
          </p:nvPr>
        </p:nvSpPr>
        <p:spPr/>
        <p:txBody>
          <a:bodyPr/>
          <a:lstStyle/>
          <a:p>
            <a:r>
              <a:rPr lang="en-US" sz="2400" dirty="0" smtClean="0"/>
              <a:t>A philosophy that implies a “clean sheet” approach to product design.</a:t>
            </a:r>
          </a:p>
          <a:p>
            <a:r>
              <a:rPr lang="en-US" sz="2400" dirty="0" smtClean="0"/>
              <a:t>Not about cutting features from existing products but designing from scratch to meet needs of emerging markets</a:t>
            </a:r>
          </a:p>
          <a:p>
            <a:r>
              <a:rPr lang="en-US" sz="2400" dirty="0" smtClean="0"/>
              <a:t>In India, customers are hard pressed for funds and look for products at lower costs, but do not compromise on product quality, functioning, comfort and environment friendliness.</a:t>
            </a:r>
          </a:p>
          <a:p>
            <a:r>
              <a:rPr lang="en-US" sz="2400" dirty="0" smtClean="0"/>
              <a:t>Examples:</a:t>
            </a:r>
          </a:p>
          <a:p>
            <a:pPr lvl="1"/>
            <a:r>
              <a:rPr lang="en-US" sz="2000" dirty="0" smtClean="0"/>
              <a:t>Tata </a:t>
            </a:r>
            <a:r>
              <a:rPr lang="en-US" sz="2000" dirty="0" err="1" smtClean="0"/>
              <a:t>Nano</a:t>
            </a:r>
            <a:endParaRPr lang="en-US" sz="2000" dirty="0" smtClean="0"/>
          </a:p>
          <a:p>
            <a:pPr lvl="1"/>
            <a:r>
              <a:rPr lang="en-US" sz="2000" dirty="0" smtClean="0"/>
              <a:t>GE’s $1000 ECG Machine</a:t>
            </a:r>
          </a:p>
          <a:p>
            <a:pPr lvl="1"/>
            <a:r>
              <a:rPr lang="en-US" sz="2000" dirty="0" smtClean="0"/>
              <a:t>Nokia 1100 mobile handset</a:t>
            </a:r>
            <a:endParaRPr lang="en-US" sz="20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bwMode="auto">
          <a:xfrm>
            <a:off x="574675" y="914400"/>
            <a:ext cx="7807325" cy="609600"/>
          </a:xfrm>
          <a:noFill/>
          <a:ln>
            <a:miter lim="800000"/>
            <a:headEnd/>
            <a:tailEnd/>
          </a:ln>
        </p:spPr>
        <p:txBody>
          <a:bodyPr vert="horz" wrap="square" lIns="91440" tIns="45720" rIns="91440" bIns="45720" numCol="1" anchor="t" anchorCtr="0" compatLnSpc="1">
            <a:prstTxWarp prst="textNoShape">
              <a:avLst/>
            </a:prstTxWarp>
          </a:bodyPr>
          <a:lstStyle/>
          <a:p>
            <a:r>
              <a:rPr lang="en-US" dirty="0"/>
              <a:t>India as a Manufacturing Hub</a:t>
            </a:r>
          </a:p>
        </p:txBody>
      </p:sp>
      <p:sp>
        <p:nvSpPr>
          <p:cNvPr id="128003" name="Rectangle 3"/>
          <p:cNvSpPr>
            <a:spLocks noGrp="1" noChangeArrowheads="1"/>
          </p:cNvSpPr>
          <p:nvPr>
            <p:ph type="body" idx="1"/>
          </p:nvPr>
        </p:nvSpPr>
        <p:spPr>
          <a:xfrm>
            <a:off x="228600" y="1600200"/>
            <a:ext cx="8763000" cy="4343400"/>
          </a:xfrm>
        </p:spPr>
        <p:txBody>
          <a:bodyPr/>
          <a:lstStyle/>
          <a:p>
            <a:r>
              <a:rPr lang="en-US" sz="2400" dirty="0">
                <a:solidFill>
                  <a:srgbClr val="FF0000"/>
                </a:solidFill>
              </a:rPr>
              <a:t>Infrastructure is the key bottleneck which restricts the growth of manufacturing sector</a:t>
            </a:r>
          </a:p>
          <a:p>
            <a:pPr lvl="1"/>
            <a:r>
              <a:rPr lang="en-US" sz="2000" dirty="0" smtClean="0">
                <a:solidFill>
                  <a:srgbClr val="FF0000"/>
                </a:solidFill>
              </a:rPr>
              <a:t>Erratic electricity supplies, poor roads, and gridlocked seaports and airports</a:t>
            </a:r>
            <a:endParaRPr lang="en-US" sz="2000" dirty="0">
              <a:solidFill>
                <a:srgbClr val="FF0000"/>
              </a:solidFill>
            </a:endParaRPr>
          </a:p>
          <a:p>
            <a:r>
              <a:rPr lang="en-US" sz="2400" dirty="0">
                <a:solidFill>
                  <a:srgbClr val="FF0000"/>
                </a:solidFill>
              </a:rPr>
              <a:t>Government labor policies that discourage hiring and policies that hold back domestic demand for goods in many sectors</a:t>
            </a:r>
          </a:p>
          <a:p>
            <a:r>
              <a:rPr lang="en-US" sz="2400" dirty="0">
                <a:solidFill>
                  <a:srgbClr val="FF0000"/>
                </a:solidFill>
              </a:rPr>
              <a:t>Discounting a few centers of excellence, education at all levels suffers from lack of quality and stress on innovation</a:t>
            </a:r>
          </a:p>
          <a:p>
            <a:r>
              <a:rPr lang="en-US" sz="2400" dirty="0">
                <a:solidFill>
                  <a:srgbClr val="FF0000"/>
                </a:solidFill>
              </a:rPr>
              <a:t>Government policies encouraging setting up of SEZs and investment in infrastructure through PPP</a:t>
            </a:r>
          </a:p>
          <a:p>
            <a:r>
              <a:rPr lang="en-US" sz="2400" dirty="0">
                <a:solidFill>
                  <a:srgbClr val="FF0000"/>
                </a:solidFill>
              </a:rPr>
              <a:t>Export competitiveness has been given priority</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a:t>Sourcing Components: </a:t>
            </a:r>
            <a:r>
              <a:rPr lang="en-US" dirty="0" smtClean="0"/>
              <a:t/>
            </a:r>
            <a:br>
              <a:rPr lang="en-US" dirty="0" smtClean="0"/>
            </a:br>
            <a:r>
              <a:rPr lang="en-US" dirty="0" smtClean="0"/>
              <a:t>Toyota</a:t>
            </a:r>
            <a:endParaRPr lang="en-US" dirty="0"/>
          </a:p>
        </p:txBody>
      </p:sp>
      <p:sp>
        <p:nvSpPr>
          <p:cNvPr id="134147" name="Rectangle 3"/>
          <p:cNvSpPr>
            <a:spLocks noGrp="1" noChangeArrowheads="1"/>
          </p:cNvSpPr>
          <p:nvPr>
            <p:ph type="body" idx="1"/>
          </p:nvPr>
        </p:nvSpPr>
        <p:spPr>
          <a:xfrm>
            <a:off x="228600" y="1752600"/>
            <a:ext cx="8610600" cy="4267200"/>
          </a:xfrm>
        </p:spPr>
        <p:txBody>
          <a:bodyPr/>
          <a:lstStyle/>
          <a:p>
            <a:r>
              <a:rPr lang="en-US" sz="2400" dirty="0"/>
              <a:t>Toyota was the first auto maker to recognize India as a source of components</a:t>
            </a:r>
          </a:p>
          <a:p>
            <a:r>
              <a:rPr lang="en-US" sz="2400" dirty="0"/>
              <a:t>Invested $ 200 million in JVs to help local suppliers scale in their manufacturing operations</a:t>
            </a:r>
          </a:p>
          <a:p>
            <a:r>
              <a:rPr lang="en-US" sz="2400" dirty="0"/>
              <a:t>Focused on localizing content for </a:t>
            </a:r>
            <a:r>
              <a:rPr lang="en-US" sz="2400" dirty="0" err="1"/>
              <a:t>Qualis</a:t>
            </a:r>
            <a:r>
              <a:rPr lang="en-US" sz="2400" dirty="0"/>
              <a:t> and Corolla models</a:t>
            </a:r>
          </a:p>
          <a:p>
            <a:r>
              <a:rPr lang="en-US" sz="2400" dirty="0"/>
              <a:t>Turned India into a regional sourcing hub through economies of scale in manufacturing</a:t>
            </a:r>
          </a:p>
          <a:p>
            <a:r>
              <a:rPr lang="en-US" sz="2400" dirty="0"/>
              <a:t>Also invested significant amounts in offering training and processes to bring Indian suppliers up to its global standards</a:t>
            </a:r>
          </a:p>
          <a:p>
            <a:pPr lvl="1">
              <a:buFontTx/>
              <a:buNone/>
            </a:pPr>
            <a:endParaRPr lang="en-US" sz="24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74674" y="304800"/>
            <a:ext cx="8340725" cy="1219200"/>
          </a:xfrm>
        </p:spPr>
        <p:txBody>
          <a:bodyPr/>
          <a:lstStyle/>
          <a:p>
            <a:pPr eaLnBrk="1" hangingPunct="1"/>
            <a:r>
              <a:rPr lang="en-US" sz="3600" dirty="0" smtClean="0"/>
              <a:t>INDIA’S BOOMING MIDDLE CLASS</a:t>
            </a:r>
          </a:p>
        </p:txBody>
      </p:sp>
      <p:sp>
        <p:nvSpPr>
          <p:cNvPr id="54275"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2"/>
          <p:cNvPicPr>
            <a:picLocks noChangeAspect="1" noChangeArrowheads="1"/>
          </p:cNvPicPr>
          <p:nvPr/>
        </p:nvPicPr>
        <p:blipFill>
          <a:blip r:embed="rId2"/>
          <a:srcRect/>
          <a:stretch>
            <a:fillRect/>
          </a:stretch>
        </p:blipFill>
        <p:spPr bwMode="auto">
          <a:xfrm>
            <a:off x="304800" y="532046"/>
            <a:ext cx="8610600" cy="55639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2"/>
          <p:cNvPicPr>
            <a:picLocks noChangeAspect="1" noChangeArrowheads="1"/>
          </p:cNvPicPr>
          <p:nvPr/>
        </p:nvPicPr>
        <p:blipFill>
          <a:blip r:embed="rId2"/>
          <a:srcRect/>
          <a:stretch>
            <a:fillRect/>
          </a:stretch>
        </p:blipFill>
        <p:spPr bwMode="auto">
          <a:xfrm>
            <a:off x="228600" y="838200"/>
            <a:ext cx="8797591"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Who are they?</a:t>
            </a:r>
          </a:p>
        </p:txBody>
      </p:sp>
      <p:sp>
        <p:nvSpPr>
          <p:cNvPr id="56323" name="Rectangle 3"/>
          <p:cNvSpPr>
            <a:spLocks noGrp="1" noChangeArrowheads="1"/>
          </p:cNvSpPr>
          <p:nvPr>
            <p:ph type="body" idx="1"/>
          </p:nvPr>
        </p:nvSpPr>
        <p:spPr>
          <a:xfrm>
            <a:off x="152400" y="1752600"/>
            <a:ext cx="8839200" cy="4267200"/>
          </a:xfrm>
        </p:spPr>
        <p:txBody>
          <a:bodyPr/>
          <a:lstStyle/>
          <a:p>
            <a:pPr eaLnBrk="1" hangingPunct="1">
              <a:lnSpc>
                <a:spcPct val="80000"/>
              </a:lnSpc>
            </a:pPr>
            <a:r>
              <a:rPr lang="en-US" sz="2400" dirty="0" smtClean="0"/>
              <a:t>According to the National Council of Applied Economic Research, the term "middle class" applies to those earning between $4,000 and $21,000 a year ($20,000-$120,000 in purchasing power parity terms).</a:t>
            </a:r>
          </a:p>
          <a:p>
            <a:pPr eaLnBrk="1" hangingPunct="1">
              <a:lnSpc>
                <a:spcPct val="80000"/>
              </a:lnSpc>
            </a:pPr>
            <a:r>
              <a:rPr lang="en-US" sz="2400" dirty="0" smtClean="0"/>
              <a:t>But this definition suits only about 60m (under 6 per cent) of the population. Nevertheless, there seems to be an underlying intuition about the "middle class-</a:t>
            </a:r>
            <a:r>
              <a:rPr lang="en-US" sz="2400" dirty="0" err="1" smtClean="0"/>
              <a:t>ness</a:t>
            </a:r>
            <a:r>
              <a:rPr lang="en-US" sz="2400" dirty="0" smtClean="0"/>
              <a:t>" of those moving up from $5 a day to $10 </a:t>
            </a:r>
          </a:p>
          <a:p>
            <a:pPr eaLnBrk="1" hangingPunct="1">
              <a:lnSpc>
                <a:spcPct val="80000"/>
              </a:lnSpc>
            </a:pPr>
            <a:r>
              <a:rPr lang="en-US" sz="2400" dirty="0" smtClean="0"/>
              <a:t>People who employ household help are middle class?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3090" name="Picture 2" descr="300 million strong middle class"/>
          <p:cNvPicPr>
            <a:picLocks noChangeAspect="1" noChangeArrowheads="1"/>
          </p:cNvPicPr>
          <p:nvPr/>
        </p:nvPicPr>
        <p:blipFill>
          <a:blip r:embed="rId3"/>
          <a:srcRect/>
          <a:stretch>
            <a:fillRect/>
          </a:stretch>
        </p:blipFill>
        <p:spPr bwMode="auto">
          <a:xfrm>
            <a:off x="1523999" y="76200"/>
            <a:ext cx="5661511" cy="6553200"/>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Impact?</a:t>
            </a:r>
          </a:p>
        </p:txBody>
      </p:sp>
      <p:sp>
        <p:nvSpPr>
          <p:cNvPr id="57347" name="Rectangle 3"/>
          <p:cNvSpPr>
            <a:spLocks noGrp="1" noChangeArrowheads="1"/>
          </p:cNvSpPr>
          <p:nvPr>
            <p:ph type="body" idx="1"/>
          </p:nvPr>
        </p:nvSpPr>
        <p:spPr/>
        <p:txBody>
          <a:bodyPr/>
          <a:lstStyle/>
          <a:p>
            <a:pPr eaLnBrk="1" hangingPunct="1">
              <a:lnSpc>
                <a:spcPct val="90000"/>
              </a:lnSpc>
            </a:pPr>
            <a:r>
              <a:rPr lang="en-US" sz="2200" dirty="0" smtClean="0"/>
              <a:t>The shifting of expenditure from needs to wants is what distinguishes the Indian middle class most sharply from the middling social groups of the past </a:t>
            </a:r>
          </a:p>
          <a:p>
            <a:pPr eaLnBrk="1" hangingPunct="1">
              <a:lnSpc>
                <a:spcPct val="90000"/>
              </a:lnSpc>
            </a:pPr>
            <a:r>
              <a:rPr lang="en-US" sz="2200" dirty="0" smtClean="0"/>
              <a:t>The average middle class consumption per capita per year works out to Rs 12,546</a:t>
            </a:r>
          </a:p>
          <a:p>
            <a:pPr eaLnBrk="1" hangingPunct="1">
              <a:lnSpc>
                <a:spcPct val="90000"/>
              </a:lnSpc>
            </a:pPr>
            <a:r>
              <a:rPr lang="en-US" sz="2200" dirty="0" smtClean="0"/>
              <a:t>New research from the McKinsey Global Institute (MGI) shows that within a generation, the country will become a nation of upwardly mobile middle-class households, consuming goods ranging from high-end cars to designer clothing. </a:t>
            </a:r>
          </a:p>
          <a:p>
            <a:pPr eaLnBrk="1" hangingPunct="1">
              <a:lnSpc>
                <a:spcPct val="90000"/>
              </a:lnSpc>
            </a:pPr>
            <a:r>
              <a:rPr lang="en-US" sz="2200" dirty="0" smtClean="0"/>
              <a:t>In two decades the country will surpass Germany as the world's fifth largest consumer market</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162" name="Picture 2" descr="India middle class"/>
          <p:cNvPicPr>
            <a:picLocks noChangeAspect="1" noChangeArrowheads="1"/>
          </p:cNvPicPr>
          <p:nvPr/>
        </p:nvPicPr>
        <p:blipFill>
          <a:blip r:embed="rId3"/>
          <a:srcRect/>
          <a:stretch>
            <a:fillRect/>
          </a:stretch>
        </p:blipFill>
        <p:spPr bwMode="auto">
          <a:xfrm>
            <a:off x="111662" y="381000"/>
            <a:ext cx="8956557" cy="5943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600" dirty="0" smtClean="0"/>
              <a:t>Congress: Strands of Thought</a:t>
            </a:r>
          </a:p>
        </p:txBody>
      </p:sp>
      <p:sp>
        <p:nvSpPr>
          <p:cNvPr id="25603" name="Rectangle 3"/>
          <p:cNvSpPr>
            <a:spLocks noGrp="1" noChangeArrowheads="1"/>
          </p:cNvSpPr>
          <p:nvPr>
            <p:ph type="body" idx="1"/>
          </p:nvPr>
        </p:nvSpPr>
        <p:spPr>
          <a:xfrm>
            <a:off x="457200" y="1600200"/>
            <a:ext cx="8229600" cy="5029200"/>
          </a:xfrm>
        </p:spPr>
        <p:txBody>
          <a:bodyPr/>
          <a:lstStyle/>
          <a:p>
            <a:pPr marL="342900" indent="-342900" eaLnBrk="1" hangingPunct="1">
              <a:buFont typeface="Wingdings" pitchFamily="2" charset="2"/>
              <a:buNone/>
            </a:pPr>
            <a:r>
              <a:rPr lang="en-US" sz="2600" u="sng" dirty="0" smtClean="0"/>
              <a:t>Nehru &amp; Bose</a:t>
            </a:r>
          </a:p>
          <a:p>
            <a:pPr marL="342900" indent="-342900" eaLnBrk="1" hangingPunct="1"/>
            <a:r>
              <a:rPr lang="en-US" sz="2600" dirty="0" smtClean="0"/>
              <a:t>Imperialism propelled by capitalist expansion</a:t>
            </a:r>
          </a:p>
          <a:p>
            <a:pPr marL="342900" indent="-342900" eaLnBrk="1" hangingPunct="1"/>
            <a:r>
              <a:rPr lang="en-US" sz="2600" dirty="0" smtClean="0"/>
              <a:t>State to develop “mother” industries</a:t>
            </a:r>
          </a:p>
          <a:p>
            <a:pPr marL="342900" indent="-342900" eaLnBrk="1" hangingPunct="1"/>
            <a:r>
              <a:rPr lang="en-US" sz="2600" dirty="0" smtClean="0"/>
              <a:t>Ownership in public sector for redistributive and security reasons</a:t>
            </a:r>
          </a:p>
          <a:p>
            <a:pPr marL="342900" indent="-342900" eaLnBrk="1" hangingPunct="1">
              <a:buFont typeface="Wingdings" pitchFamily="2" charset="2"/>
              <a:buNone/>
            </a:pPr>
            <a:r>
              <a:rPr lang="en-US" sz="2600" u="sng" dirty="0" smtClean="0"/>
              <a:t>Gandhi</a:t>
            </a:r>
          </a:p>
          <a:p>
            <a:pPr marL="342900" indent="-342900" eaLnBrk="1" hangingPunct="1"/>
            <a:r>
              <a:rPr lang="en-US" sz="2600" dirty="0" smtClean="0"/>
              <a:t>“Industrialize and perish”</a:t>
            </a:r>
          </a:p>
          <a:p>
            <a:pPr marL="342900" indent="-342900" eaLnBrk="1" hangingPunct="1"/>
            <a:r>
              <a:rPr lang="en-US" sz="2600" dirty="0" smtClean="0"/>
              <a:t>Caste (and consequent occupational roles) can be dissolved through moral persuasion</a:t>
            </a:r>
          </a:p>
          <a:p>
            <a:pPr marL="342900" indent="-342900" eaLnBrk="1" hangingPunct="1"/>
            <a:r>
              <a:rPr lang="en-US" sz="2600" dirty="0" smtClean="0"/>
              <a:t>Decentralized, independent development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970" name="Picture 2" descr="http://growglobally.org/wp-content/uploads/2010/11/IndiaMiddleClass.jpg"/>
          <p:cNvPicPr>
            <a:picLocks noChangeAspect="1" noChangeArrowheads="1"/>
          </p:cNvPicPr>
          <p:nvPr/>
        </p:nvPicPr>
        <p:blipFill>
          <a:blip r:embed="rId3"/>
          <a:srcRect/>
          <a:stretch>
            <a:fillRect/>
          </a:stretch>
        </p:blipFill>
        <p:spPr bwMode="auto">
          <a:xfrm>
            <a:off x="533399" y="381000"/>
            <a:ext cx="8415353" cy="6248400"/>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Value-conscious consumers</a:t>
            </a:r>
          </a:p>
        </p:txBody>
      </p:sp>
      <p:sp>
        <p:nvSpPr>
          <p:cNvPr id="59395" name="Rectangle 3"/>
          <p:cNvSpPr>
            <a:spLocks noGrp="1" noChangeArrowheads="1"/>
          </p:cNvSpPr>
          <p:nvPr>
            <p:ph type="body" idx="1"/>
          </p:nvPr>
        </p:nvSpPr>
        <p:spPr/>
        <p:txBody>
          <a:bodyPr/>
          <a:lstStyle/>
          <a:p>
            <a:pPr eaLnBrk="1" hangingPunct="1">
              <a:lnSpc>
                <a:spcPct val="90000"/>
              </a:lnSpc>
            </a:pPr>
            <a:r>
              <a:rPr lang="en-US" sz="2100" smtClean="0"/>
              <a:t>Before India embarked on its program of economic reforms, the country had only 0.8 fixed telephones per 100 people, and virtually no mobile phones. </a:t>
            </a:r>
          </a:p>
          <a:p>
            <a:pPr eaLnBrk="1" hangingPunct="1">
              <a:lnSpc>
                <a:spcPct val="90000"/>
              </a:lnSpc>
            </a:pPr>
            <a:r>
              <a:rPr lang="en-US" sz="2100" smtClean="0"/>
              <a:t>Now, mobile phone subscribers are expected to reach 211 million by end-2008. </a:t>
            </a:r>
          </a:p>
          <a:p>
            <a:pPr eaLnBrk="1" hangingPunct="1">
              <a:lnSpc>
                <a:spcPct val="90000"/>
              </a:lnSpc>
            </a:pPr>
            <a:r>
              <a:rPr lang="en-US" sz="2100" smtClean="0"/>
              <a:t>India's mobile market is currently growing even faster than China's, and overall communications spending will grow at a very rapid 13.4 percent per year over the next two decades. </a:t>
            </a:r>
          </a:p>
          <a:p>
            <a:pPr eaLnBrk="1" hangingPunct="1">
              <a:lnSpc>
                <a:spcPct val="90000"/>
              </a:lnSpc>
            </a:pPr>
            <a:r>
              <a:rPr lang="en-US" sz="2100" smtClean="0"/>
              <a:t>Other fast-growing categories will include transport, education and health care.</a:t>
            </a:r>
          </a:p>
          <a:p>
            <a:pPr eaLnBrk="1" hangingPunct="1">
              <a:lnSpc>
                <a:spcPct val="90000"/>
              </a:lnSpc>
            </a:pPr>
            <a:r>
              <a:rPr lang="en-US" sz="2100" smtClean="0"/>
              <a:t>But India’s mobile telephony costs are among the lowest in the world (and companies still make profits!)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8600" y="304800"/>
            <a:ext cx="8915400" cy="1219200"/>
          </a:xfrm>
        </p:spPr>
        <p:txBody>
          <a:bodyPr/>
          <a:lstStyle/>
          <a:p>
            <a:pPr eaLnBrk="1" hangingPunct="1"/>
            <a:r>
              <a:rPr lang="en-US" sz="3600" dirty="0" smtClean="0"/>
              <a:t>How the Indian Consumer Really Behaves?</a:t>
            </a:r>
          </a:p>
        </p:txBody>
      </p:sp>
      <p:sp>
        <p:nvSpPr>
          <p:cNvPr id="60419" name="Rectangle 3"/>
          <p:cNvSpPr>
            <a:spLocks noGrp="1" noChangeArrowheads="1"/>
          </p:cNvSpPr>
          <p:nvPr>
            <p:ph type="body" idx="1"/>
          </p:nvPr>
        </p:nvSpPr>
        <p:spPr/>
        <p:txBody>
          <a:bodyPr/>
          <a:lstStyle/>
          <a:p>
            <a:pPr eaLnBrk="1" hangingPunct="1"/>
            <a:r>
              <a:rPr lang="en-US" dirty="0"/>
              <a:t>https://www.youtube.com/watch?v=vJaHbUru7Ok</a:t>
            </a:r>
            <a:endParaRPr lang="en-US"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609600" y="914400"/>
            <a:ext cx="7494588" cy="533400"/>
          </a:xfrm>
        </p:spPr>
        <p:txBody>
          <a:bodyPr/>
          <a:lstStyle/>
          <a:p>
            <a:pPr eaLnBrk="1" hangingPunct="1"/>
            <a:r>
              <a:rPr lang="en-US" sz="4000" dirty="0" smtClean="0"/>
              <a:t>Urbanization and India</a:t>
            </a:r>
          </a:p>
        </p:txBody>
      </p:sp>
      <p:sp>
        <p:nvSpPr>
          <p:cNvPr id="17411" name="Rectangle 3"/>
          <p:cNvSpPr>
            <a:spLocks noGrp="1" noChangeArrowheads="1"/>
          </p:cNvSpPr>
          <p:nvPr>
            <p:ph idx="4294967295"/>
          </p:nvPr>
        </p:nvSpPr>
        <p:spPr>
          <a:xfrm>
            <a:off x="179388" y="1676399"/>
            <a:ext cx="8964612" cy="4416425"/>
          </a:xfrm>
        </p:spPr>
        <p:txBody>
          <a:bodyPr/>
          <a:lstStyle/>
          <a:p>
            <a:pPr eaLnBrk="1" hangingPunct="1"/>
            <a:r>
              <a:rPr lang="en-US" sz="2400" dirty="0" smtClean="0"/>
              <a:t>Urban India accounts for about 30 per cent of the total population (about 300 million) and its share is expected to rise to about 40 per cent by 2030. </a:t>
            </a:r>
          </a:p>
          <a:p>
            <a:pPr eaLnBrk="1" hangingPunct="1"/>
            <a:r>
              <a:rPr lang="en-US" sz="2400" dirty="0" smtClean="0"/>
              <a:t>By 2015, about $90 billion needs to be invested in urban infrastructure </a:t>
            </a:r>
            <a:r>
              <a:rPr lang="en-US" sz="2400" i="1" dirty="0" smtClean="0"/>
              <a:t>excluding</a:t>
            </a:r>
            <a:r>
              <a:rPr lang="en-US" sz="2400" dirty="0" smtClean="0"/>
              <a:t> metro railway projects. But what would be available, on the basis of 2004 figures and projections, is only $10 billion. </a:t>
            </a:r>
          </a:p>
          <a:p>
            <a:pPr eaLnBrk="1" hangingPunct="1"/>
            <a:r>
              <a:rPr lang="en-US" sz="2400" dirty="0" smtClean="0"/>
              <a:t>In 2007, the housing shortage was about 24 million units and it is expected to touch 26 million by 2012. </a:t>
            </a:r>
          </a:p>
          <a:p>
            <a:pPr eaLnBrk="1" hangingPunct="1"/>
            <a:r>
              <a:rPr lang="en-US" sz="2400" dirty="0" smtClean="0"/>
              <a:t>About 99 per cent of this deficit pertains to lower income groups. </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eaLnBrk="0" hangingPunct="0">
              <a:defRPr/>
            </a:pPr>
            <a:fld id="{B4C87C70-F441-4E0F-8CF7-8BDA68E0C84B}" type="slidenum">
              <a:rPr lang="en-US" sz="1200">
                <a:solidFill>
                  <a:schemeClr val="tx1">
                    <a:tint val="75000"/>
                  </a:schemeClr>
                </a:solidFill>
              </a:rPr>
              <a:pPr algn="r" eaLnBrk="0" hangingPunct="0">
                <a:defRPr/>
              </a:pPr>
              <a:t>93</a:t>
            </a:fld>
            <a:endParaRPr lang="en-US" sz="1200">
              <a:solidFill>
                <a:schemeClr val="tx1">
                  <a:tint val="75000"/>
                </a:schemeClr>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Growth of Middle India</a:t>
            </a:r>
          </a:p>
        </p:txBody>
      </p:sp>
      <p:sp>
        <p:nvSpPr>
          <p:cNvPr id="62467" name="Rectangle 3"/>
          <p:cNvSpPr>
            <a:spLocks noGrp="1" noChangeArrowheads="1"/>
          </p:cNvSpPr>
          <p:nvPr>
            <p:ph type="body" idx="1"/>
          </p:nvPr>
        </p:nvSpPr>
        <p:spPr/>
        <p:txBody>
          <a:bodyPr/>
          <a:lstStyle/>
          <a:p>
            <a:pPr eaLnBrk="1" hangingPunct="1">
              <a:lnSpc>
                <a:spcPct val="90000"/>
              </a:lnSpc>
            </a:pPr>
            <a:r>
              <a:rPr lang="en-US" sz="2100" smtClean="0"/>
              <a:t>Much of the consumption and income growth is not in the metros, its in the Tier II and Tier III cities</a:t>
            </a:r>
          </a:p>
          <a:p>
            <a:pPr eaLnBrk="1" hangingPunct="1">
              <a:lnSpc>
                <a:spcPct val="90000"/>
              </a:lnSpc>
            </a:pPr>
            <a:r>
              <a:rPr lang="en-US" sz="2100" smtClean="0"/>
              <a:t>51 districts in India have at least one town with a population of more than 500,000. Together, they have twice the market potential of the four metros (Mumbai, Delhi, Chennai and Kolkata) combined. (RK Swamy BBDO)</a:t>
            </a:r>
          </a:p>
          <a:p>
            <a:pPr eaLnBrk="1" hangingPunct="1">
              <a:lnSpc>
                <a:spcPct val="90000"/>
              </a:lnSpc>
            </a:pPr>
            <a:r>
              <a:rPr lang="en-US" sz="2100" smtClean="0"/>
              <a:t>Towns such as Chandigarh, Ahmedabad, Jaipur, Lucknow, Indore and Pune have three-quarters or more of the affluence levels of Mumbai. On growth potential they do even better. That small-town urban India is attractive in terms of purchasing power, time spent on media, and product consumption comes across clearly.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dirty="0" smtClean="0">
                <a:solidFill>
                  <a:srgbClr val="FF0000"/>
                </a:solidFill>
              </a:rPr>
              <a:t>Myths &amp; Realities</a:t>
            </a:r>
          </a:p>
        </p:txBody>
      </p:sp>
      <p:sp>
        <p:nvSpPr>
          <p:cNvPr id="63491" name="Rectangle 3"/>
          <p:cNvSpPr>
            <a:spLocks noGrp="1" noChangeArrowheads="1"/>
          </p:cNvSpPr>
          <p:nvPr>
            <p:ph type="body" idx="1"/>
          </p:nvPr>
        </p:nvSpPr>
        <p:spPr>
          <a:xfrm>
            <a:off x="228600" y="1828800"/>
            <a:ext cx="8686800" cy="4724400"/>
          </a:xfrm>
        </p:spPr>
        <p:txBody>
          <a:bodyPr/>
          <a:lstStyle/>
          <a:p>
            <a:pPr eaLnBrk="1" hangingPunct="1">
              <a:lnSpc>
                <a:spcPct val="80000"/>
              </a:lnSpc>
            </a:pPr>
            <a:r>
              <a:rPr lang="en-US" sz="2000" i="1" dirty="0" smtClean="0"/>
              <a:t>Myth:</a:t>
            </a:r>
            <a:r>
              <a:rPr lang="en-US" sz="2000" dirty="0" smtClean="0"/>
              <a:t> The Indian middle class lives in the metros.</a:t>
            </a:r>
            <a:endParaRPr lang="en-US" sz="2000" i="1" dirty="0" smtClean="0"/>
          </a:p>
          <a:p>
            <a:pPr eaLnBrk="1" hangingPunct="1">
              <a:lnSpc>
                <a:spcPct val="80000"/>
              </a:lnSpc>
            </a:pPr>
            <a:r>
              <a:rPr lang="en-US" sz="2000" i="1" dirty="0" smtClean="0"/>
              <a:t>Reality:</a:t>
            </a:r>
            <a:r>
              <a:rPr lang="en-US" sz="2000" dirty="0" smtClean="0"/>
              <a:t> Of the 80 million households that constitute the Indian middle class, only 25 million are in Tier I cities. Close to 55 million belong to the smaller towns. Mercedes sells more cars in small-town Ludhiana than it does in Mumbai.</a:t>
            </a:r>
            <a:endParaRPr lang="en-US" sz="2000" i="1" dirty="0" smtClean="0"/>
          </a:p>
          <a:p>
            <a:pPr eaLnBrk="1" hangingPunct="1">
              <a:lnSpc>
                <a:spcPct val="80000"/>
              </a:lnSpc>
            </a:pPr>
            <a:r>
              <a:rPr lang="en-US" sz="2000" i="1" dirty="0" smtClean="0"/>
              <a:t>Myth:</a:t>
            </a:r>
            <a:r>
              <a:rPr lang="en-US" sz="2000" dirty="0" smtClean="0"/>
              <a:t> India is a "price sensitive" market.</a:t>
            </a:r>
            <a:endParaRPr lang="en-US" sz="2000" i="1" dirty="0" smtClean="0"/>
          </a:p>
          <a:p>
            <a:pPr eaLnBrk="1" hangingPunct="1">
              <a:lnSpc>
                <a:spcPct val="80000"/>
              </a:lnSpc>
            </a:pPr>
            <a:r>
              <a:rPr lang="en-US" sz="2000" i="1" dirty="0" smtClean="0"/>
              <a:t>Reality:</a:t>
            </a:r>
            <a:r>
              <a:rPr lang="en-US" sz="2000" dirty="0" smtClean="0"/>
              <a:t> For products such as Vim Bar dishwashing detergent and Head &amp; Shoulders shampoo, the Indian market easily absorbed price hikes of 13% and 18%, respectively, in 2007. Yet for years, candy manufacturers have been trying in vain to increase prices from 50p to Re 1. </a:t>
            </a:r>
            <a:r>
              <a:rPr lang="en-US" sz="2000" dirty="0" smtClean="0">
                <a:solidFill>
                  <a:srgbClr val="FF0000"/>
                </a:solidFill>
              </a:rPr>
              <a:t>Value sensitivity, not price sensitivity, is the buzzword.</a:t>
            </a:r>
            <a:endParaRPr lang="en-US" sz="2000" i="1" dirty="0" smtClean="0">
              <a:solidFill>
                <a:srgbClr val="FF0000"/>
              </a:solidFill>
            </a:endParaRPr>
          </a:p>
          <a:p>
            <a:pPr eaLnBrk="1" hangingPunct="1">
              <a:lnSpc>
                <a:spcPct val="80000"/>
              </a:lnSpc>
            </a:pPr>
            <a:r>
              <a:rPr lang="en-US" sz="2000" i="1" dirty="0" smtClean="0"/>
              <a:t>Myth:</a:t>
            </a:r>
            <a:r>
              <a:rPr lang="en-US" sz="2000" dirty="0" smtClean="0"/>
              <a:t> Imported is always premium.</a:t>
            </a:r>
            <a:endParaRPr lang="en-US" sz="2000" i="1" dirty="0" smtClean="0"/>
          </a:p>
          <a:p>
            <a:pPr eaLnBrk="1" hangingPunct="1">
              <a:lnSpc>
                <a:spcPct val="80000"/>
              </a:lnSpc>
            </a:pPr>
            <a:r>
              <a:rPr lang="en-US" sz="2000" i="1" dirty="0" smtClean="0"/>
              <a:t>Reality:</a:t>
            </a:r>
            <a:r>
              <a:rPr lang="en-US" sz="2000" dirty="0" smtClean="0"/>
              <a:t> Euro RSCG's brand momentum study in 2004 showed that eight of the top 10 brands in the country were of Indian origin. The days of "imported equals premium" are long past.</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Entrepreneurial</a:t>
            </a:r>
          </a:p>
        </p:txBody>
      </p:sp>
      <p:sp>
        <p:nvSpPr>
          <p:cNvPr id="69635" name="Rectangle 3"/>
          <p:cNvSpPr>
            <a:spLocks noGrp="1" noChangeArrowheads="1"/>
          </p:cNvSpPr>
          <p:nvPr>
            <p:ph type="body" idx="1"/>
          </p:nvPr>
        </p:nvSpPr>
        <p:spPr/>
        <p:txBody>
          <a:bodyPr/>
          <a:lstStyle/>
          <a:p>
            <a:pPr eaLnBrk="1" hangingPunct="1">
              <a:lnSpc>
                <a:spcPct val="90000"/>
              </a:lnSpc>
            </a:pPr>
            <a:r>
              <a:rPr lang="en-US" sz="2600" dirty="0" smtClean="0"/>
              <a:t>Indian middle class also marked by entrepreneurial spirit — focused in thought, global in outlook, proactive in approach, and meticulous in execution – </a:t>
            </a:r>
            <a:r>
              <a:rPr lang="en-US" sz="2600" dirty="0" err="1" smtClean="0"/>
              <a:t>Rishikesha</a:t>
            </a:r>
            <a:r>
              <a:rPr lang="en-US" sz="2600" dirty="0" smtClean="0"/>
              <a:t> T. Krishnan, IIMB Professor</a:t>
            </a:r>
          </a:p>
          <a:p>
            <a:pPr eaLnBrk="1" hangingPunct="1">
              <a:lnSpc>
                <a:spcPct val="90000"/>
              </a:lnSpc>
            </a:pPr>
            <a:r>
              <a:rPr lang="en-US" sz="2600" dirty="0" smtClean="0"/>
              <a:t>Represented by companies such as Infosys and </a:t>
            </a:r>
            <a:r>
              <a:rPr lang="en-US" sz="2600" dirty="0" err="1" smtClean="0"/>
              <a:t>Bharti</a:t>
            </a:r>
            <a:r>
              <a:rPr lang="en-US" sz="2600" dirty="0" smtClean="0"/>
              <a:t> </a:t>
            </a:r>
            <a:r>
              <a:rPr lang="en-US" sz="2600" dirty="0" err="1" smtClean="0"/>
              <a:t>Airtel</a:t>
            </a:r>
            <a:endParaRPr lang="en-US" sz="2600" dirty="0" smtClean="0"/>
          </a:p>
          <a:p>
            <a:pPr eaLnBrk="1" hangingPunct="1">
              <a:lnSpc>
                <a:spcPct val="90000"/>
              </a:lnSpc>
            </a:pPr>
            <a:r>
              <a:rPr lang="en-US" sz="2600" dirty="0" smtClean="0"/>
              <a:t>All have been global in outlook in terms of adopting global standards, the best technology and operating on global scales</a:t>
            </a:r>
          </a:p>
          <a:p>
            <a:pPr eaLnBrk="1" hangingPunct="1">
              <a:lnSpc>
                <a:spcPct val="90000"/>
              </a:lnSpc>
            </a:pPr>
            <a:r>
              <a:rPr lang="en-US" sz="2600" dirty="0" smtClean="0"/>
              <a:t>Examples of middle class to billionaires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Mega Market Online?</a:t>
            </a:r>
            <a:endParaRPr lang="en-US" dirty="0"/>
          </a:p>
        </p:txBody>
      </p:sp>
      <p:sp>
        <p:nvSpPr>
          <p:cNvPr id="3" name="Content Placeholder 2"/>
          <p:cNvSpPr>
            <a:spLocks noGrp="1"/>
          </p:cNvSpPr>
          <p:nvPr>
            <p:ph idx="1"/>
          </p:nvPr>
        </p:nvSpPr>
        <p:spPr>
          <a:xfrm>
            <a:off x="228600" y="1600200"/>
            <a:ext cx="8339138" cy="4267200"/>
          </a:xfrm>
        </p:spPr>
        <p:txBody>
          <a:bodyPr/>
          <a:lstStyle/>
          <a:p>
            <a:r>
              <a:rPr lang="en-US" sz="2400" dirty="0" smtClean="0">
                <a:solidFill>
                  <a:srgbClr val="FF0000"/>
                </a:solidFill>
              </a:rPr>
              <a:t>Between now and 2015, internet users in India will more than triple to 350 million</a:t>
            </a:r>
            <a:r>
              <a:rPr lang="en-US" sz="2400" dirty="0" smtClean="0"/>
              <a:t>, according to a recent study by McKinsey &amp; Co.  This will make </a:t>
            </a:r>
            <a:r>
              <a:rPr lang="en-US" sz="2400" dirty="0" smtClean="0">
                <a:solidFill>
                  <a:srgbClr val="FF0000"/>
                </a:solidFill>
              </a:rPr>
              <a:t>India’s online population larger than the</a:t>
            </a:r>
            <a:r>
              <a:rPr lang="en-US" sz="2400" i="1" dirty="0" smtClean="0">
                <a:solidFill>
                  <a:srgbClr val="FF0000"/>
                </a:solidFill>
              </a:rPr>
              <a:t> </a:t>
            </a:r>
            <a:r>
              <a:rPr lang="en-US" sz="2400" dirty="0" smtClean="0">
                <a:solidFill>
                  <a:srgbClr val="FF0000"/>
                </a:solidFill>
              </a:rPr>
              <a:t>entire current population of the United States</a:t>
            </a:r>
            <a:r>
              <a:rPr lang="en-US" sz="2400" dirty="0" smtClean="0"/>
              <a:t>.</a:t>
            </a:r>
          </a:p>
          <a:p>
            <a:r>
              <a:rPr lang="en-US" sz="2400" dirty="0" smtClean="0">
                <a:solidFill>
                  <a:srgbClr val="FF0000"/>
                </a:solidFill>
              </a:rPr>
              <a:t>As a result, get ready for the tipping points that are set to change the way businesses interact with consumers and clients. So be wise: look at where the trends are pointing, and position yourself and your business ahead of the curve</a:t>
            </a:r>
            <a:r>
              <a:rPr lang="en-US" sz="2400" dirty="0" smtClean="0"/>
              <a:t>.</a:t>
            </a:r>
          </a:p>
          <a:p>
            <a:r>
              <a:rPr lang="en-US" sz="2400" dirty="0" smtClean="0"/>
              <a:t>India’s online trends are relevant on a global scale, too: of the world’s 1.14 billion internet users, 100 million are Indian. </a:t>
            </a:r>
          </a:p>
          <a:p>
            <a:endParaRPr lang="en-US" sz="24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Trends Changing the Face of Technology Penetration in India</a:t>
            </a:r>
            <a:endParaRPr lang="en-US" dirty="0"/>
          </a:p>
        </p:txBody>
      </p:sp>
      <p:sp>
        <p:nvSpPr>
          <p:cNvPr id="3" name="Content Placeholder 2"/>
          <p:cNvSpPr>
            <a:spLocks noGrp="1"/>
          </p:cNvSpPr>
          <p:nvPr>
            <p:ph idx="1"/>
          </p:nvPr>
        </p:nvSpPr>
        <p:spPr/>
        <p:txBody>
          <a:bodyPr/>
          <a:lstStyle/>
          <a:p>
            <a:r>
              <a:rPr lang="en-US" sz="2400" dirty="0" smtClean="0"/>
              <a:t>1. </a:t>
            </a:r>
            <a:r>
              <a:rPr lang="en-US" sz="2400" b="1" dirty="0" err="1" smtClean="0"/>
              <a:t>Smartphones</a:t>
            </a:r>
            <a:r>
              <a:rPr lang="en-US" sz="2400" b="1" dirty="0" smtClean="0"/>
              <a:t>.</a:t>
            </a:r>
            <a:r>
              <a:rPr lang="en-US" sz="2400" dirty="0" smtClean="0"/>
              <a:t> India’s mobile growth is already impressive, but in addition to voice and SMS, increased </a:t>
            </a:r>
            <a:r>
              <a:rPr lang="en-US" sz="2400" dirty="0" err="1" smtClean="0"/>
              <a:t>smartphone</a:t>
            </a:r>
            <a:r>
              <a:rPr lang="en-US" sz="2400" dirty="0" smtClean="0"/>
              <a:t> penetration will </a:t>
            </a:r>
            <a:r>
              <a:rPr lang="en-US" sz="2400" dirty="0" smtClean="0">
                <a:solidFill>
                  <a:srgbClr val="FF0000"/>
                </a:solidFill>
              </a:rPr>
              <a:t>allow an entire generation of Indians to  access the Web on their handsets without needing a computer.</a:t>
            </a:r>
            <a:r>
              <a:rPr lang="en-US" sz="2400" dirty="0" smtClean="0"/>
              <a:t> Today only 8% of Indian households have access to a PC. However, </a:t>
            </a:r>
            <a:r>
              <a:rPr lang="en-US" sz="2400" dirty="0" smtClean="0">
                <a:solidFill>
                  <a:srgbClr val="FF0000"/>
                </a:solidFill>
              </a:rPr>
              <a:t>by 2015</a:t>
            </a:r>
            <a:r>
              <a:rPr lang="en-US" sz="2400" dirty="0" smtClean="0"/>
              <a:t>, the mobile phone is expected to help unlock internet access, with </a:t>
            </a:r>
            <a:r>
              <a:rPr lang="en-US" sz="2400" dirty="0" smtClean="0">
                <a:solidFill>
                  <a:srgbClr val="FF0000"/>
                </a:solidFill>
              </a:rPr>
              <a:t>more than half of the anticipated 350 million internet users accessing the internet from their mobile phones</a:t>
            </a:r>
            <a:r>
              <a:rPr lang="en-US" sz="2400" dirty="0" smtClean="0"/>
              <a:t>.</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2. </a:t>
            </a:r>
            <a:r>
              <a:rPr lang="en-US" sz="2400" b="1" dirty="0" smtClean="0"/>
              <a:t>Mobile Commerce</a:t>
            </a:r>
            <a:r>
              <a:rPr lang="en-US" sz="2400" dirty="0" smtClean="0"/>
              <a:t>. Today, in India people primarily research the features, benefits and prices of products and services online and then buy offline. This is why popular </a:t>
            </a:r>
            <a:r>
              <a:rPr lang="en-US" sz="2400" dirty="0" err="1" smtClean="0"/>
              <a:t>eCommerce</a:t>
            </a:r>
            <a:r>
              <a:rPr lang="en-US" sz="2400" dirty="0" smtClean="0"/>
              <a:t> portals, such as those in the retail and travel sectors, in India have offline delivery and payment options. But online purchases on mobile phone are making strides: </a:t>
            </a:r>
            <a:r>
              <a:rPr lang="en-US" sz="2400" dirty="0" smtClean="0">
                <a:solidFill>
                  <a:srgbClr val="FF0000"/>
                </a:solidFill>
              </a:rPr>
              <a:t>38% of mobile internet users say they have used their phones to shop online.</a:t>
            </a:r>
          </a:p>
          <a:p>
            <a:endParaRPr lang="en-US" dirty="0" smtClean="0"/>
          </a:p>
          <a:p>
            <a:endParaRPr lang="en-US" dirty="0"/>
          </a:p>
        </p:txBody>
      </p:sp>
    </p:spTree>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7.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7.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7.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7.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7.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7.jpeg"/></Relationships>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10399</TotalTime>
  <Words>6282</Words>
  <Application>Microsoft Office PowerPoint</Application>
  <PresentationFormat>On-screen Show (4:3)</PresentationFormat>
  <Paragraphs>798</Paragraphs>
  <Slides>116</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116</vt:i4>
      </vt:variant>
    </vt:vector>
  </HeadingPairs>
  <TitlesOfParts>
    <vt:vector size="118" baseType="lpstr">
      <vt:lpstr>Profile</vt:lpstr>
      <vt:lpstr>Chart</vt:lpstr>
      <vt:lpstr>The Indian Economy</vt:lpstr>
      <vt:lpstr>Class Exercise: What else could have happened? What else can happen?</vt:lpstr>
      <vt:lpstr>The Evolution of India’s Economy</vt:lpstr>
      <vt:lpstr>PowerPoint Presentation</vt:lpstr>
      <vt:lpstr>What Happened?</vt:lpstr>
      <vt:lpstr>Aurobindo &amp; Naoroji on British Rule</vt:lpstr>
      <vt:lpstr>Economic Strategy Pre-Independence</vt:lpstr>
      <vt:lpstr>Congress: Strands of Thought</vt:lpstr>
      <vt:lpstr>Congress: Strands of Thought</vt:lpstr>
      <vt:lpstr>PowerPoint Presentation</vt:lpstr>
      <vt:lpstr>Four Phases of India’s Economic Growth—Panagariya (2008)</vt:lpstr>
      <vt:lpstr>How Is India Doing Today?</vt:lpstr>
      <vt:lpstr>PowerPoint Presentation</vt:lpstr>
      <vt:lpstr>Features Common to the Four Phases</vt:lpstr>
      <vt:lpstr>Post-Independence: The Agenda in the Early Years (Phase I)</vt:lpstr>
      <vt:lpstr>Nehruvian Activist Agenda</vt:lpstr>
      <vt:lpstr>Nehruvian Theory &amp; Practice</vt:lpstr>
      <vt:lpstr>Problems Nehru faced</vt:lpstr>
      <vt:lpstr>Nehru’s Achievements and the Immediate Post-Nehru Period</vt:lpstr>
      <vt:lpstr>Indira Gandhi – Early Years (Phase II)</vt:lpstr>
      <vt:lpstr>By the late 1980s … (Phase III)</vt:lpstr>
      <vt:lpstr>The Fiscal Crisis in 1991</vt:lpstr>
      <vt:lpstr>Liberalization (Phase IV)</vt:lpstr>
      <vt:lpstr>Factors Enabling Growth Post-Liberalization</vt:lpstr>
      <vt:lpstr>Concerns</vt:lpstr>
      <vt:lpstr>Liberalization: Dalit Perspectives</vt:lpstr>
      <vt:lpstr>PowerPoint Presentation</vt:lpstr>
      <vt:lpstr>The Public Sector</vt:lpstr>
      <vt:lpstr>Public Sector Still Dominates In Certain Domains</vt:lpstr>
      <vt:lpstr>But Not In Others: Air India!</vt:lpstr>
      <vt:lpstr>Arvind Subramanian comments …</vt:lpstr>
      <vt:lpstr>India: Still Trapped in Red Tape</vt:lpstr>
      <vt:lpstr>The Governance Deficit</vt:lpstr>
      <vt:lpstr>India: Governance Indicators</vt:lpstr>
      <vt:lpstr>Today’s and Tomorrow’s India</vt:lpstr>
      <vt:lpstr>India is growing!</vt:lpstr>
      <vt:lpstr>PowerPoint Presentation</vt:lpstr>
      <vt:lpstr>PowerPoint Presentation</vt:lpstr>
      <vt:lpstr>Post-Liberalization GDP Growth</vt:lpstr>
      <vt:lpstr>The Current Year</vt:lpstr>
      <vt:lpstr>PowerPoint Presentation</vt:lpstr>
      <vt:lpstr>Factors Driving India’s Growth</vt:lpstr>
      <vt:lpstr>A Rising Savings Rate</vt:lpstr>
      <vt:lpstr>Integration with Global Economy</vt:lpstr>
      <vt:lpstr> India's trade performance</vt:lpstr>
      <vt:lpstr>India’s forex reserves … fifth largest in the world</vt:lpstr>
      <vt:lpstr>Inflation level….</vt:lpstr>
      <vt:lpstr>Index of Industrial Production</vt:lpstr>
      <vt:lpstr>Increasing Discretionary Income</vt:lpstr>
      <vt:lpstr> Given the demography &amp; rapidly growing middle class, India has huge untapped market potential…..</vt:lpstr>
      <vt:lpstr>PowerPoint Presentation</vt:lpstr>
      <vt:lpstr>PowerPoint Presentation</vt:lpstr>
      <vt:lpstr>PowerPoint Presentation</vt:lpstr>
      <vt:lpstr>What sets India apart…..</vt:lpstr>
      <vt:lpstr>INDIA’S DEMOGRAPHIC DIVIDEND WILL CONTINUE TILL 2025  (% share of age groups)</vt:lpstr>
      <vt:lpstr> Strong knowledge base….</vt:lpstr>
      <vt:lpstr>Factors Driving India’s Growth</vt:lpstr>
      <vt:lpstr>Drivers of Economic Transformation</vt:lpstr>
      <vt:lpstr>India Growth Story:  The Constraints</vt:lpstr>
      <vt:lpstr>PowerPoint Presentation</vt:lpstr>
      <vt:lpstr>Arvind Subramanian again …</vt:lpstr>
      <vt:lpstr>PowerPoint Presentation</vt:lpstr>
      <vt:lpstr>PowerPoint Presentation</vt:lpstr>
      <vt:lpstr>India’s Services-led Growth: Leapfrogging Over Manufacturing?</vt:lpstr>
      <vt:lpstr>The Changing Composition of India’s Gross Domestic Product </vt:lpstr>
      <vt:lpstr>Comparing India’s GDP Sectoral Composition with Other Countries</vt:lpstr>
      <vt:lpstr>Service Sectors</vt:lpstr>
      <vt:lpstr>PowerPoint Presentation</vt:lpstr>
      <vt:lpstr>PowerPoint Presentation</vt:lpstr>
      <vt:lpstr>Service Sectoral Growth</vt:lpstr>
      <vt:lpstr>Current Services Provided in India</vt:lpstr>
      <vt:lpstr>Factors Favoring Service Sector Growth</vt:lpstr>
      <vt:lpstr>India’s Manufacturing Sector</vt:lpstr>
      <vt:lpstr>PowerPoint Presentation</vt:lpstr>
      <vt:lpstr>PowerPoint Presentation</vt:lpstr>
      <vt:lpstr>PowerPoint Presentation</vt:lpstr>
      <vt:lpstr>India as a Manufacturing Hub</vt:lpstr>
      <vt:lpstr>India as a Manufacturing Hub</vt:lpstr>
      <vt:lpstr>India as a Manufacturing Hub</vt:lpstr>
      <vt:lpstr>Frugal Engineering</vt:lpstr>
      <vt:lpstr>India as a Manufacturing Hub</vt:lpstr>
      <vt:lpstr>Sourcing Components:  Toyota</vt:lpstr>
      <vt:lpstr>INDIA’S BOOMING MIDDLE CLASS</vt:lpstr>
      <vt:lpstr>PowerPoint Presentation</vt:lpstr>
      <vt:lpstr>PowerPoint Presentation</vt:lpstr>
      <vt:lpstr>Who are they?</vt:lpstr>
      <vt:lpstr>PowerPoint Presentation</vt:lpstr>
      <vt:lpstr>Impact?</vt:lpstr>
      <vt:lpstr>PowerPoint Presentation</vt:lpstr>
      <vt:lpstr>PowerPoint Presentation</vt:lpstr>
      <vt:lpstr>Value-conscious consumers</vt:lpstr>
      <vt:lpstr>How the Indian Consumer Really Behaves?</vt:lpstr>
      <vt:lpstr>Urbanization and India</vt:lpstr>
      <vt:lpstr>Growth of Middle India</vt:lpstr>
      <vt:lpstr>Myths &amp; Realities</vt:lpstr>
      <vt:lpstr>Entrepreneurial</vt:lpstr>
      <vt:lpstr>A Mega Market Online?</vt:lpstr>
      <vt:lpstr>Trends Changing the Face of Technology Penetration in India</vt:lpstr>
      <vt:lpstr>PowerPoint Presentation</vt:lpstr>
      <vt:lpstr>PowerPoint Presentation</vt:lpstr>
      <vt:lpstr>PowerPoint Presentation</vt:lpstr>
      <vt:lpstr>PowerPoint Presentation</vt:lpstr>
      <vt:lpstr>The Formal Corporate Sector</vt:lpstr>
      <vt:lpstr>Indian Entrepreneurship Before Independence…</vt:lpstr>
      <vt:lpstr>Indian Business Houses in  Pre-liberalization Era</vt:lpstr>
      <vt:lpstr>Context and Corporate Growth</vt:lpstr>
      <vt:lpstr>Indian Business Houses in  Pre-liberalization Era</vt:lpstr>
      <vt:lpstr>Impact of liberalization on Business</vt:lpstr>
      <vt:lpstr>Now, the Indian Multinational?</vt:lpstr>
      <vt:lpstr>The Other India</vt:lpstr>
      <vt:lpstr>The Informal Sector</vt:lpstr>
      <vt:lpstr>India’s Informal Sector</vt:lpstr>
      <vt:lpstr>Informal Sector’s Changed Labour Movement Strategies</vt:lpstr>
      <vt:lpstr>PowerPoint Presentation</vt:lpstr>
      <vt:lpstr>Social Regulation of Indian Economy</vt:lpstr>
      <vt:lpstr>END</vt:lpstr>
    </vt:vector>
  </TitlesOfParts>
  <Company>The Aspen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BGS 2007 Introduction</dc:title>
  <dc:creator>Rajeev Gowda</dc:creator>
  <cp:lastModifiedBy>Satish</cp:lastModifiedBy>
  <cp:revision>399</cp:revision>
  <dcterms:created xsi:type="dcterms:W3CDTF">2006-02-15T14:32:37Z</dcterms:created>
  <dcterms:modified xsi:type="dcterms:W3CDTF">2015-11-08T06:26:06Z</dcterms:modified>
</cp:coreProperties>
</file>