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57" r:id="rId4"/>
    <p:sldId id="268" r:id="rId5"/>
    <p:sldId id="269" r:id="rId6"/>
    <p:sldId id="260" r:id="rId7"/>
    <p:sldId id="261" r:id="rId8"/>
    <p:sldId id="262" r:id="rId9"/>
    <p:sldId id="259" r:id="rId10"/>
    <p:sldId id="263" r:id="rId11"/>
    <p:sldId id="264" r:id="rId12"/>
    <p:sldId id="266" r:id="rId13"/>
    <p:sldId id="258" r:id="rId14"/>
    <p:sldId id="265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7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D9746-6AF6-4F4B-8A04-3C8D7832E7F0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2D619-7C05-4DB1-A707-B94CD07D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D563F-6B5F-41CC-9F73-CAB3AC2C165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A4B5-C369-467B-97FF-A5F12D3C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http://www.nationmaster.com/country-info/compare/India/United-States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8A4B5-C369-467B-97FF-A5F12D3CB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8A4B5-C369-467B-97FF-A5F12D3CB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71600" y="2819400"/>
            <a:ext cx="6400800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lang="en-US" sz="2000" dirty="0" smtClean="0">
                <a:solidFill>
                  <a:srgbClr val="0000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C71ACD-FF29-4E25-9AEA-4BC2D7C8DB8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E8CEA-4ECD-4D9F-B194-31C6F6797DF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realspin/2014/11/06/the-problem-with-the-english-language-in-indi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/>
              <a:t>Geographic</a:t>
            </a:r>
          </a:p>
          <a:p>
            <a:r>
              <a:rPr lang="en-US" dirty="0" smtClean="0"/>
              <a:t>Political, Economic, Social, Cultural Basics </a:t>
            </a:r>
          </a:p>
          <a:p>
            <a:endParaRPr lang="en-US" dirty="0"/>
          </a:p>
          <a:p>
            <a:r>
              <a:rPr lang="en-US" dirty="0" smtClean="0"/>
              <a:t>Satish Nargundkar</a:t>
            </a:r>
          </a:p>
          <a:p>
            <a:r>
              <a:rPr lang="en-US" dirty="0" smtClean="0"/>
              <a:t>Milind </a:t>
            </a:r>
            <a:r>
              <a:rPr lang="en-US" dirty="0" err="1" smtClean="0"/>
              <a:t>Shrikhande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November 7,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Study Abroad: MGS 4410 &amp;</a:t>
            </a:r>
            <a:r>
              <a:rPr lang="en-US" sz="3200" dirty="0"/>
              <a:t> </a:t>
            </a:r>
            <a:r>
              <a:rPr lang="en-US" sz="3200" dirty="0" smtClean="0"/>
              <a:t>FI 4410 </a:t>
            </a:r>
            <a:br>
              <a:rPr lang="en-US" sz="3200" dirty="0" smtClean="0"/>
            </a:br>
            <a:r>
              <a:rPr lang="en-US" sz="3200" dirty="0" smtClean="0"/>
              <a:t>Introduction to India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59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</a:t>
            </a:r>
            <a:endParaRPr lang="en-US" dirty="0"/>
          </a:p>
        </p:txBody>
      </p:sp>
      <p:pic>
        <p:nvPicPr>
          <p:cNvPr id="6146" name="Picture 2" descr="http://www.menumagazine.co.uk/archive/jun10/starryn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5113"/>
            <a:ext cx="3397699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eralascope.com/images/Art/kalari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13" y="1535113"/>
            <a:ext cx="3526631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eautifulhdwallpaper.com/wp-content/uploads/2014/09/Lord-Shiva-Parvati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114800"/>
            <a:ext cx="3450586" cy="21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vemulaphotography.files.wordpress.com/2011/04/aneeshaanuja_02012011-0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38" y="4038600"/>
            <a:ext cx="355005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pic>
        <p:nvPicPr>
          <p:cNvPr id="7170" name="Picture 2" descr="http://www3.iconcerts.com/en/sites/default/files/imagecache/icnews_642_scale/ravishankar_64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62871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QIDK3ZWSLilQIgpNR6DLZuFkRjkXdzfHP0y3cP5H0-p99aR21t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2574"/>
            <a:ext cx="3048000" cy="20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close.unimelb.edu.au/sites/upclose.unimelb.edu.au/files/images/dscf0652_crop_48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276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veena pla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352800" cy="24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5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Spirituality</a:t>
            </a:r>
            <a:endParaRPr lang="en-US" dirty="0"/>
          </a:p>
        </p:txBody>
      </p:sp>
      <p:pic>
        <p:nvPicPr>
          <p:cNvPr id="8194" name="Picture 2" descr="http://www.postink.in/Admin-back-Panel-15-05-PostInk/blog/talk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95439"/>
            <a:ext cx="3505200" cy="2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edia.breathedreamgo.com/wp-content/uploads/2010/12/India-Spiritual-Yoga-beach550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9624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d/d5/Khajuraho-Lakshmana_tem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30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5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Languages spoken</a:t>
            </a:r>
            <a:r>
              <a:rPr lang="en-US" b="1" dirty="0" smtClean="0"/>
              <a:t>: </a:t>
            </a:r>
            <a:r>
              <a:rPr lang="en-US" sz="2000" b="1" dirty="0" smtClean="0"/>
              <a:t>(English is widely taught and used as medium of instruction in schools)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04361"/>
              </p:ext>
            </p:extLst>
          </p:nvPr>
        </p:nvGraphicFramePr>
        <p:xfrm>
          <a:off x="1295400" y="2667000"/>
          <a:ext cx="7086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2895600">
                <a:tc>
                  <a:txBody>
                    <a:bodyPr/>
                    <a:lstStyle/>
                    <a:p>
                      <a:r>
                        <a:rPr lang="en-US" dirty="0" smtClean="0"/>
                        <a:t>Hindi 	</a:t>
                      </a:r>
                      <a:r>
                        <a:rPr lang="en-US" baseline="0" dirty="0" smtClean="0"/>
                        <a:t>              </a:t>
                      </a:r>
                      <a:r>
                        <a:rPr lang="en-US" dirty="0" smtClean="0"/>
                        <a:t>41.0%</a:t>
                      </a:r>
                    </a:p>
                    <a:p>
                      <a:r>
                        <a:rPr lang="en-US" dirty="0" smtClean="0"/>
                        <a:t>Bengali 	8.1% </a:t>
                      </a:r>
                    </a:p>
                    <a:p>
                      <a:r>
                        <a:rPr lang="en-US" dirty="0" smtClean="0"/>
                        <a:t>Telugu 		7.2%</a:t>
                      </a:r>
                    </a:p>
                    <a:p>
                      <a:r>
                        <a:rPr lang="en-US" dirty="0" smtClean="0"/>
                        <a:t>Marathi 	7.0% </a:t>
                      </a:r>
                    </a:p>
                    <a:p>
                      <a:r>
                        <a:rPr lang="en-US" dirty="0" smtClean="0"/>
                        <a:t>Tamil 		5.9% </a:t>
                      </a:r>
                    </a:p>
                    <a:p>
                      <a:r>
                        <a:rPr lang="en-US" dirty="0" smtClean="0"/>
                        <a:t>Urdu 		5.0%</a:t>
                      </a:r>
                    </a:p>
                    <a:p>
                      <a:r>
                        <a:rPr lang="en-US" dirty="0" smtClean="0"/>
                        <a:t>Gujarati 	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Kannada 	3.7% </a:t>
                      </a:r>
                    </a:p>
                    <a:p>
                      <a:r>
                        <a:rPr lang="en-US" dirty="0" smtClean="0"/>
                        <a:t>Malayalam 	3.2% </a:t>
                      </a:r>
                    </a:p>
                    <a:p>
                      <a:r>
                        <a:rPr lang="en-US" dirty="0" smtClean="0"/>
                        <a:t>Oriya 		3.2% </a:t>
                      </a:r>
                    </a:p>
                    <a:p>
                      <a:r>
                        <a:rPr lang="en-US" dirty="0" smtClean="0"/>
                        <a:t>Punjabi 	2.8%</a:t>
                      </a:r>
                    </a:p>
                    <a:p>
                      <a:r>
                        <a:rPr lang="en-US" dirty="0" smtClean="0"/>
                        <a:t>Assamese 	1.3%</a:t>
                      </a:r>
                    </a:p>
                    <a:p>
                      <a:r>
                        <a:rPr lang="en-US" dirty="0" smtClean="0"/>
                        <a:t>Maithili 	1.2%</a:t>
                      </a:r>
                    </a:p>
                    <a:p>
                      <a:r>
                        <a:rPr lang="en-US" dirty="0" smtClean="0"/>
                        <a:t>other 		5.9%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5943600"/>
            <a:ext cx="771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hlinkClick r:id="rId3"/>
              </a:rPr>
              <a:t>Opinion: The problem with English in India (Forbes Magazine)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1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Hindi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See Devanagari Script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Assignment: 2-page paper on a famous person / story from the list assigned to you. </a:t>
            </a:r>
          </a:p>
          <a:p>
            <a:pPr marL="0" indent="0" algn="ctr">
              <a:buNone/>
            </a:pPr>
            <a:r>
              <a:rPr lang="en-US" b="1" dirty="0" smtClean="0"/>
              <a:t>Questions?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http://6thsunridaz.com/site/wp-content/uploads/2012/07/aum-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8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tQtrmBxBBL4/U6Ae-bgRyMI/AAAAAAAAKeM/y9Buy7HQOBA/s1600/Namaste+Hindi+Wallpaper+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181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Namaste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https://s-media-cache-ak0.pinimg.com/originals/c0/a4/57/c0a457ece2557b03a8bb2baa23bb0f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191000" cy="39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81425" y="64008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&amp; US – Basic Facts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4439572"/>
              </p:ext>
            </p:extLst>
          </p:nvPr>
        </p:nvGraphicFramePr>
        <p:xfrm>
          <a:off x="304800" y="3429000"/>
          <a:ext cx="85042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</a:t>
                      </a:r>
                      <a:r>
                        <a:rPr lang="en-US" baseline="0" dirty="0" smtClean="0"/>
                        <a:t> States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1,267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9.16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 Area  (Sq. 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2.97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Capita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GINI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Life Expectancy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67.8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6.2 per 1000 births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Infant Mortality (&lt;1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43.2 per 1000 births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Prisoners/100,000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mage result for india and us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ia and us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552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k-hdl.buzzfed.com/static/enhanced/webdr02/2013/2/6/10/enhanced-buzz-20662-1360165058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447800"/>
            <a:ext cx="26479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  <p:pic>
        <p:nvPicPr>
          <p:cNvPr id="2050" name="Picture 2" descr="http://www.mapsopensource.com/images/india-polit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5318"/>
            <a:ext cx="4772575" cy="54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3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3074" name="Picture 2" descr="http://www.tsiosophy.com/wp/wp-content/uploads/2011/04/Political-and-Physica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61880"/>
            <a:ext cx="5029200" cy="49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7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Politics/Government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29 states, 7 union territories - “Republic of India”</a:t>
            </a:r>
          </a:p>
          <a:p>
            <a:r>
              <a:rPr lang="en-US" sz="2000" dirty="0" smtClean="0"/>
              <a:t>Parliamentary System</a:t>
            </a:r>
          </a:p>
          <a:p>
            <a:endParaRPr lang="en-US" sz="2000" dirty="0" smtClean="0"/>
          </a:p>
          <a:p>
            <a:r>
              <a:rPr lang="en-US" sz="2000" dirty="0" smtClean="0"/>
              <a:t>President – Head of State</a:t>
            </a:r>
          </a:p>
          <a:p>
            <a:r>
              <a:rPr lang="en-US" sz="2000" dirty="0" smtClean="0"/>
              <a:t>Prime Minister – Head of Government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States are led by </a:t>
            </a:r>
          </a:p>
          <a:p>
            <a:r>
              <a:rPr lang="en-US" sz="2000" dirty="0" err="1" smtClean="0"/>
              <a:t>Governers</a:t>
            </a:r>
            <a:endParaRPr lang="en-US" sz="2000" dirty="0" smtClean="0"/>
          </a:p>
          <a:p>
            <a:r>
              <a:rPr lang="en-US" sz="2000" dirty="0" smtClean="0"/>
              <a:t>Chief Ministers</a:t>
            </a:r>
            <a:endParaRPr lang="en-US" sz="2000" dirty="0"/>
          </a:p>
        </p:txBody>
      </p:sp>
      <p:pic>
        <p:nvPicPr>
          <p:cNvPr id="2050" name="Picture 2" descr="https://upload.wikimedia.org/wikipedia/commons/thumb/a/a7/Delhi_India_Government.jpg/1280px-Delhi_India_Gover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429000" cy="22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3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Swachh</a:t>
            </a:r>
            <a:r>
              <a:rPr lang="en-US" sz="2000" dirty="0"/>
              <a:t> Bharat Mission</a:t>
            </a:r>
          </a:p>
          <a:p>
            <a:pPr lvl="1"/>
            <a:r>
              <a:rPr lang="en-US" sz="2000" dirty="0"/>
              <a:t>Cleanliness </a:t>
            </a:r>
          </a:p>
          <a:p>
            <a:pPr lvl="1"/>
            <a:r>
              <a:rPr lang="en-US" sz="2000" dirty="0" smtClean="0"/>
              <a:t>drinking </a:t>
            </a:r>
            <a:r>
              <a:rPr lang="en-US" sz="2000" dirty="0"/>
              <a:t>water, </a:t>
            </a:r>
            <a:r>
              <a:rPr lang="en-US" sz="2000" dirty="0" smtClean="0"/>
              <a:t>sanitation</a:t>
            </a:r>
          </a:p>
          <a:p>
            <a:r>
              <a:rPr lang="en-US" sz="2000" dirty="0" smtClean="0"/>
              <a:t>Poverty</a:t>
            </a:r>
          </a:p>
          <a:p>
            <a:r>
              <a:rPr lang="en-US" sz="2000" dirty="0" smtClean="0"/>
              <a:t>Corruption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Infrastructure </a:t>
            </a:r>
          </a:p>
          <a:p>
            <a:pPr lvl="1"/>
            <a:r>
              <a:rPr lang="en-US" sz="2000" dirty="0" smtClean="0"/>
              <a:t>Schools, Colleges with inadequate infrastructure</a:t>
            </a:r>
          </a:p>
          <a:p>
            <a:pPr lvl="1"/>
            <a:r>
              <a:rPr lang="en-US" sz="2000" dirty="0" smtClean="0"/>
              <a:t>Cell phones permitted a leap without landlines</a:t>
            </a:r>
          </a:p>
          <a:p>
            <a:r>
              <a:rPr lang="en-US" sz="2000" dirty="0" smtClean="0"/>
              <a:t>Transportation - Highways, Railways, Flights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122" name="Picture 2" descr="https://upload.wikimedia.org/wikipedia/commons/6/63/Elementary_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67200" cy="31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4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– Two Views</a:t>
            </a:r>
            <a:endParaRPr lang="en-US" dirty="0"/>
          </a:p>
        </p:txBody>
      </p:sp>
      <p:pic>
        <p:nvPicPr>
          <p:cNvPr id="3074" name="Picture 2" descr="http://1.bp.blogspot.com/-ovat03mud58/TwCHlgg0NsI/AAAAAAAAA0g/UkUY6lKVHIQ/s1600/321149_313730191987977_143161932378138_1204427_109074686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83299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etworkdispatches.files.wordpress.com/2014/07/india-delhi-massive-traffic-j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" y="3953435"/>
            <a:ext cx="380103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1.media.tumblr.com/e747ba54aa406bf3f8e3734c8144645d/tumblr_nn8yzznl541sylcg5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0382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jagran.com/delhiindianmetro-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6678"/>
            <a:ext cx="39624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2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Issues and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Affirmative Action</a:t>
            </a:r>
          </a:p>
          <a:p>
            <a:pPr lvl="1"/>
            <a:r>
              <a:rPr lang="en-US" sz="2000" dirty="0" smtClean="0"/>
              <a:t>Based on inequities of Caste system</a:t>
            </a:r>
          </a:p>
          <a:p>
            <a:pPr lvl="1"/>
            <a:r>
              <a:rPr lang="en-US" sz="2000" dirty="0" smtClean="0"/>
              <a:t>Quotas in education, employment </a:t>
            </a:r>
          </a:p>
          <a:p>
            <a:r>
              <a:rPr lang="en-US" sz="2000" dirty="0" smtClean="0"/>
              <a:t>Religion and Caste based violence</a:t>
            </a:r>
          </a:p>
          <a:p>
            <a:endParaRPr lang="en-US" sz="2000" dirty="0" smtClean="0"/>
          </a:p>
          <a:p>
            <a:r>
              <a:rPr lang="en-US" sz="2000" dirty="0"/>
              <a:t>Empowerment of Women</a:t>
            </a:r>
          </a:p>
          <a:p>
            <a:pPr lvl="1"/>
            <a:r>
              <a:rPr lang="en-US" sz="2000" dirty="0"/>
              <a:t>Education, Health, </a:t>
            </a:r>
          </a:p>
          <a:p>
            <a:pPr lvl="1"/>
            <a:r>
              <a:rPr lang="en-US" sz="2000" dirty="0"/>
              <a:t>Domestic Violence, Dowry </a:t>
            </a:r>
            <a:r>
              <a:rPr lang="en-US" sz="2000" dirty="0" smtClean="0"/>
              <a:t>system</a:t>
            </a:r>
          </a:p>
          <a:p>
            <a:r>
              <a:rPr lang="en-US" sz="2000" dirty="0" smtClean="0"/>
              <a:t>Traditional vs Modern</a:t>
            </a:r>
          </a:p>
          <a:p>
            <a:pPr lvl="1"/>
            <a:r>
              <a:rPr lang="en-US" sz="2000" dirty="0" smtClean="0"/>
              <a:t>Dating, Romance, Marriage</a:t>
            </a:r>
          </a:p>
          <a:p>
            <a:pPr lvl="1"/>
            <a:r>
              <a:rPr lang="en-US" sz="2000" dirty="0" smtClean="0"/>
              <a:t>Meat eating / Vegetarianism</a:t>
            </a:r>
            <a:endParaRPr lang="en-US" sz="20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res.cloudinary.com/devex/image/fetch/c_scale,w_616/http:/neo-assets.s3.amazonaws.com/assets/0075/5403/Equal-Work-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32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</TotalTime>
  <Words>275</Words>
  <Application>Microsoft Office PowerPoint</Application>
  <PresentationFormat>On-screen Show (4:3)</PresentationFormat>
  <Paragraphs>101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Study Abroad: MGS 4410 &amp; FI 4410  Introduction to India</vt:lpstr>
      <vt:lpstr>Namaste!</vt:lpstr>
      <vt:lpstr>India &amp; US – Basic Facts</vt:lpstr>
      <vt:lpstr>Political Map</vt:lpstr>
      <vt:lpstr>Physical Map</vt:lpstr>
      <vt:lpstr>Politics/Government</vt:lpstr>
      <vt:lpstr>Economic Issues</vt:lpstr>
      <vt:lpstr>Transportation – Two Views</vt:lpstr>
      <vt:lpstr>Social Issues and Initiatives</vt:lpstr>
      <vt:lpstr>Arts </vt:lpstr>
      <vt:lpstr>Music</vt:lpstr>
      <vt:lpstr>Spirituality</vt:lpstr>
      <vt:lpstr>Languages</vt:lpstr>
      <vt:lpstr>Hindi Lesson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Abroad: MGS 4410 &amp; FI 4410  Introduction to India</dc:title>
  <dc:creator>Satish</dc:creator>
  <cp:lastModifiedBy>Satish</cp:lastModifiedBy>
  <cp:revision>15</cp:revision>
  <cp:lastPrinted>2015-11-06T20:58:14Z</cp:lastPrinted>
  <dcterms:created xsi:type="dcterms:W3CDTF">2015-11-06T15:09:08Z</dcterms:created>
  <dcterms:modified xsi:type="dcterms:W3CDTF">2015-11-07T00:43:20Z</dcterms:modified>
</cp:coreProperties>
</file>