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98"/>
  </p:notesMasterIdLst>
  <p:handoutMasterIdLst>
    <p:handoutMasterId r:id="rId99"/>
  </p:handoutMasterIdLst>
  <p:sldIdLst>
    <p:sldId id="522" r:id="rId2"/>
    <p:sldId id="407" r:id="rId3"/>
    <p:sldId id="483" r:id="rId4"/>
    <p:sldId id="408" r:id="rId5"/>
    <p:sldId id="409" r:id="rId6"/>
    <p:sldId id="410" r:id="rId7"/>
    <p:sldId id="449" r:id="rId8"/>
    <p:sldId id="460" r:id="rId9"/>
    <p:sldId id="451" r:id="rId10"/>
    <p:sldId id="452" r:id="rId11"/>
    <p:sldId id="461" r:id="rId12"/>
    <p:sldId id="454" r:id="rId13"/>
    <p:sldId id="480" r:id="rId14"/>
    <p:sldId id="455" r:id="rId15"/>
    <p:sldId id="462" r:id="rId16"/>
    <p:sldId id="463" r:id="rId17"/>
    <p:sldId id="456" r:id="rId18"/>
    <p:sldId id="457" r:id="rId19"/>
    <p:sldId id="458" r:id="rId20"/>
    <p:sldId id="459" r:id="rId21"/>
    <p:sldId id="415" r:id="rId22"/>
    <p:sldId id="465" r:id="rId23"/>
    <p:sldId id="466" r:id="rId24"/>
    <p:sldId id="467" r:id="rId25"/>
    <p:sldId id="468" r:id="rId26"/>
    <p:sldId id="469" r:id="rId27"/>
    <p:sldId id="471" r:id="rId28"/>
    <p:sldId id="472" r:id="rId29"/>
    <p:sldId id="513" r:id="rId30"/>
    <p:sldId id="446" r:id="rId31"/>
    <p:sldId id="419" r:id="rId32"/>
    <p:sldId id="420" r:id="rId33"/>
    <p:sldId id="470" r:id="rId34"/>
    <p:sldId id="421" r:id="rId35"/>
    <p:sldId id="422" r:id="rId36"/>
    <p:sldId id="423" r:id="rId37"/>
    <p:sldId id="424" r:id="rId38"/>
    <p:sldId id="425" r:id="rId39"/>
    <p:sldId id="426" r:id="rId40"/>
    <p:sldId id="447" r:id="rId41"/>
    <p:sldId id="427" r:id="rId42"/>
    <p:sldId id="428" r:id="rId43"/>
    <p:sldId id="429" r:id="rId44"/>
    <p:sldId id="430" r:id="rId45"/>
    <p:sldId id="431" r:id="rId46"/>
    <p:sldId id="443" r:id="rId47"/>
    <p:sldId id="621" r:id="rId48"/>
    <p:sldId id="622" r:id="rId49"/>
    <p:sldId id="623" r:id="rId50"/>
    <p:sldId id="527" r:id="rId51"/>
    <p:sldId id="528" r:id="rId52"/>
    <p:sldId id="529" r:id="rId53"/>
    <p:sldId id="530" r:id="rId54"/>
    <p:sldId id="531" r:id="rId55"/>
    <p:sldId id="543" r:id="rId56"/>
    <p:sldId id="544" r:id="rId57"/>
    <p:sldId id="545" r:id="rId58"/>
    <p:sldId id="547" r:id="rId59"/>
    <p:sldId id="548" r:id="rId60"/>
    <p:sldId id="549" r:id="rId61"/>
    <p:sldId id="550" r:id="rId62"/>
    <p:sldId id="551" r:id="rId63"/>
    <p:sldId id="552" r:id="rId64"/>
    <p:sldId id="553" r:id="rId65"/>
    <p:sldId id="554" r:id="rId66"/>
    <p:sldId id="560" r:id="rId67"/>
    <p:sldId id="561" r:id="rId68"/>
    <p:sldId id="562" r:id="rId69"/>
    <p:sldId id="563" r:id="rId70"/>
    <p:sldId id="564" r:id="rId71"/>
    <p:sldId id="565" r:id="rId72"/>
    <p:sldId id="567" r:id="rId73"/>
    <p:sldId id="568" r:id="rId74"/>
    <p:sldId id="569" r:id="rId75"/>
    <p:sldId id="570" r:id="rId76"/>
    <p:sldId id="571" r:id="rId77"/>
    <p:sldId id="572" r:id="rId78"/>
    <p:sldId id="573" r:id="rId79"/>
    <p:sldId id="574" r:id="rId80"/>
    <p:sldId id="590" r:id="rId81"/>
    <p:sldId id="591" r:id="rId82"/>
    <p:sldId id="592" r:id="rId83"/>
    <p:sldId id="593" r:id="rId84"/>
    <p:sldId id="594" r:id="rId85"/>
    <p:sldId id="595" r:id="rId86"/>
    <p:sldId id="596" r:id="rId87"/>
    <p:sldId id="597" r:id="rId88"/>
    <p:sldId id="598" r:id="rId89"/>
    <p:sldId id="599" r:id="rId90"/>
    <p:sldId id="600" r:id="rId91"/>
    <p:sldId id="601" r:id="rId92"/>
    <p:sldId id="602" r:id="rId93"/>
    <p:sldId id="603" r:id="rId94"/>
    <p:sldId id="604" r:id="rId95"/>
    <p:sldId id="605" r:id="rId96"/>
    <p:sldId id="620" r:id="rId97"/>
  </p:sldIdLst>
  <p:sldSz cx="9144000" cy="6858000" type="screen4x3"/>
  <p:notesSz cx="6997700" cy="92837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BFAB"/>
    <a:srgbClr val="7CE8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5" autoAdjust="0"/>
    <p:restoredTop sz="80072" autoAdjust="0"/>
  </p:normalViewPr>
  <p:slideViewPr>
    <p:cSldViewPr>
      <p:cViewPr varScale="1">
        <p:scale>
          <a:sx n="89" d="100"/>
          <a:sy n="89" d="100"/>
        </p:scale>
        <p:origin x="-103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229379"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229380"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229381"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48938A20-8C89-4B87-AE92-BACB4F52D479}" type="slidenum">
              <a:rPr lang="en-US"/>
              <a:pPr>
                <a:defRPr/>
              </a:pPr>
              <a:t>‹#›</a:t>
            </a:fld>
            <a:endParaRPr lang="en-US"/>
          </a:p>
        </p:txBody>
      </p:sp>
    </p:spTree>
    <p:extLst>
      <p:ext uri="{BB962C8B-B14F-4D97-AF65-F5344CB8AC3E}">
        <p14:creationId xmlns:p14="http://schemas.microsoft.com/office/powerpoint/2010/main" val="3099285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eaLnBrk="1" hangingPunct="1">
              <a:defRPr sz="1200">
                <a:latin typeface="Arial" pitchFamily="34" charset="0"/>
              </a:defRPr>
            </a:lvl1pPr>
          </a:lstStyle>
          <a:p>
            <a:pPr>
              <a:defRPr/>
            </a:pPr>
            <a:endParaRPr lang="en-US"/>
          </a:p>
        </p:txBody>
      </p:sp>
      <p:sp>
        <p:nvSpPr>
          <p:cNvPr id="22531"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eaLnBrk="1" hangingPunct="1">
              <a:defRPr sz="1200">
                <a:latin typeface="Arial" pitchFamily="34" charset="0"/>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eaLnBrk="1" hangingPunct="1">
              <a:defRPr sz="1200">
                <a:latin typeface="Arial" pitchFamily="34" charset="0"/>
              </a:defRPr>
            </a:lvl1pPr>
          </a:lstStyle>
          <a:p>
            <a:pPr>
              <a:defRPr/>
            </a:pPr>
            <a:endParaRPr lang="en-US"/>
          </a:p>
        </p:txBody>
      </p:sp>
      <p:sp>
        <p:nvSpPr>
          <p:cNvPr id="22535"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eaLnBrk="1" hangingPunct="1">
              <a:defRPr sz="1200">
                <a:latin typeface="Arial" pitchFamily="34" charset="0"/>
              </a:defRPr>
            </a:lvl1pPr>
          </a:lstStyle>
          <a:p>
            <a:pPr>
              <a:defRPr/>
            </a:pPr>
            <a:fld id="{6B8FE90F-D804-41AC-BB27-85DB1E3B9528}" type="slidenum">
              <a:rPr lang="en-US"/>
              <a:pPr>
                <a:defRPr/>
              </a:pPr>
              <a:t>‹#›</a:t>
            </a:fld>
            <a:endParaRPr lang="en-US"/>
          </a:p>
        </p:txBody>
      </p:sp>
    </p:spTree>
    <p:extLst>
      <p:ext uri="{BB962C8B-B14F-4D97-AF65-F5344CB8AC3E}">
        <p14:creationId xmlns:p14="http://schemas.microsoft.com/office/powerpoint/2010/main" val="38061220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equitymaster.com/5minwrapup/images/2011/07202011-Chronology-of-scams-in-India-equitymaster.gif"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ndtv.com/article/india/8-chief-justices-of-india-corrupt-says-former-law-minister-52586&amp;cp"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iasexams.com/NCERT-Books/NCERTBooksforClass8/FreedownloadClass8SocialStudiesNCERTBook/Class8_SocialStudies_Unit03_NCERT_TextBook_EnglishEdition.pdf"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civilserviceindia.com/subject/Essay/nctc-kanwar.html"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6100F212-041C-41D8-AB8E-6CE907D50559}" type="slidenum">
              <a:rPr lang="en-US" smtClean="0"/>
              <a:pPr/>
              <a:t>7</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t>http://www.bl.uk/collections/images/independence/indiabeforepartition.jpg</a:t>
            </a:r>
          </a:p>
        </p:txBody>
      </p:sp>
    </p:spTree>
    <p:extLst>
      <p:ext uri="{BB962C8B-B14F-4D97-AF65-F5344CB8AC3E}">
        <p14:creationId xmlns:p14="http://schemas.microsoft.com/office/powerpoint/2010/main" val="1816861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F3864D4A-0391-4CBF-9056-A82C7E807F99}" type="slidenum">
              <a:rPr lang="en-US" smtClean="0"/>
              <a:pPr/>
              <a:t>26</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smtClean="0"/>
              <a:t>http://india.deepthi.com/images/india-map.jpg</a:t>
            </a:r>
          </a:p>
        </p:txBody>
      </p:sp>
    </p:spTree>
    <p:extLst>
      <p:ext uri="{BB962C8B-B14F-4D97-AF65-F5344CB8AC3E}">
        <p14:creationId xmlns:p14="http://schemas.microsoft.com/office/powerpoint/2010/main" val="3063947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r>
              <a:rPr lang="en-US" smtClean="0"/>
              <a:t>http://newsimg.bbc.co.uk/media/images/40152000/gif/_40152899_nehru_gandhi_203.gif</a:t>
            </a:r>
          </a:p>
        </p:txBody>
      </p:sp>
      <p:sp>
        <p:nvSpPr>
          <p:cNvPr id="77828" name="Slide Number Placeholder 3"/>
          <p:cNvSpPr>
            <a:spLocks noGrp="1"/>
          </p:cNvSpPr>
          <p:nvPr>
            <p:ph type="sldNum" sz="quarter" idx="5"/>
          </p:nvPr>
        </p:nvSpPr>
        <p:spPr>
          <a:noFill/>
        </p:spPr>
        <p:txBody>
          <a:bodyPr/>
          <a:lstStyle/>
          <a:p>
            <a:fld id="{C36D2B60-4280-4D82-B1FF-49618D17CE06}" type="slidenum">
              <a:rPr lang="en-US" smtClean="0"/>
              <a:pPr/>
              <a:t>48</a:t>
            </a:fld>
            <a:endParaRPr lang="en-US" smtClean="0"/>
          </a:p>
        </p:txBody>
      </p:sp>
    </p:spTree>
    <p:extLst>
      <p:ext uri="{BB962C8B-B14F-4D97-AF65-F5344CB8AC3E}">
        <p14:creationId xmlns:p14="http://schemas.microsoft.com/office/powerpoint/2010/main" val="2157225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http://2.bp.blogspot.com/-cjDIBEmXsno/TiBjaxaosUI/AAAAAAAAAEI/7yvXI4-92FI/s1600/Indian-politics.jpg</a:t>
            </a:r>
            <a:endParaRPr lang="en-US" dirty="0"/>
          </a:p>
        </p:txBody>
      </p:sp>
      <p:sp>
        <p:nvSpPr>
          <p:cNvPr id="4" name="Slide Number Placeholder 3"/>
          <p:cNvSpPr>
            <a:spLocks noGrp="1"/>
          </p:cNvSpPr>
          <p:nvPr>
            <p:ph type="sldNum" sz="quarter" idx="10"/>
          </p:nvPr>
        </p:nvSpPr>
        <p:spPr/>
        <p:txBody>
          <a:bodyPr/>
          <a:lstStyle/>
          <a:p>
            <a:pPr>
              <a:defRPr/>
            </a:pPr>
            <a:fld id="{B8140E2F-9420-4ABE-B784-432EFAAFB031}" type="slidenum">
              <a:rPr lang="en-US" smtClean="0"/>
              <a:pPr>
                <a:defRPr/>
              </a:pPr>
              <a:t>50</a:t>
            </a:fld>
            <a:endParaRPr lang="en-US"/>
          </a:p>
        </p:txBody>
      </p:sp>
    </p:spTree>
    <p:extLst>
      <p:ext uri="{BB962C8B-B14F-4D97-AF65-F5344CB8AC3E}">
        <p14:creationId xmlns:p14="http://schemas.microsoft.com/office/powerpoint/2010/main" val="552600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http://www.equitymaster.com/5minwrapup/images/2010/103010-Corruption-index-India-fares-poorly-equitymaster.gif</a:t>
            </a:r>
          </a:p>
          <a:p>
            <a:endParaRPr lang="en-US" dirty="0"/>
          </a:p>
        </p:txBody>
      </p:sp>
      <p:sp>
        <p:nvSpPr>
          <p:cNvPr id="4" name="Slide Number Placeholder 3"/>
          <p:cNvSpPr>
            <a:spLocks noGrp="1"/>
          </p:cNvSpPr>
          <p:nvPr>
            <p:ph type="sldNum" sz="quarter" idx="10"/>
          </p:nvPr>
        </p:nvSpPr>
        <p:spPr/>
        <p:txBody>
          <a:bodyPr/>
          <a:lstStyle/>
          <a:p>
            <a:pPr>
              <a:defRPr/>
            </a:pPr>
            <a:fld id="{F9802B0C-4EEC-47AF-A95A-69353D7B8CA2}" type="slidenum">
              <a:rPr lang="en-US" smtClean="0"/>
              <a:pPr>
                <a:defRPr/>
              </a:pPr>
              <a:t>51</a:t>
            </a:fld>
            <a:endParaRPr lang="en-US"/>
          </a:p>
        </p:txBody>
      </p:sp>
    </p:spTree>
    <p:extLst>
      <p:ext uri="{BB962C8B-B14F-4D97-AF65-F5344CB8AC3E}">
        <p14:creationId xmlns:p14="http://schemas.microsoft.com/office/powerpoint/2010/main" val="106813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http://www.cakarishma.com/wp-content/uploads/2011/10/india-corrupt.jpg</a:t>
            </a:r>
          </a:p>
          <a:p>
            <a:r>
              <a:rPr lang="en-US" dirty="0" smtClean="0">
                <a:hlinkClick r:id="rId3"/>
              </a:rPr>
              <a:t>http://www.equitymaster.com/5minwrapup/images/2011/07202011-Chronology-of-scams-in-India-equitymaster.gif</a:t>
            </a:r>
            <a:endParaRPr lang="en-US" dirty="0"/>
          </a:p>
        </p:txBody>
      </p:sp>
      <p:sp>
        <p:nvSpPr>
          <p:cNvPr id="4" name="Slide Number Placeholder 3"/>
          <p:cNvSpPr>
            <a:spLocks noGrp="1"/>
          </p:cNvSpPr>
          <p:nvPr>
            <p:ph type="sldNum" sz="quarter" idx="10"/>
          </p:nvPr>
        </p:nvSpPr>
        <p:spPr/>
        <p:txBody>
          <a:bodyPr/>
          <a:lstStyle/>
          <a:p>
            <a:pPr>
              <a:defRPr/>
            </a:pPr>
            <a:fld id="{74B8D6D0-B556-4952-BC8D-0DF5B01BB76C}" type="slidenum">
              <a:rPr lang="en-US" smtClean="0"/>
              <a:pPr>
                <a:defRPr/>
              </a:pPr>
              <a:t>52</a:t>
            </a:fld>
            <a:endParaRPr lang="en-US"/>
          </a:p>
        </p:txBody>
      </p:sp>
    </p:spTree>
    <p:extLst>
      <p:ext uri="{BB962C8B-B14F-4D97-AF65-F5344CB8AC3E}">
        <p14:creationId xmlns:p14="http://schemas.microsoft.com/office/powerpoint/2010/main" val="4213156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https://lh5.googleusercontent.com/_DC7sXrp8k0w/TYCzz7r5OFI/AAAAAAAADAA/bzlflJ_2zXA/Indian-Mother-Board-Nira-Radia-Connections.jpg</a:t>
            </a:r>
            <a:endParaRPr lang="en-US" dirty="0"/>
          </a:p>
        </p:txBody>
      </p:sp>
      <p:sp>
        <p:nvSpPr>
          <p:cNvPr id="4" name="Slide Number Placeholder 3"/>
          <p:cNvSpPr>
            <a:spLocks noGrp="1"/>
          </p:cNvSpPr>
          <p:nvPr>
            <p:ph type="sldNum" sz="quarter" idx="10"/>
          </p:nvPr>
        </p:nvSpPr>
        <p:spPr/>
        <p:txBody>
          <a:bodyPr/>
          <a:lstStyle/>
          <a:p>
            <a:pPr>
              <a:defRPr/>
            </a:pPr>
            <a:fld id="{74B8D6D0-B556-4952-BC8D-0DF5B01BB76C}" type="slidenum">
              <a:rPr lang="en-US" smtClean="0"/>
              <a:pPr>
                <a:defRPr/>
              </a:pPr>
              <a:t>53</a:t>
            </a:fld>
            <a:endParaRPr lang="en-US"/>
          </a:p>
        </p:txBody>
      </p:sp>
    </p:spTree>
    <p:extLst>
      <p:ext uri="{BB962C8B-B14F-4D97-AF65-F5344CB8AC3E}">
        <p14:creationId xmlns:p14="http://schemas.microsoft.com/office/powerpoint/2010/main" val="1763918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0311" eaLnBrk="1" fontAlgn="auto" hangingPunct="1">
              <a:spcBef>
                <a:spcPts val="0"/>
              </a:spcBef>
              <a:spcAft>
                <a:spcPts val="0"/>
              </a:spcAft>
              <a:defRPr/>
            </a:pPr>
            <a:r>
              <a:rPr lang="en-US" dirty="0" smtClean="0"/>
              <a:t>8 Chief Justices</a:t>
            </a:r>
            <a:r>
              <a:rPr lang="en-US" baseline="0" dirty="0" smtClean="0"/>
              <a:t> of India corrupt, says Former Law Minister: </a:t>
            </a:r>
            <a:r>
              <a:rPr lang="en-US" dirty="0" smtClean="0">
                <a:hlinkClick r:id="rId3"/>
              </a:rPr>
              <a:t>http://www.ndtv.com/article/india/8-chief-justices-of-india-corrupt-says-former-law-minister-52586&amp;cp</a:t>
            </a:r>
            <a:endParaRPr lang="en-US" dirty="0" smtClean="0"/>
          </a:p>
          <a:p>
            <a:endParaRPr lang="en-US" dirty="0"/>
          </a:p>
        </p:txBody>
      </p:sp>
      <p:sp>
        <p:nvSpPr>
          <p:cNvPr id="4" name="Slide Number Placeholder 3"/>
          <p:cNvSpPr>
            <a:spLocks noGrp="1"/>
          </p:cNvSpPr>
          <p:nvPr>
            <p:ph type="sldNum" sz="quarter" idx="10"/>
          </p:nvPr>
        </p:nvSpPr>
        <p:spPr/>
        <p:txBody>
          <a:bodyPr/>
          <a:lstStyle/>
          <a:p>
            <a:fld id="{969DC462-7F70-41CB-B01A-A37371B5F755}" type="slidenum">
              <a:rPr lang="en-US" smtClean="0"/>
              <a:pPr/>
              <a:t>54</a:t>
            </a:fld>
            <a:endParaRPr lang="en-US"/>
          </a:p>
        </p:txBody>
      </p:sp>
    </p:spTree>
    <p:extLst>
      <p:ext uri="{BB962C8B-B14F-4D97-AF65-F5344CB8AC3E}">
        <p14:creationId xmlns:p14="http://schemas.microsoft.com/office/powerpoint/2010/main" val="1429229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0311" eaLnBrk="1" fontAlgn="auto" hangingPunct="1">
              <a:spcBef>
                <a:spcPts val="0"/>
              </a:spcBef>
              <a:spcAft>
                <a:spcPts val="0"/>
              </a:spcAft>
            </a:pPr>
            <a:r>
              <a:rPr lang="en-US" dirty="0" smtClean="0"/>
              <a:t>Source:</a:t>
            </a:r>
            <a:r>
              <a:rPr lang="en-US" baseline="0" dirty="0" smtClean="0"/>
              <a:t> OECD Economic Surveys India 2011</a:t>
            </a:r>
            <a:endParaRPr lang="en-US" dirty="0" smtClean="0"/>
          </a:p>
          <a:p>
            <a:endParaRPr lang="en-US" dirty="0"/>
          </a:p>
        </p:txBody>
      </p:sp>
      <p:sp>
        <p:nvSpPr>
          <p:cNvPr id="4" name="Slide Number Placeholder 3"/>
          <p:cNvSpPr>
            <a:spLocks noGrp="1"/>
          </p:cNvSpPr>
          <p:nvPr>
            <p:ph type="sldNum" sz="quarter" idx="10"/>
          </p:nvPr>
        </p:nvSpPr>
        <p:spPr/>
        <p:txBody>
          <a:bodyPr/>
          <a:lstStyle/>
          <a:p>
            <a:fld id="{682EA4EC-14D4-4D74-9404-70F167D0C892}" type="slidenum">
              <a:rPr lang="en-US" smtClean="0"/>
              <a:pPr/>
              <a:t>58</a:t>
            </a:fld>
            <a:endParaRPr lang="en-US"/>
          </a:p>
        </p:txBody>
      </p:sp>
    </p:spTree>
    <p:extLst>
      <p:ext uri="{BB962C8B-B14F-4D97-AF65-F5344CB8AC3E}">
        <p14:creationId xmlns:p14="http://schemas.microsoft.com/office/powerpoint/2010/main" val="3646539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http://www.hindustantimes.com/Images/Popup/2012/5/12_05_biz2.jpg</a:t>
            </a:r>
            <a:endParaRPr lang="en-US" dirty="0"/>
          </a:p>
        </p:txBody>
      </p:sp>
      <p:sp>
        <p:nvSpPr>
          <p:cNvPr id="4" name="Slide Number Placeholder 3"/>
          <p:cNvSpPr>
            <a:spLocks noGrp="1"/>
          </p:cNvSpPr>
          <p:nvPr>
            <p:ph type="sldNum" sz="quarter" idx="10"/>
          </p:nvPr>
        </p:nvSpPr>
        <p:spPr/>
        <p:txBody>
          <a:bodyPr/>
          <a:lstStyle/>
          <a:p>
            <a:pPr>
              <a:defRPr/>
            </a:pPr>
            <a:fld id="{F9802B0C-4EEC-47AF-A95A-69353D7B8CA2}" type="slidenum">
              <a:rPr lang="en-US" smtClean="0"/>
              <a:pPr>
                <a:defRPr/>
              </a:pPr>
              <a:t>59</a:t>
            </a:fld>
            <a:endParaRPr lang="en-US"/>
          </a:p>
        </p:txBody>
      </p:sp>
    </p:spTree>
    <p:extLst>
      <p:ext uri="{BB962C8B-B14F-4D97-AF65-F5344CB8AC3E}">
        <p14:creationId xmlns:p14="http://schemas.microsoft.com/office/powerpoint/2010/main" val="1826343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http://magnificentbihar.co.in/wp-content/uploads/2011/03/CAG4.jpg</a:t>
            </a:r>
          </a:p>
          <a:p>
            <a:r>
              <a:rPr lang="en-US" dirty="0" smtClean="0"/>
              <a:t>http://photo.outlookindia.com/images/gallery/20120202/2G_20120202.jpg</a:t>
            </a:r>
            <a:endParaRPr lang="en-US" dirty="0"/>
          </a:p>
        </p:txBody>
      </p:sp>
      <p:sp>
        <p:nvSpPr>
          <p:cNvPr id="4" name="Slide Number Placeholder 3"/>
          <p:cNvSpPr>
            <a:spLocks noGrp="1"/>
          </p:cNvSpPr>
          <p:nvPr>
            <p:ph type="sldNum" sz="quarter" idx="10"/>
          </p:nvPr>
        </p:nvSpPr>
        <p:spPr/>
        <p:txBody>
          <a:bodyPr/>
          <a:lstStyle/>
          <a:p>
            <a:pPr>
              <a:defRPr/>
            </a:pPr>
            <a:fld id="{F9802B0C-4EEC-47AF-A95A-69353D7B8CA2}" type="slidenum">
              <a:rPr lang="en-US" smtClean="0"/>
              <a:pPr>
                <a:defRPr/>
              </a:pPr>
              <a:t>66</a:t>
            </a:fld>
            <a:endParaRPr lang="en-US"/>
          </a:p>
        </p:txBody>
      </p:sp>
    </p:spTree>
    <p:extLst>
      <p:ext uri="{BB962C8B-B14F-4D97-AF65-F5344CB8AC3E}">
        <p14:creationId xmlns:p14="http://schemas.microsoft.com/office/powerpoint/2010/main" val="2932521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p>
        </p:txBody>
      </p:sp>
      <p:sp>
        <p:nvSpPr>
          <p:cNvPr id="68612" name="Slide Number Placeholder 3"/>
          <p:cNvSpPr>
            <a:spLocks noGrp="1"/>
          </p:cNvSpPr>
          <p:nvPr>
            <p:ph type="sldNum" sz="quarter" idx="5"/>
          </p:nvPr>
        </p:nvSpPr>
        <p:spPr>
          <a:noFill/>
        </p:spPr>
        <p:txBody>
          <a:bodyPr/>
          <a:lstStyle/>
          <a:p>
            <a:fld id="{4EF4C2B4-A230-4D0C-99ED-49E28B371B1B}" type="slidenum">
              <a:rPr lang="en-US" smtClean="0"/>
              <a:pPr/>
              <a:t>8</a:t>
            </a:fld>
            <a:endParaRPr lang="en-US" smtClean="0"/>
          </a:p>
        </p:txBody>
      </p:sp>
    </p:spTree>
    <p:extLst>
      <p:ext uri="{BB962C8B-B14F-4D97-AF65-F5344CB8AC3E}">
        <p14:creationId xmlns:p14="http://schemas.microsoft.com/office/powerpoint/2010/main" val="3538292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http://static.sify.com/cms/image//lcqtOkdhhbb.jpg</a:t>
            </a:r>
            <a:endParaRPr lang="en-US" dirty="0"/>
          </a:p>
        </p:txBody>
      </p:sp>
      <p:sp>
        <p:nvSpPr>
          <p:cNvPr id="4" name="Slide Number Placeholder 3"/>
          <p:cNvSpPr>
            <a:spLocks noGrp="1"/>
          </p:cNvSpPr>
          <p:nvPr>
            <p:ph type="sldNum" sz="quarter" idx="10"/>
          </p:nvPr>
        </p:nvSpPr>
        <p:spPr/>
        <p:txBody>
          <a:bodyPr/>
          <a:lstStyle/>
          <a:p>
            <a:pPr>
              <a:defRPr/>
            </a:pPr>
            <a:fld id="{F9802B0C-4EEC-47AF-A95A-69353D7B8CA2}" type="slidenum">
              <a:rPr lang="en-US" smtClean="0"/>
              <a:pPr>
                <a:defRPr/>
              </a:pPr>
              <a:t>67</a:t>
            </a:fld>
            <a:endParaRPr lang="en-US"/>
          </a:p>
        </p:txBody>
      </p:sp>
    </p:spTree>
    <p:extLst>
      <p:ext uri="{BB962C8B-B14F-4D97-AF65-F5344CB8AC3E}">
        <p14:creationId xmlns:p14="http://schemas.microsoft.com/office/powerpoint/2010/main" val="3708517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http://www.hindustantimes.com/Images/Popup/2012/4/23_04_pg1a.jpg</a:t>
            </a:r>
            <a:endParaRPr lang="en-US" dirty="0"/>
          </a:p>
        </p:txBody>
      </p:sp>
      <p:sp>
        <p:nvSpPr>
          <p:cNvPr id="4" name="Slide Number Placeholder 3"/>
          <p:cNvSpPr>
            <a:spLocks noGrp="1"/>
          </p:cNvSpPr>
          <p:nvPr>
            <p:ph type="sldNum" sz="quarter" idx="10"/>
          </p:nvPr>
        </p:nvSpPr>
        <p:spPr/>
        <p:txBody>
          <a:bodyPr/>
          <a:lstStyle/>
          <a:p>
            <a:pPr>
              <a:defRPr/>
            </a:pPr>
            <a:fld id="{F9802B0C-4EEC-47AF-A95A-69353D7B8CA2}" type="slidenum">
              <a:rPr lang="en-US" smtClean="0"/>
              <a:pPr>
                <a:defRPr/>
              </a:pPr>
              <a:t>68</a:t>
            </a:fld>
            <a:endParaRPr lang="en-US"/>
          </a:p>
        </p:txBody>
      </p:sp>
    </p:spTree>
    <p:extLst>
      <p:ext uri="{BB962C8B-B14F-4D97-AF65-F5344CB8AC3E}">
        <p14:creationId xmlns:p14="http://schemas.microsoft.com/office/powerpoint/2010/main" val="4063145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http://static.adayinlife.timesofindia.com/usermedia/photos/2011/Mar/13ea41ecb2b6cda182acbcb544ef0ea5.jpg</a:t>
            </a:r>
            <a:endParaRPr lang="en-US" dirty="0"/>
          </a:p>
        </p:txBody>
      </p:sp>
      <p:sp>
        <p:nvSpPr>
          <p:cNvPr id="4" name="Slide Number Placeholder 3"/>
          <p:cNvSpPr>
            <a:spLocks noGrp="1"/>
          </p:cNvSpPr>
          <p:nvPr>
            <p:ph type="sldNum" sz="quarter" idx="10"/>
          </p:nvPr>
        </p:nvSpPr>
        <p:spPr/>
        <p:txBody>
          <a:bodyPr/>
          <a:lstStyle/>
          <a:p>
            <a:pPr>
              <a:defRPr/>
            </a:pPr>
            <a:fld id="{F9802B0C-4EEC-47AF-A95A-69353D7B8CA2}" type="slidenum">
              <a:rPr lang="en-US" smtClean="0"/>
              <a:pPr>
                <a:defRPr/>
              </a:pPr>
              <a:t>69</a:t>
            </a:fld>
            <a:endParaRPr lang="en-US"/>
          </a:p>
        </p:txBody>
      </p:sp>
    </p:spTree>
    <p:extLst>
      <p:ext uri="{BB962C8B-B14F-4D97-AF65-F5344CB8AC3E}">
        <p14:creationId xmlns:p14="http://schemas.microsoft.com/office/powerpoint/2010/main" val="3282555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hlinkClick r:id="rId3"/>
              </a:rPr>
              <a:t>http://www.iasexams.com/NCERT-Books/NCERTBooksforClass8/FreedownloadClass8SocialStudiesNCERTBook/Class8_SocialStudies_Unit03_NCERT_TextBook_EnglishEdition.pdf</a:t>
            </a:r>
            <a:endParaRPr lang="en-US"/>
          </a:p>
        </p:txBody>
      </p:sp>
      <p:sp>
        <p:nvSpPr>
          <p:cNvPr id="4" name="Slide Number Placeholder 3"/>
          <p:cNvSpPr>
            <a:spLocks noGrp="1"/>
          </p:cNvSpPr>
          <p:nvPr>
            <p:ph type="sldNum" sz="quarter" idx="10"/>
          </p:nvPr>
        </p:nvSpPr>
        <p:spPr/>
        <p:txBody>
          <a:bodyPr/>
          <a:lstStyle/>
          <a:p>
            <a:pPr>
              <a:defRPr/>
            </a:pPr>
            <a:fld id="{F9802B0C-4EEC-47AF-A95A-69353D7B8CA2}" type="slidenum">
              <a:rPr lang="en-US" smtClean="0"/>
              <a:pPr>
                <a:defRPr/>
              </a:pPr>
              <a:t>70</a:t>
            </a:fld>
            <a:endParaRPr lang="en-US"/>
          </a:p>
        </p:txBody>
      </p:sp>
    </p:spTree>
    <p:extLst>
      <p:ext uri="{BB962C8B-B14F-4D97-AF65-F5344CB8AC3E}">
        <p14:creationId xmlns:p14="http://schemas.microsoft.com/office/powerpoint/2010/main" val="691763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http://www.ft.com/cms/a7ab849c-4309-11de-b793-00144feabdc0.jpg</a:t>
            </a:r>
            <a:endParaRPr lang="en-US" dirty="0"/>
          </a:p>
        </p:txBody>
      </p:sp>
      <p:sp>
        <p:nvSpPr>
          <p:cNvPr id="4" name="Slide Number Placeholder 3"/>
          <p:cNvSpPr>
            <a:spLocks noGrp="1"/>
          </p:cNvSpPr>
          <p:nvPr>
            <p:ph type="sldNum" sz="quarter" idx="10"/>
          </p:nvPr>
        </p:nvSpPr>
        <p:spPr/>
        <p:txBody>
          <a:bodyPr/>
          <a:lstStyle/>
          <a:p>
            <a:pPr>
              <a:defRPr/>
            </a:pPr>
            <a:fld id="{F9802B0C-4EEC-47AF-A95A-69353D7B8CA2}" type="slidenum">
              <a:rPr lang="en-US" smtClean="0"/>
              <a:pPr>
                <a:defRPr/>
              </a:pPr>
              <a:t>71</a:t>
            </a:fld>
            <a:endParaRPr lang="en-US"/>
          </a:p>
        </p:txBody>
      </p:sp>
    </p:spTree>
    <p:extLst>
      <p:ext uri="{BB962C8B-B14F-4D97-AF65-F5344CB8AC3E}">
        <p14:creationId xmlns:p14="http://schemas.microsoft.com/office/powerpoint/2010/main" val="2771060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http://scrapetv.com/News/News%20Pages/Everyone%20Else/images/taj-mahal-hotel-attack.jpg</a:t>
            </a:r>
          </a:p>
          <a:p>
            <a:r>
              <a:rPr lang="en-US" dirty="0" smtClean="0"/>
              <a:t>http://www.indiabuzzing.com/wp-content/uploads/india-pakistan-relations-after-mumbai-terror-attack3.jpeg</a:t>
            </a:r>
          </a:p>
          <a:p>
            <a:r>
              <a:rPr lang="en-US" dirty="0" smtClean="0"/>
              <a:t>http://blognostic.com/wp-content/uploads/2010/11/india_attack.jpg</a:t>
            </a:r>
          </a:p>
          <a:p>
            <a:r>
              <a:rPr lang="en-US" dirty="0" smtClean="0"/>
              <a:t>http://specials.indiatoday.com/terror/images/india_terror.gif</a:t>
            </a:r>
          </a:p>
          <a:p>
            <a:endParaRPr lang="en-US" dirty="0"/>
          </a:p>
        </p:txBody>
      </p:sp>
      <p:sp>
        <p:nvSpPr>
          <p:cNvPr id="4" name="Slide Number Placeholder 3"/>
          <p:cNvSpPr>
            <a:spLocks noGrp="1"/>
          </p:cNvSpPr>
          <p:nvPr>
            <p:ph type="sldNum" sz="quarter" idx="10"/>
          </p:nvPr>
        </p:nvSpPr>
        <p:spPr/>
        <p:txBody>
          <a:bodyPr/>
          <a:lstStyle/>
          <a:p>
            <a:pPr>
              <a:defRPr/>
            </a:pPr>
            <a:fld id="{F9802B0C-4EEC-47AF-A95A-69353D7B8CA2}" type="slidenum">
              <a:rPr lang="en-US" smtClean="0"/>
              <a:pPr>
                <a:defRPr/>
              </a:pPr>
              <a:t>75</a:t>
            </a:fld>
            <a:endParaRPr lang="en-US"/>
          </a:p>
        </p:txBody>
      </p:sp>
    </p:spTree>
    <p:extLst>
      <p:ext uri="{BB962C8B-B14F-4D97-AF65-F5344CB8AC3E}">
        <p14:creationId xmlns:p14="http://schemas.microsoft.com/office/powerpoint/2010/main" val="3394611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http://1.bp.blogspot.com/-VXWGlpQQ1DQ/T0ijipBgWEI/AAAAAAAAPHw/KLIABJKfm9c/s1600/nctc.jpg</a:t>
            </a:r>
          </a:p>
          <a:p>
            <a:r>
              <a:rPr lang="en-US" dirty="0" smtClean="0">
                <a:hlinkClick r:id="rId3"/>
              </a:rPr>
              <a:t>http://www.civilserviceindia.com/subject/Essay/nctc-kanwar.html</a:t>
            </a:r>
            <a:endParaRPr lang="en-US" dirty="0"/>
          </a:p>
        </p:txBody>
      </p:sp>
      <p:sp>
        <p:nvSpPr>
          <p:cNvPr id="4" name="Slide Number Placeholder 3"/>
          <p:cNvSpPr>
            <a:spLocks noGrp="1"/>
          </p:cNvSpPr>
          <p:nvPr>
            <p:ph type="sldNum" sz="quarter" idx="10"/>
          </p:nvPr>
        </p:nvSpPr>
        <p:spPr/>
        <p:txBody>
          <a:bodyPr/>
          <a:lstStyle/>
          <a:p>
            <a:pPr>
              <a:defRPr/>
            </a:pPr>
            <a:fld id="{F9802B0C-4EEC-47AF-A95A-69353D7B8CA2}" type="slidenum">
              <a:rPr lang="en-US" smtClean="0"/>
              <a:pPr>
                <a:defRPr/>
              </a:pPr>
              <a:t>76</a:t>
            </a:fld>
            <a:endParaRPr lang="en-US"/>
          </a:p>
        </p:txBody>
      </p:sp>
    </p:spTree>
    <p:extLst>
      <p:ext uri="{BB962C8B-B14F-4D97-AF65-F5344CB8AC3E}">
        <p14:creationId xmlns:p14="http://schemas.microsoft.com/office/powerpoint/2010/main" val="3450710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http://reflow.scribd.com/1ua3h2hwu8kygbi/images/image-17.jpg</a:t>
            </a:r>
            <a:endParaRPr lang="en-US" dirty="0"/>
          </a:p>
        </p:txBody>
      </p:sp>
      <p:sp>
        <p:nvSpPr>
          <p:cNvPr id="4" name="Slide Number Placeholder 3"/>
          <p:cNvSpPr>
            <a:spLocks noGrp="1"/>
          </p:cNvSpPr>
          <p:nvPr>
            <p:ph type="sldNum" sz="quarter" idx="10"/>
          </p:nvPr>
        </p:nvSpPr>
        <p:spPr/>
        <p:txBody>
          <a:bodyPr/>
          <a:lstStyle/>
          <a:p>
            <a:pPr>
              <a:defRPr/>
            </a:pPr>
            <a:fld id="{F9802B0C-4EEC-47AF-A95A-69353D7B8CA2}" type="slidenum">
              <a:rPr lang="en-US" smtClean="0"/>
              <a:pPr>
                <a:defRPr/>
              </a:pPr>
              <a:t>79</a:t>
            </a:fld>
            <a:endParaRPr lang="en-US"/>
          </a:p>
        </p:txBody>
      </p:sp>
    </p:spTree>
    <p:extLst>
      <p:ext uri="{BB962C8B-B14F-4D97-AF65-F5344CB8AC3E}">
        <p14:creationId xmlns:p14="http://schemas.microsoft.com/office/powerpoint/2010/main" val="20896563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http://static.ibnlive.in.com/ibnlive/pix/sitepix/04_2012/collector_abduction.jpg</a:t>
            </a:r>
            <a:endParaRPr lang="en-US" dirty="0"/>
          </a:p>
        </p:txBody>
      </p:sp>
      <p:sp>
        <p:nvSpPr>
          <p:cNvPr id="4" name="Slide Number Placeholder 3"/>
          <p:cNvSpPr>
            <a:spLocks noGrp="1"/>
          </p:cNvSpPr>
          <p:nvPr>
            <p:ph type="sldNum" sz="quarter" idx="10"/>
          </p:nvPr>
        </p:nvSpPr>
        <p:spPr/>
        <p:txBody>
          <a:bodyPr/>
          <a:lstStyle/>
          <a:p>
            <a:pPr>
              <a:defRPr/>
            </a:pPr>
            <a:fld id="{F9802B0C-4EEC-47AF-A95A-69353D7B8CA2}" type="slidenum">
              <a:rPr lang="en-US" smtClean="0"/>
              <a:pPr>
                <a:defRPr/>
              </a:pPr>
              <a:t>80</a:t>
            </a:fld>
            <a:endParaRPr lang="en-US"/>
          </a:p>
        </p:txBody>
      </p:sp>
    </p:spTree>
    <p:extLst>
      <p:ext uri="{BB962C8B-B14F-4D97-AF65-F5344CB8AC3E}">
        <p14:creationId xmlns:p14="http://schemas.microsoft.com/office/powerpoint/2010/main" val="41938912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9081EF9-2530-4115-959B-FF01AB0A52C8}" type="slidenum">
              <a:rPr lang="en-US" smtClean="0"/>
              <a:pPr/>
              <a:t>81</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lnSpc>
                <a:spcPct val="90000"/>
              </a:lnSpc>
            </a:pPr>
            <a:r>
              <a:rPr lang="en-US" dirty="0" smtClean="0"/>
              <a:t>http://images.google.co.in/imgres?imgurl=http://www.flonnet.com/fl2221/images/20051021005502101.jpg&amp;imgrefurl=http://www.flonnet.com/fl2221/stories/20051021005502100.htm&amp;usg=__9yjxVqaZZYIWk3iscPKFZBfp3zI=&amp;h=225&amp;w=351&amp;sz=23&amp;hl=en&amp;start=12&amp;um=1&amp;tbnid=dDdkys3w51M7XM:&amp;tbnh=77&amp;tbnw=120&amp;prev=/images%3Fq%3DNaxalite%26um%3D1%26hl%3Den%26client%3Dfirefox-a%26rls%3Dorg.mozilla:en-US:official%26sa%3DN</a:t>
            </a:r>
          </a:p>
          <a:p>
            <a:pPr eaLnBrk="1" hangingPunct="1">
              <a:lnSpc>
                <a:spcPct val="90000"/>
              </a:lnSpc>
            </a:pPr>
            <a:endParaRPr lang="en-US" dirty="0" smtClean="0"/>
          </a:p>
          <a:p>
            <a:pPr eaLnBrk="1" hangingPunct="1">
              <a:lnSpc>
                <a:spcPct val="90000"/>
              </a:lnSpc>
            </a:pPr>
            <a:r>
              <a:rPr lang="en-US" dirty="0" smtClean="0"/>
              <a:t>http://images.google.co.in/imgres?imgurl=http://www.sfgate.com/blogs/images/sfgate/foreigndesk/2007/05/21/naxalites498x333.jpg&amp;imgrefurl=http://www.sfgate.com/cgi-bin/blogs/foreigndesk/category%3Fblogid%3D16%26cat%3D525&amp;usg=__7DjQbqTpcD7d9PBvTEJQym3ciTc=&amp;h=333&amp;w=498&amp;sz=44&amp;hl=en&amp;start=17&amp;um=1&amp;tbnid=lm-ljQUGUHhnnM:&amp;tbnh=87&amp;tbnw=130&amp;prev=/images%3Fq%3DNaxalite%26um%3D1%26hl%3Den%26client%3Dfirefox-a%26rls%3Dorg.mozilla:en-US:official%26sa%3DN</a:t>
            </a:r>
          </a:p>
          <a:p>
            <a:pPr eaLnBrk="1" hangingPunct="1">
              <a:lnSpc>
                <a:spcPct val="90000"/>
              </a:lnSpc>
            </a:pPr>
            <a:endParaRPr lang="en-US" dirty="0" smtClean="0"/>
          </a:p>
          <a:p>
            <a:pPr eaLnBrk="1" hangingPunct="1">
              <a:lnSpc>
                <a:spcPct val="90000"/>
              </a:lnSpc>
            </a:pPr>
            <a:r>
              <a:rPr lang="en-US" dirty="0" smtClean="0"/>
              <a:t>http://images.google.co.in/imgres?imgurl=http://naxaliterage.com/wordpress/wp-content/themes/UpstartBloggerMinim/ubminim/images/header.jpg&amp;imgrefurl=http://www.naxaliterage.com/&amp;usg=__XHrqTwmWsKQYqvejejNipSRyv5E=&amp;h=250&amp;w=361&amp;sz=49&amp;hl=en&amp;start=18&amp;um=1&amp;tbnid=44zI0yQ3EhkccM:&amp;tbnh=84&amp;tbnw=121&amp;prev=/images%3Fq%3DNaxalite%26um%3D1%26hl%3Den%26client%3Dfirefox-a%26rls%3Dorg.mozilla:en-US:official%26sa%3DN</a:t>
            </a:r>
          </a:p>
        </p:txBody>
      </p:sp>
    </p:spTree>
    <p:extLst>
      <p:ext uri="{BB962C8B-B14F-4D97-AF65-F5344CB8AC3E}">
        <p14:creationId xmlns:p14="http://schemas.microsoft.com/office/powerpoint/2010/main" val="340245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AC70BFB5-63FC-45A6-8706-728CD7445978}" type="slidenum">
              <a:rPr lang="en-US" smtClean="0"/>
              <a:pPr/>
              <a:t>11</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sz="1000" smtClean="0"/>
              <a:t>Top Left: http://images.google.co.in/imgres?imgurl=http://www.samvada.org/082006/indiapart1.gif&amp;imgrefurl=http://www.samvada.org/082006/akhand_bharath.html&amp;h=289&amp;w=407&amp;sz=31&amp;hl=en&amp;start=6&amp;um=1&amp;usg=__vv0n1qbWpKG1rcJxj_2yDQEZP7Y=&amp;tbnid=A9lNJOpvgd0kTM:&amp;tbnh=89&amp;tbnw=125&amp;prev=/images%3Fq%3Dpartition%2Bindia%26um%3D1%26hl%3Den%26client%3Dfirefox-a%26rls%3Dorg.mozilla:en-US:official%26sa%3DN</a:t>
            </a:r>
          </a:p>
          <a:p>
            <a:pPr eaLnBrk="1" hangingPunct="1"/>
            <a:r>
              <a:rPr lang="en-US" sz="1000" smtClean="0"/>
              <a:t>Bottom Left: http://www.nytimes.com/imagepages/2006/09/20/books/singh2.html Photograph by Margaret Bourke-White</a:t>
            </a:r>
          </a:p>
          <a:p>
            <a:pPr eaLnBrk="1" hangingPunct="1"/>
            <a:r>
              <a:rPr lang="en-US" sz="1000" smtClean="0"/>
              <a:t>Centre: http://images.google.co.in/imgres?imgurl=http://lh4.ggpht.com/_jxTfNSJ9B38/SHCYPS8KxcI/AAAAAAAAAMc/RjvfuZ3vCD0/180px-Old-sikh-man-carrying-wife1947.jpg&amp;imgrefurl=http://picasaweb.google.com/lh/photo/eliExVrTZrEewwRWTZsqEw&amp;h=120&amp;w=180&amp;sz=9&amp;hl=en&amp;start=149&amp;um=1&amp;usg=__YMs8uEssbfwl1yhLJITL_XFzN-Y=&amp;tbnid=E3y3m-LRbwwoKM:&amp;tbnh=67&amp;tbnw=101&amp;prev=/images%3Fq%3Dpartition%2Bindia%26start%3D140%26ndsp%3D20%26um%3D1%26hl%3Den%26client%3Dfirefox-a%26rls%3Dorg.mozilla:en-US:official%26sa%3DN</a:t>
            </a:r>
          </a:p>
          <a:p>
            <a:pPr eaLnBrk="1" hangingPunct="1"/>
            <a:r>
              <a:rPr lang="en-US" sz="1000" smtClean="0"/>
              <a:t>Bottom right: http://images.google.co.in/imgres?imgurl=http://lh5.ggpht.com/_i7uips-JmPY/R0vqVwi64PI/AAAAAAAAADs/wLJpTwG6Xb0/Partition,%2Bone%2Bof%2Bhistory%E2%80%99s%2Blargest%2Bmigrations,%2B1947.jpg&amp;imgrefurl=http://picasaweb.google.com/lh/photo/M5URcHnLn7u8WMFpXQHQdw&amp;h=424&amp;w=600&amp;sz=24&amp;hl=en&amp;start=138&amp;um=1&amp;usg=__1_VYk2wipjJkNA3hVWOjIgI_0kY=&amp;tbnid=a7VoYP1zqQtWvM:&amp;tbnh=95&amp;tbnw=135&amp;prev=/images%3Fq%3Dpartition%2Bindia%26start%3D120%26ndsp%3D20%26um%3D1%26hl%3Den%26client%3Dfirefox-a%26rls%3Dorg.mozilla:en-US:official%26sa%3DN</a:t>
            </a:r>
          </a:p>
          <a:p>
            <a:pPr eaLnBrk="1" hangingPunct="1"/>
            <a:endParaRPr lang="en-US" sz="1000" smtClean="0"/>
          </a:p>
        </p:txBody>
      </p:sp>
    </p:spTree>
    <p:extLst>
      <p:ext uri="{BB962C8B-B14F-4D97-AF65-F5344CB8AC3E}">
        <p14:creationId xmlns:p14="http://schemas.microsoft.com/office/powerpoint/2010/main" val="1259524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http://3.bp.blogspot.com/_2Tjhz0Hirgk/SfmE-N_j3zI/AAAAAAAAAZk/NC689cunOoA/s400/India_Red_Corridor_map.png</a:t>
            </a:r>
            <a:endParaRPr lang="en-US" dirty="0"/>
          </a:p>
        </p:txBody>
      </p:sp>
      <p:sp>
        <p:nvSpPr>
          <p:cNvPr id="4" name="Slide Number Placeholder 3"/>
          <p:cNvSpPr>
            <a:spLocks noGrp="1"/>
          </p:cNvSpPr>
          <p:nvPr>
            <p:ph type="sldNum" sz="quarter" idx="10"/>
          </p:nvPr>
        </p:nvSpPr>
        <p:spPr/>
        <p:txBody>
          <a:bodyPr/>
          <a:lstStyle/>
          <a:p>
            <a:pPr>
              <a:defRPr/>
            </a:pPr>
            <a:fld id="{F9802B0C-4EEC-47AF-A95A-69353D7B8CA2}" type="slidenum">
              <a:rPr lang="en-US" smtClean="0"/>
              <a:pPr>
                <a:defRPr/>
              </a:pPr>
              <a:t>82</a:t>
            </a:fld>
            <a:endParaRPr lang="en-US"/>
          </a:p>
        </p:txBody>
      </p:sp>
    </p:spTree>
    <p:extLst>
      <p:ext uri="{BB962C8B-B14F-4D97-AF65-F5344CB8AC3E}">
        <p14:creationId xmlns:p14="http://schemas.microsoft.com/office/powerpoint/2010/main" val="3372873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http://indianvanguard.files.wordpress.com/2009/10/singur-to-lalgarh-via-nandigram-3.jpg</a:t>
            </a:r>
            <a:endParaRPr lang="en-US" dirty="0"/>
          </a:p>
        </p:txBody>
      </p:sp>
      <p:sp>
        <p:nvSpPr>
          <p:cNvPr id="4" name="Slide Number Placeholder 3"/>
          <p:cNvSpPr>
            <a:spLocks noGrp="1"/>
          </p:cNvSpPr>
          <p:nvPr>
            <p:ph type="sldNum" sz="quarter" idx="10"/>
          </p:nvPr>
        </p:nvSpPr>
        <p:spPr/>
        <p:txBody>
          <a:bodyPr/>
          <a:lstStyle/>
          <a:p>
            <a:pPr>
              <a:defRPr/>
            </a:pPr>
            <a:fld id="{F9802B0C-4EEC-47AF-A95A-69353D7B8CA2}" type="slidenum">
              <a:rPr lang="en-US" smtClean="0"/>
              <a:pPr>
                <a:defRPr/>
              </a:pPr>
              <a:t>84</a:t>
            </a:fld>
            <a:endParaRPr lang="en-US"/>
          </a:p>
        </p:txBody>
      </p:sp>
    </p:spTree>
    <p:extLst>
      <p:ext uri="{BB962C8B-B14F-4D97-AF65-F5344CB8AC3E}">
        <p14:creationId xmlns:p14="http://schemas.microsoft.com/office/powerpoint/2010/main" val="6548737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http://i.ytimg.com/vi/PyuZggoiyE8/0.jpg</a:t>
            </a:r>
            <a:endParaRPr lang="en-US" dirty="0"/>
          </a:p>
        </p:txBody>
      </p:sp>
      <p:sp>
        <p:nvSpPr>
          <p:cNvPr id="4" name="Slide Number Placeholder 3"/>
          <p:cNvSpPr>
            <a:spLocks noGrp="1"/>
          </p:cNvSpPr>
          <p:nvPr>
            <p:ph type="sldNum" sz="quarter" idx="10"/>
          </p:nvPr>
        </p:nvSpPr>
        <p:spPr/>
        <p:txBody>
          <a:bodyPr/>
          <a:lstStyle/>
          <a:p>
            <a:pPr>
              <a:defRPr/>
            </a:pPr>
            <a:fld id="{F9802B0C-4EEC-47AF-A95A-69353D7B8CA2}" type="slidenum">
              <a:rPr lang="en-US" smtClean="0"/>
              <a:pPr>
                <a:defRPr/>
              </a:pPr>
              <a:t>85</a:t>
            </a:fld>
            <a:endParaRPr lang="en-US"/>
          </a:p>
        </p:txBody>
      </p:sp>
    </p:spTree>
    <p:extLst>
      <p:ext uri="{BB962C8B-B14F-4D97-AF65-F5344CB8AC3E}">
        <p14:creationId xmlns:p14="http://schemas.microsoft.com/office/powerpoint/2010/main" val="1898389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http://www.decodeunicode.org/en/data/glyph/196x196/2AB6.gif</a:t>
            </a:r>
            <a:endParaRPr lang="en-US" dirty="0"/>
          </a:p>
        </p:txBody>
      </p:sp>
      <p:sp>
        <p:nvSpPr>
          <p:cNvPr id="4" name="Slide Number Placeholder 3"/>
          <p:cNvSpPr>
            <a:spLocks noGrp="1"/>
          </p:cNvSpPr>
          <p:nvPr>
            <p:ph type="sldNum" sz="quarter" idx="10"/>
          </p:nvPr>
        </p:nvSpPr>
        <p:spPr/>
        <p:txBody>
          <a:bodyPr/>
          <a:lstStyle/>
          <a:p>
            <a:pPr>
              <a:defRPr/>
            </a:pPr>
            <a:fld id="{F9802B0C-4EEC-47AF-A95A-69353D7B8CA2}" type="slidenum">
              <a:rPr lang="en-US" smtClean="0"/>
              <a:pPr>
                <a:defRPr/>
              </a:pPr>
              <a:t>86</a:t>
            </a:fld>
            <a:endParaRPr lang="en-US"/>
          </a:p>
        </p:txBody>
      </p:sp>
    </p:spTree>
    <p:extLst>
      <p:ext uri="{BB962C8B-B14F-4D97-AF65-F5344CB8AC3E}">
        <p14:creationId xmlns:p14="http://schemas.microsoft.com/office/powerpoint/2010/main" val="29878935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pPr eaLnBrk="1" hangingPunct="1"/>
            <a:r>
              <a:rPr lang="en-US" smtClean="0"/>
              <a:t>http://beta.thehindu.com/opinion/columns/article68476.ece</a:t>
            </a:r>
          </a:p>
          <a:p>
            <a:pPr eaLnBrk="1" hangingPunct="1"/>
            <a:r>
              <a:rPr lang="en-US" smtClean="0"/>
              <a:t>http://www.dnaindia.com/dnaprint.asp?newsid=1323446</a:t>
            </a:r>
          </a:p>
          <a:p>
            <a:pPr eaLnBrk="1" hangingPunct="1"/>
            <a:endParaRPr lang="en-US" smtClean="0"/>
          </a:p>
        </p:txBody>
      </p:sp>
      <p:sp>
        <p:nvSpPr>
          <p:cNvPr id="94212" name="Slide Number Placeholder 3"/>
          <p:cNvSpPr>
            <a:spLocks noGrp="1"/>
          </p:cNvSpPr>
          <p:nvPr>
            <p:ph type="sldNum" sz="quarter" idx="5"/>
          </p:nvPr>
        </p:nvSpPr>
        <p:spPr>
          <a:noFill/>
        </p:spPr>
        <p:txBody>
          <a:bodyPr/>
          <a:lstStyle/>
          <a:p>
            <a:fld id="{13459F44-8BF2-4C4E-92DF-BB2DBB48B89D}" type="slidenum">
              <a:rPr lang="en-US" smtClean="0"/>
              <a:pPr/>
              <a:t>88</a:t>
            </a:fld>
            <a:endParaRPr lang="en-US" smtClean="0"/>
          </a:p>
        </p:txBody>
      </p:sp>
    </p:spTree>
    <p:extLst>
      <p:ext uri="{BB962C8B-B14F-4D97-AF65-F5344CB8AC3E}">
        <p14:creationId xmlns:p14="http://schemas.microsoft.com/office/powerpoint/2010/main" val="4420436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http://farm3.static.flickr.com/2047/2071027280_6a5912d758.jpg</a:t>
            </a:r>
            <a:endParaRPr lang="en-US" dirty="0"/>
          </a:p>
        </p:txBody>
      </p:sp>
      <p:sp>
        <p:nvSpPr>
          <p:cNvPr id="4" name="Slide Number Placeholder 3"/>
          <p:cNvSpPr>
            <a:spLocks noGrp="1"/>
          </p:cNvSpPr>
          <p:nvPr>
            <p:ph type="sldNum" sz="quarter" idx="10"/>
          </p:nvPr>
        </p:nvSpPr>
        <p:spPr/>
        <p:txBody>
          <a:bodyPr/>
          <a:lstStyle/>
          <a:p>
            <a:pPr>
              <a:defRPr/>
            </a:pPr>
            <a:fld id="{74B8D6D0-B556-4952-BC8D-0DF5B01BB76C}" type="slidenum">
              <a:rPr lang="en-US" smtClean="0"/>
              <a:pPr>
                <a:defRPr/>
              </a:pPr>
              <a:t>90</a:t>
            </a:fld>
            <a:endParaRPr lang="en-US"/>
          </a:p>
        </p:txBody>
      </p:sp>
    </p:spTree>
    <p:extLst>
      <p:ext uri="{BB962C8B-B14F-4D97-AF65-F5344CB8AC3E}">
        <p14:creationId xmlns:p14="http://schemas.microsoft.com/office/powerpoint/2010/main" val="8753457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http://www.oxfamblogs.org/fp2p/wp-content/uploads/India-v-South-Asia.png</a:t>
            </a:r>
            <a:endParaRPr lang="en-US" dirty="0"/>
          </a:p>
        </p:txBody>
      </p:sp>
      <p:sp>
        <p:nvSpPr>
          <p:cNvPr id="4" name="Slide Number Placeholder 3"/>
          <p:cNvSpPr>
            <a:spLocks noGrp="1"/>
          </p:cNvSpPr>
          <p:nvPr>
            <p:ph type="sldNum" sz="quarter" idx="10"/>
          </p:nvPr>
        </p:nvSpPr>
        <p:spPr/>
        <p:txBody>
          <a:bodyPr/>
          <a:lstStyle/>
          <a:p>
            <a:pPr>
              <a:defRPr/>
            </a:pPr>
            <a:fld id="{F9802B0C-4EEC-47AF-A95A-69353D7B8CA2}" type="slidenum">
              <a:rPr lang="en-US" smtClean="0"/>
              <a:pPr>
                <a:defRPr/>
              </a:pPr>
              <a:t>91</a:t>
            </a:fld>
            <a:endParaRPr lang="en-US"/>
          </a:p>
        </p:txBody>
      </p:sp>
    </p:spTree>
    <p:extLst>
      <p:ext uri="{BB962C8B-B14F-4D97-AF65-F5344CB8AC3E}">
        <p14:creationId xmlns:p14="http://schemas.microsoft.com/office/powerpoint/2010/main" val="35989529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p:spPr>
        <p:txBody>
          <a:bodyPr/>
          <a:lstStyle/>
          <a:p>
            <a:endParaRPr lang="en-US" smtClean="0"/>
          </a:p>
        </p:txBody>
      </p:sp>
      <p:sp>
        <p:nvSpPr>
          <p:cNvPr id="7172" name="Slide Number Placeholder 3"/>
          <p:cNvSpPr>
            <a:spLocks noGrp="1"/>
          </p:cNvSpPr>
          <p:nvPr>
            <p:ph type="sldNum" sz="quarter" idx="5"/>
          </p:nvPr>
        </p:nvSpPr>
        <p:spPr>
          <a:noFill/>
        </p:spPr>
        <p:txBody>
          <a:bodyPr/>
          <a:lstStyle/>
          <a:p>
            <a:fld id="{D969AC6D-048D-4764-A505-E84E01938ACD}" type="slidenum">
              <a:rPr lang="en-US" smtClean="0"/>
              <a:pPr/>
              <a:t>92</a:t>
            </a:fld>
            <a:endParaRPr lang="en-US" smtClean="0"/>
          </a:p>
        </p:txBody>
      </p:sp>
    </p:spTree>
    <p:extLst>
      <p:ext uri="{BB962C8B-B14F-4D97-AF65-F5344CB8AC3E}">
        <p14:creationId xmlns:p14="http://schemas.microsoft.com/office/powerpoint/2010/main" val="25832302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0311" eaLnBrk="1" fontAlgn="auto" hangingPunct="1">
              <a:spcBef>
                <a:spcPts val="0"/>
              </a:spcBef>
              <a:spcAft>
                <a:spcPts val="0"/>
              </a:spcAft>
            </a:pPr>
            <a:r>
              <a:rPr lang="en-US" dirty="0" smtClean="0"/>
              <a:t>Source:</a:t>
            </a:r>
            <a:r>
              <a:rPr lang="en-US" baseline="0" dirty="0" smtClean="0"/>
              <a:t> OECD Economic Surveys India 2011</a:t>
            </a:r>
            <a:endParaRPr lang="en-US" dirty="0" smtClean="0"/>
          </a:p>
          <a:p>
            <a:endParaRPr lang="en-US" dirty="0"/>
          </a:p>
        </p:txBody>
      </p:sp>
      <p:sp>
        <p:nvSpPr>
          <p:cNvPr id="4" name="Slide Number Placeholder 3"/>
          <p:cNvSpPr>
            <a:spLocks noGrp="1"/>
          </p:cNvSpPr>
          <p:nvPr>
            <p:ph type="sldNum" sz="quarter" idx="10"/>
          </p:nvPr>
        </p:nvSpPr>
        <p:spPr/>
        <p:txBody>
          <a:bodyPr/>
          <a:lstStyle/>
          <a:p>
            <a:fld id="{682EA4EC-14D4-4D74-9404-70F167D0C892}" type="slidenum">
              <a:rPr lang="en-US" smtClean="0"/>
              <a:pPr/>
              <a:t>94</a:t>
            </a:fld>
            <a:endParaRPr lang="en-US"/>
          </a:p>
        </p:txBody>
      </p:sp>
    </p:spTree>
    <p:extLst>
      <p:ext uri="{BB962C8B-B14F-4D97-AF65-F5344CB8AC3E}">
        <p14:creationId xmlns:p14="http://schemas.microsoft.com/office/powerpoint/2010/main" val="15558623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The Next Billion Customers, </a:t>
            </a:r>
            <a:r>
              <a:rPr lang="en-US" dirty="0" err="1" smtClean="0"/>
              <a:t>Janamejaya</a:t>
            </a:r>
            <a:r>
              <a:rPr lang="en-US" baseline="0" dirty="0" smtClean="0"/>
              <a:t> </a:t>
            </a:r>
            <a:r>
              <a:rPr lang="en-US" baseline="0" dirty="0" err="1" smtClean="0"/>
              <a:t>Sinha</a:t>
            </a:r>
            <a:r>
              <a:rPr lang="en-US" baseline="0" dirty="0" smtClean="0"/>
              <a:t> and </a:t>
            </a:r>
            <a:r>
              <a:rPr lang="en-US" baseline="0" dirty="0" err="1" smtClean="0"/>
              <a:t>Arvind</a:t>
            </a:r>
            <a:r>
              <a:rPr lang="en-US" baseline="0" dirty="0" smtClean="0"/>
              <a:t> Subramanian, Boston Consulting Group, 2007, www.bcg.com</a:t>
            </a:r>
            <a:endParaRPr lang="en-US" dirty="0"/>
          </a:p>
        </p:txBody>
      </p:sp>
      <p:sp>
        <p:nvSpPr>
          <p:cNvPr id="4" name="Slide Number Placeholder 3"/>
          <p:cNvSpPr>
            <a:spLocks noGrp="1"/>
          </p:cNvSpPr>
          <p:nvPr>
            <p:ph type="sldNum" sz="quarter" idx="10"/>
          </p:nvPr>
        </p:nvSpPr>
        <p:spPr/>
        <p:txBody>
          <a:bodyPr/>
          <a:lstStyle/>
          <a:p>
            <a:pPr>
              <a:defRPr/>
            </a:pPr>
            <a:fld id="{F9802B0C-4EEC-47AF-A95A-69353D7B8CA2}" type="slidenum">
              <a:rPr lang="en-US" smtClean="0"/>
              <a:pPr>
                <a:defRPr/>
              </a:pPr>
              <a:t>95</a:t>
            </a:fld>
            <a:endParaRPr lang="en-US"/>
          </a:p>
        </p:txBody>
      </p:sp>
    </p:spTree>
    <p:extLst>
      <p:ext uri="{BB962C8B-B14F-4D97-AF65-F5344CB8AC3E}">
        <p14:creationId xmlns:p14="http://schemas.microsoft.com/office/powerpoint/2010/main" val="849639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04A75854-3493-43A1-B100-B71C0F9AF0A1}" type="slidenum">
              <a:rPr lang="en-US" smtClean="0"/>
              <a:pPr/>
              <a:t>12</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mtClean="0"/>
              <a:t>http://images.google.co.in/imgres?imgurl=http://www.samvada.org/082006/indiapart1.gif&amp;imgrefurl=http://www.samvada.org/082006/akhand_bharath.html&amp;h=289&amp;w=407&amp;sz=31&amp;hl=en&amp;start=6&amp;um=1&amp;usg=__vv0n1qbWpKG1rcJxj_2yDQEZP7Y=&amp;tbnid=A9lNJOpvgd0kTM:&amp;tbnh=89&amp;tbnw=125&amp;prev=/images%3Fq%3Dpartition%2Bindia%26um%3D1%26hl%3Den%26client%3Dfirefox-a%26rls%3Dorg.mozilla:en-US:official%26sa%3DN</a:t>
            </a:r>
          </a:p>
        </p:txBody>
      </p:sp>
    </p:spTree>
    <p:extLst>
      <p:ext uri="{BB962C8B-B14F-4D97-AF65-F5344CB8AC3E}">
        <p14:creationId xmlns:p14="http://schemas.microsoft.com/office/powerpoint/2010/main" val="2271312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95AC7863-6DB2-4B89-B9BB-C4DB0D59AC97}" type="slidenum">
              <a:rPr lang="en-US" smtClean="0"/>
              <a:pPr/>
              <a:t>17</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28723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2B64EC4A-39EE-4A89-94A5-43DF9C0A41CD}" type="slidenum">
              <a:rPr lang="en-US" smtClean="0"/>
              <a:pPr/>
              <a:t>18</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13812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ECD48D8-208C-41F8-8BE7-DB418AA25303}" type="slidenum">
              <a:rPr lang="en-US" smtClean="0"/>
              <a:pPr/>
              <a:t>19</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0485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lvl="1" eaLnBrk="1" hangingPunct="1"/>
            <a:r>
              <a:rPr lang="en-US" sz="2400" smtClean="0"/>
              <a:t>Rahul Mukherji &amp; Sunila Kale</a:t>
            </a:r>
          </a:p>
        </p:txBody>
      </p:sp>
      <p:sp>
        <p:nvSpPr>
          <p:cNvPr id="74756" name="Slide Number Placeholder 3"/>
          <p:cNvSpPr>
            <a:spLocks noGrp="1"/>
          </p:cNvSpPr>
          <p:nvPr>
            <p:ph type="sldNum" sz="quarter" idx="5"/>
          </p:nvPr>
        </p:nvSpPr>
        <p:spPr>
          <a:noFill/>
        </p:spPr>
        <p:txBody>
          <a:bodyPr/>
          <a:lstStyle/>
          <a:p>
            <a:fld id="{F41B7E72-F817-44CC-A728-8D7DE83FDBBB}" type="slidenum">
              <a:rPr lang="en-US" smtClean="0"/>
              <a:pPr/>
              <a:t>22</a:t>
            </a:fld>
            <a:endParaRPr lang="en-US" smtClean="0"/>
          </a:p>
        </p:txBody>
      </p:sp>
    </p:spTree>
    <p:extLst>
      <p:ext uri="{BB962C8B-B14F-4D97-AF65-F5344CB8AC3E}">
        <p14:creationId xmlns:p14="http://schemas.microsoft.com/office/powerpoint/2010/main" val="1476795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DECB7F7-0484-4B44-BDA0-70B292FE6F2F}" type="slidenum">
              <a:rPr lang="en-US" smtClean="0"/>
              <a:pPr/>
              <a:t>23</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mtClean="0"/>
              <a:t>Ashutosh Varshney - Why Democracy Survives - Journal of Democracy 9:3 Journal of Democracy 9.3 (1998) 36-50 </a:t>
            </a:r>
          </a:p>
        </p:txBody>
      </p:sp>
    </p:spTree>
    <p:extLst>
      <p:ext uri="{BB962C8B-B14F-4D97-AF65-F5344CB8AC3E}">
        <p14:creationId xmlns:p14="http://schemas.microsoft.com/office/powerpoint/2010/main" val="4143456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1795463"/>
            <a:ext cx="7772400" cy="109537"/>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de-DE" sz="2400">
              <a:latin typeface="Times New Roman" pitchFamily="18" charset="0"/>
            </a:endParaRPr>
          </a:p>
        </p:txBody>
      </p:sp>
      <p:sp>
        <p:nvSpPr>
          <p:cNvPr id="157698" name="Rectangle 2"/>
          <p:cNvSpPr>
            <a:spLocks noGrp="1" noChangeArrowheads="1"/>
          </p:cNvSpPr>
          <p:nvPr>
            <p:ph type="ctrTitle"/>
          </p:nvPr>
        </p:nvSpPr>
        <p:spPr>
          <a:xfrm>
            <a:off x="685800" y="381000"/>
            <a:ext cx="7772400" cy="1371600"/>
          </a:xfrm>
        </p:spPr>
        <p:txBody>
          <a:bodyPr/>
          <a:lstStyle>
            <a:lvl1pPr>
              <a:defRPr/>
            </a:lvl1pPr>
          </a:lstStyle>
          <a:p>
            <a:r>
              <a:rPr lang="en-US"/>
              <a:t>Click to edit Master title style</a:t>
            </a:r>
          </a:p>
        </p:txBody>
      </p:sp>
      <p:sp>
        <p:nvSpPr>
          <p:cNvPr id="157699" name="Rectangle 3"/>
          <p:cNvSpPr>
            <a:spLocks noGrp="1" noChangeArrowheads="1"/>
          </p:cNvSpPr>
          <p:nvPr>
            <p:ph type="subTitle" idx="1"/>
          </p:nvPr>
        </p:nvSpPr>
        <p:spPr>
          <a:xfrm>
            <a:off x="1219200" y="2286000"/>
            <a:ext cx="7010400" cy="1600200"/>
          </a:xfrm>
        </p:spPr>
        <p:txBody>
          <a:bodyPr/>
          <a:lstStyle>
            <a:lvl1pPr marL="0" indent="0" algn="ctr">
              <a:buFont typeface="Wingdings" pitchFamily="2" charset="2"/>
              <a:buNone/>
              <a:defRPr/>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00B07853-B1AA-431A-A48F-F9A90031F8A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99D7AD5C-E901-43A4-A3C5-0D7ED21AE7D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4EB4D946-0091-4AA4-90FF-7545A68825B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66738" y="304800"/>
            <a:ext cx="8008937"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F60D7602-A824-4EB7-B4C5-A461E7E7989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66738" y="39624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65CD254D-7780-462B-9A01-A9FB91C3736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3438" y="17526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3438" y="39624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endParaRPr lang="en-US"/>
          </a:p>
        </p:txBody>
      </p:sp>
      <p:sp>
        <p:nvSpPr>
          <p:cNvPr id="8" name="Rectangle 8"/>
          <p:cNvSpPr>
            <a:spLocks noGrp="1" noChangeArrowheads="1"/>
          </p:cNvSpPr>
          <p:nvPr>
            <p:ph type="sldNum" sz="quarter" idx="12"/>
          </p:nvPr>
        </p:nvSpPr>
        <p:spPr>
          <a:ln/>
        </p:spPr>
        <p:txBody>
          <a:bodyPr/>
          <a:lstStyle>
            <a:lvl1pPr>
              <a:defRPr/>
            </a:lvl1pPr>
          </a:lstStyle>
          <a:p>
            <a:pPr>
              <a:defRPr/>
            </a:pPr>
            <a:fld id="{A9ECCBDD-B4E6-44FD-9D62-10A5B127095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74675" y="304800"/>
            <a:ext cx="8001000" cy="12160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66738" y="17526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3438" y="17526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66738" y="39624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3438" y="39624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0E261D81-1CC1-43C7-B657-FFA6ED25BF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14D161B8-8A2D-47E4-98F6-B49E0BB4444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2F9FFE2A-D3F0-4A29-830A-2771C2DDFF3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0AAE6DE5-5ED9-4CEB-A671-66058C44FC3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8D30B955-1267-473B-B076-809B143BE29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B1988A38-F5EC-4CE6-ABCF-36FB88DB868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5980CC18-E335-4641-A981-EE9E444EDBA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9226F0BE-A40A-402F-AC25-53E13596218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5BC0B077-C455-4F67-8AA1-5520B1AE528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6676"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de-DE" sz="2400">
              <a:latin typeface="Times New Roman" pitchFamily="18" charset="0"/>
            </a:endParaRPr>
          </a:p>
        </p:txBody>
      </p:sp>
      <p:sp>
        <p:nvSpPr>
          <p:cNvPr id="156677"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p>
        </p:txBody>
      </p:sp>
      <p:sp>
        <p:nvSpPr>
          <p:cNvPr id="15667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5667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endParaRPr lang="en-US"/>
          </a:p>
        </p:txBody>
      </p:sp>
      <p:sp>
        <p:nvSpPr>
          <p:cNvPr id="15668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C336B242-065B-441C-B39C-FAD9F53309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6" r:id="rId1"/>
    <p:sldLayoutId id="2147483755" r:id="rId2"/>
    <p:sldLayoutId id="2147483754" r:id="rId3"/>
    <p:sldLayoutId id="2147483753" r:id="rId4"/>
    <p:sldLayoutId id="2147483752" r:id="rId5"/>
    <p:sldLayoutId id="2147483751" r:id="rId6"/>
    <p:sldLayoutId id="2147483750" r:id="rId7"/>
    <p:sldLayoutId id="2147483749" r:id="rId8"/>
    <p:sldLayoutId id="2147483748" r:id="rId9"/>
    <p:sldLayoutId id="2147483747" r:id="rId10"/>
    <p:sldLayoutId id="2147483746" r:id="rId11"/>
    <p:sldLayoutId id="2147483745" r:id="rId12"/>
    <p:sldLayoutId id="2147483744" r:id="rId13"/>
    <p:sldLayoutId id="2147483743" r:id="rId14"/>
    <p:sldLayoutId id="2147483742" r:id="rId15"/>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wmNU9ijkFcc" TargetMode="External"/><Relationship Id="rId2" Type="http://schemas.openxmlformats.org/officeDocument/2006/relationships/hyperlink" Target="https://www.youtube.com/watch?v=6XojmEmy7kw" TargetMode="External"/><Relationship Id="rId1" Type="http://schemas.openxmlformats.org/officeDocument/2006/relationships/slideLayout" Target="../slideLayouts/slideLayout2.xml"/><Relationship Id="rId4" Type="http://schemas.openxmlformats.org/officeDocument/2006/relationships/hyperlink" Target="https://www.youtube.com/watch?v=dTcwboZ0NB4"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www.geocities.com/wassch71/maharajah/gallery.html" TargetMode="External"/><Relationship Id="rId2" Type="http://schemas.openxmlformats.org/officeDocument/2006/relationships/image" Target="../media/image12.jpeg"/><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youtube.com/watch?v=h2GyHHSeYPw"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nilkanth.com/my-uploads/mandal%20commission%20delhi%20india%20fire.jpg" TargetMode="Externa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6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7.gif"/><Relationship Id="rId5" Type="http://schemas.openxmlformats.org/officeDocument/2006/relationships/image" Target="../media/image46.jpeg"/><Relationship Id="rId4" Type="http://schemas.openxmlformats.org/officeDocument/2006/relationships/image" Target="../media/image45.jpeg"/></Relationships>
</file>

<file path=ppt/slides/_rels/slide7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8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8.gif"/></Relationships>
</file>

<file path=ppt/slides/_rels/slide8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Indian State</a:t>
            </a:r>
            <a:endParaRPr lang="en-US" dirty="0"/>
          </a:p>
        </p:txBody>
      </p:sp>
      <p:sp>
        <p:nvSpPr>
          <p:cNvPr id="3" name="Content Placeholder 2"/>
          <p:cNvSpPr>
            <a:spLocks noGrp="1"/>
          </p:cNvSpPr>
          <p:nvPr>
            <p:ph idx="1"/>
          </p:nvPr>
        </p:nvSpPr>
        <p:spPr/>
        <p:txBody>
          <a:bodyPr/>
          <a:lstStyle/>
          <a:p>
            <a:r>
              <a:rPr lang="en-US" dirty="0" smtClean="0"/>
              <a:t>Briefly, deep history (Handout 1)</a:t>
            </a:r>
          </a:p>
          <a:p>
            <a:r>
              <a:rPr lang="en-US" dirty="0" smtClean="0"/>
              <a:t>Emperor Ashok (</a:t>
            </a:r>
            <a:r>
              <a:rPr lang="en-US" dirty="0" err="1" smtClean="0"/>
              <a:t>Maurya</a:t>
            </a:r>
            <a:r>
              <a:rPr lang="en-US" dirty="0" smtClean="0"/>
              <a:t> Empire)</a:t>
            </a:r>
          </a:p>
          <a:p>
            <a:r>
              <a:rPr lang="en-US" dirty="0">
                <a:hlinkClick r:id="rId2"/>
              </a:rPr>
              <a:t>https://</a:t>
            </a:r>
            <a:r>
              <a:rPr lang="en-US" dirty="0" smtClean="0">
                <a:hlinkClick r:id="rId2"/>
              </a:rPr>
              <a:t>www.youtube.com/watch?v=6XojmEmy7kw</a:t>
            </a:r>
            <a:endParaRPr lang="en-US" dirty="0" smtClean="0"/>
          </a:p>
          <a:p>
            <a:r>
              <a:rPr lang="en-US" dirty="0">
                <a:hlinkClick r:id="rId3"/>
              </a:rPr>
              <a:t>https://</a:t>
            </a:r>
            <a:r>
              <a:rPr lang="en-US" dirty="0" smtClean="0">
                <a:hlinkClick r:id="rId3"/>
              </a:rPr>
              <a:t>www.youtube.com/watch?v=wmNU9ijkFcc</a:t>
            </a:r>
            <a:endParaRPr lang="en-US" dirty="0" smtClean="0"/>
          </a:p>
          <a:p>
            <a:r>
              <a:rPr lang="en-US" dirty="0">
                <a:hlinkClick r:id="rId4"/>
              </a:rPr>
              <a:t>https://</a:t>
            </a:r>
            <a:r>
              <a:rPr lang="en-US" dirty="0" smtClean="0">
                <a:hlinkClick r:id="rId4"/>
              </a:rPr>
              <a:t>www.youtube.com/watch?v=dTcwboZ0NB4</a:t>
            </a:r>
            <a:r>
              <a:rPr lang="en-U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 y="381000"/>
            <a:ext cx="8534400" cy="1143000"/>
          </a:xfrm>
        </p:spPr>
        <p:txBody>
          <a:bodyPr/>
          <a:lstStyle/>
          <a:p>
            <a:pPr eaLnBrk="1" hangingPunct="1"/>
            <a:r>
              <a:rPr lang="en-US" sz="3600" smtClean="0"/>
              <a:t>The British Policy of Divide and Rule</a:t>
            </a:r>
          </a:p>
        </p:txBody>
      </p:sp>
      <p:sp>
        <p:nvSpPr>
          <p:cNvPr id="13315" name="Rectangle 3"/>
          <p:cNvSpPr>
            <a:spLocks noGrp="1" noChangeArrowheads="1"/>
          </p:cNvSpPr>
          <p:nvPr>
            <p:ph type="body" idx="1"/>
          </p:nvPr>
        </p:nvSpPr>
        <p:spPr>
          <a:xfrm>
            <a:off x="152400" y="1676400"/>
            <a:ext cx="8915400" cy="5029200"/>
          </a:xfrm>
        </p:spPr>
        <p:txBody>
          <a:bodyPr/>
          <a:lstStyle/>
          <a:p>
            <a:pPr marL="342900" indent="-342900" eaLnBrk="1" hangingPunct="1">
              <a:lnSpc>
                <a:spcPct val="90000"/>
              </a:lnSpc>
            </a:pPr>
            <a:r>
              <a:rPr lang="en-US" sz="2200" smtClean="0"/>
              <a:t>In the 1930s &amp; 1940s Congress faced a strong challenge from the Muslim League, which argued that Muslims would become an oppressed minority after the British left.</a:t>
            </a:r>
          </a:p>
          <a:p>
            <a:pPr marL="342900" indent="-342900" eaLnBrk="1" hangingPunct="1">
              <a:lnSpc>
                <a:spcPct val="90000"/>
              </a:lnSpc>
            </a:pPr>
            <a:r>
              <a:rPr lang="en-US" sz="2200" smtClean="0"/>
              <a:t>The Muslim League therefore wanted Muslim-majority regions to be formed into a separate state of Pakistan.</a:t>
            </a:r>
          </a:p>
          <a:p>
            <a:pPr marL="342900" indent="-342900" eaLnBrk="1" hangingPunct="1">
              <a:lnSpc>
                <a:spcPct val="90000"/>
              </a:lnSpc>
            </a:pPr>
            <a:r>
              <a:rPr lang="en-US" sz="2200" smtClean="0"/>
              <a:t>Faced with bloody religious riots in the late 1940s, the British partitioned India when they departed</a:t>
            </a:r>
          </a:p>
          <a:p>
            <a:pPr marL="342900" indent="-342900" eaLnBrk="1" hangingPunct="1">
              <a:lnSpc>
                <a:spcPct val="90000"/>
              </a:lnSpc>
            </a:pPr>
            <a:r>
              <a:rPr lang="en-US" sz="2200" smtClean="0"/>
              <a:t>A secular India and a Muslim-dominated Pakistan resulted—truncated and geographically separated—West and East Pakistan (which became Bangladesh in 1971)</a:t>
            </a:r>
          </a:p>
          <a:p>
            <a:pPr marL="342900" indent="-342900" eaLnBrk="1" hangingPunct="1">
              <a:lnSpc>
                <a:spcPct val="90000"/>
              </a:lnSpc>
            </a:pPr>
            <a:r>
              <a:rPr lang="en-US" sz="2200" smtClean="0"/>
              <a:t>Nationalist Muslims refused to accept Pakistan; India still has one of the largest Muslim populations in the world</a:t>
            </a:r>
          </a:p>
          <a:p>
            <a:pPr marL="342900" indent="-342900" eaLnBrk="1" hangingPunct="1">
              <a:lnSpc>
                <a:spcPct val="90000"/>
              </a:lnSpc>
            </a:pPr>
            <a:r>
              <a:rPr lang="en-US" sz="2200" smtClean="0"/>
              <a:t>But the poison of religious hatred &amp; violence remains.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9"/>
          <p:cNvSpPr>
            <a:spLocks noGrp="1" noChangeArrowheads="1"/>
          </p:cNvSpPr>
          <p:nvPr>
            <p:ph type="title" sz="quarter"/>
          </p:nvPr>
        </p:nvSpPr>
        <p:spPr>
          <a:xfrm>
            <a:off x="0" y="304800"/>
            <a:ext cx="5867400" cy="838200"/>
          </a:xfrm>
        </p:spPr>
        <p:txBody>
          <a:bodyPr/>
          <a:lstStyle/>
          <a:p>
            <a:pPr eaLnBrk="1" hangingPunct="1"/>
            <a:r>
              <a:rPr lang="en-US" sz="3600" smtClean="0"/>
              <a:t>The Tragedy of Partition</a:t>
            </a:r>
          </a:p>
        </p:txBody>
      </p:sp>
      <p:pic>
        <p:nvPicPr>
          <p:cNvPr id="14339" name="Picture 5"/>
          <p:cNvPicPr>
            <a:picLocks noGrp="1" noChangeAspect="1" noChangeArrowheads="1"/>
          </p:cNvPicPr>
          <p:nvPr>
            <p:ph sz="quarter" idx="1"/>
          </p:nvPr>
        </p:nvPicPr>
        <p:blipFill>
          <a:blip r:embed="rId3"/>
          <a:srcRect/>
          <a:stretch>
            <a:fillRect/>
          </a:stretch>
        </p:blipFill>
        <p:spPr>
          <a:xfrm>
            <a:off x="6546850" y="914400"/>
            <a:ext cx="2597150" cy="3429000"/>
          </a:xfrm>
        </p:spPr>
      </p:pic>
      <p:pic>
        <p:nvPicPr>
          <p:cNvPr id="14340" name="Picture 15"/>
          <p:cNvPicPr>
            <a:picLocks noGrp="1" noChangeAspect="1" noChangeArrowheads="1"/>
          </p:cNvPicPr>
          <p:nvPr>
            <p:ph sz="quarter" idx="2"/>
          </p:nvPr>
        </p:nvPicPr>
        <p:blipFill>
          <a:blip r:embed="rId4"/>
          <a:srcRect/>
          <a:stretch>
            <a:fillRect/>
          </a:stretch>
        </p:blipFill>
        <p:spPr>
          <a:xfrm>
            <a:off x="0" y="1295400"/>
            <a:ext cx="3754438" cy="2581275"/>
          </a:xfrm>
        </p:spPr>
      </p:pic>
      <p:pic>
        <p:nvPicPr>
          <p:cNvPr id="14341" name="Picture 17"/>
          <p:cNvPicPr>
            <a:picLocks noGrp="1" noChangeAspect="1" noChangeArrowheads="1"/>
          </p:cNvPicPr>
          <p:nvPr>
            <p:ph sz="quarter" idx="3"/>
          </p:nvPr>
        </p:nvPicPr>
        <p:blipFill>
          <a:blip r:embed="rId5"/>
          <a:srcRect/>
          <a:stretch>
            <a:fillRect/>
          </a:stretch>
        </p:blipFill>
        <p:spPr>
          <a:xfrm>
            <a:off x="304800" y="3979863"/>
            <a:ext cx="3935413" cy="2878137"/>
          </a:xfrm>
        </p:spPr>
      </p:pic>
      <p:pic>
        <p:nvPicPr>
          <p:cNvPr id="14342" name="Picture 20"/>
          <p:cNvPicPr>
            <a:picLocks noGrp="1" noChangeAspect="1" noChangeArrowheads="1"/>
          </p:cNvPicPr>
          <p:nvPr>
            <p:ph sz="quarter" idx="4"/>
          </p:nvPr>
        </p:nvPicPr>
        <p:blipFill>
          <a:blip r:embed="rId6"/>
          <a:srcRect/>
          <a:stretch>
            <a:fillRect/>
          </a:stretch>
        </p:blipFill>
        <p:spPr>
          <a:xfrm>
            <a:off x="4414838" y="4378325"/>
            <a:ext cx="4729162" cy="2479675"/>
          </a:xfrm>
        </p:spPr>
      </p:pic>
      <p:pic>
        <p:nvPicPr>
          <p:cNvPr id="14343" name="Picture 22"/>
          <p:cNvPicPr>
            <a:picLocks noChangeAspect="1" noChangeArrowheads="1"/>
          </p:cNvPicPr>
          <p:nvPr/>
        </p:nvPicPr>
        <p:blipFill>
          <a:blip r:embed="rId7"/>
          <a:srcRect/>
          <a:stretch>
            <a:fillRect/>
          </a:stretch>
        </p:blipFill>
        <p:spPr bwMode="auto">
          <a:xfrm>
            <a:off x="3810000" y="1676400"/>
            <a:ext cx="27432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p:nvPr>
        </p:nvPicPr>
        <p:blipFill>
          <a:blip r:embed="rId3"/>
          <a:srcRect/>
          <a:stretch>
            <a:fillRect/>
          </a:stretch>
        </p:blip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2743200" y="2597150"/>
            <a:ext cx="6400800" cy="4260850"/>
          </a:xfrm>
          <a:prstGeom prst="rect">
            <a:avLst/>
          </a:prstGeom>
          <a:noFill/>
          <a:ln w="9525">
            <a:noFill/>
            <a:miter lim="800000"/>
            <a:headEnd/>
            <a:tailEnd/>
          </a:ln>
        </p:spPr>
      </p:pic>
      <p:pic>
        <p:nvPicPr>
          <p:cNvPr id="16387" name="Picture 3"/>
          <p:cNvPicPr>
            <a:picLocks noChangeAspect="1" noChangeArrowheads="1"/>
          </p:cNvPicPr>
          <p:nvPr/>
        </p:nvPicPr>
        <p:blipFill>
          <a:blip r:embed="rId3"/>
          <a:srcRect/>
          <a:stretch>
            <a:fillRect/>
          </a:stretch>
        </p:blipFill>
        <p:spPr bwMode="auto">
          <a:xfrm>
            <a:off x="0" y="0"/>
            <a:ext cx="4495800" cy="3479800"/>
          </a:xfrm>
          <a:prstGeom prst="rect">
            <a:avLst/>
          </a:prstGeom>
          <a:noFill/>
          <a:ln w="9525">
            <a:noFill/>
            <a:miter lim="800000"/>
            <a:headEnd/>
            <a:tailEnd/>
          </a:ln>
        </p:spPr>
      </p:pic>
      <p:sp>
        <p:nvSpPr>
          <p:cNvPr id="16388" name="Text Box 4"/>
          <p:cNvSpPr txBox="1">
            <a:spLocks noChangeArrowheads="1"/>
          </p:cNvSpPr>
          <p:nvPr/>
        </p:nvSpPr>
        <p:spPr bwMode="auto">
          <a:xfrm>
            <a:off x="304800" y="3962400"/>
            <a:ext cx="1905000" cy="1477963"/>
          </a:xfrm>
          <a:prstGeom prst="rect">
            <a:avLst/>
          </a:prstGeom>
          <a:noFill/>
          <a:ln w="9525">
            <a:noFill/>
            <a:miter lim="800000"/>
            <a:headEnd/>
            <a:tailEnd/>
          </a:ln>
        </p:spPr>
        <p:txBody>
          <a:bodyPr>
            <a:spAutoFit/>
          </a:bodyPr>
          <a:lstStyle/>
          <a:p>
            <a:pPr>
              <a:spcBef>
                <a:spcPct val="50000"/>
              </a:spcBef>
            </a:pPr>
            <a:r>
              <a:rPr lang="en-US"/>
              <a:t>Jawaharlal Nehru being sworn in as India’s first Prime Minister</a:t>
            </a:r>
          </a:p>
        </p:txBody>
      </p:sp>
      <p:sp>
        <p:nvSpPr>
          <p:cNvPr id="16389" name="Text Box 5"/>
          <p:cNvSpPr txBox="1">
            <a:spLocks noChangeArrowheads="1"/>
          </p:cNvSpPr>
          <p:nvPr/>
        </p:nvSpPr>
        <p:spPr bwMode="auto">
          <a:xfrm>
            <a:off x="5410200" y="1905000"/>
            <a:ext cx="2819400" cy="641350"/>
          </a:xfrm>
          <a:prstGeom prst="rect">
            <a:avLst/>
          </a:prstGeom>
          <a:noFill/>
          <a:ln w="9525">
            <a:noFill/>
            <a:miter lim="800000"/>
            <a:headEnd/>
            <a:tailEnd/>
          </a:ln>
        </p:spPr>
        <p:txBody>
          <a:bodyPr>
            <a:spAutoFit/>
          </a:bodyPr>
          <a:lstStyle/>
          <a:p>
            <a:pPr>
              <a:spcBef>
                <a:spcPct val="50000"/>
              </a:spcBef>
            </a:pPr>
            <a:r>
              <a:rPr lang="en-US"/>
              <a:t>Independent India’s first cabinet ministry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The Diversity Within India</a:t>
            </a:r>
          </a:p>
        </p:txBody>
      </p:sp>
      <p:sp>
        <p:nvSpPr>
          <p:cNvPr id="17411" name="Rectangle 3"/>
          <p:cNvSpPr>
            <a:spLocks noGrp="1" noChangeArrowheads="1"/>
          </p:cNvSpPr>
          <p:nvPr>
            <p:ph type="body" sz="half" idx="1"/>
          </p:nvPr>
        </p:nvSpPr>
        <p:spPr>
          <a:xfrm>
            <a:off x="304800" y="1676400"/>
            <a:ext cx="4187825" cy="4343400"/>
          </a:xfrm>
        </p:spPr>
        <p:txBody>
          <a:bodyPr/>
          <a:lstStyle/>
          <a:p>
            <a:pPr marL="342900" indent="-342900" eaLnBrk="1" hangingPunct="1"/>
            <a:r>
              <a:rPr lang="en-US" sz="2600" smtClean="0"/>
              <a:t>Religions</a:t>
            </a:r>
          </a:p>
          <a:p>
            <a:pPr marL="692150" lvl="1" indent="-347663" eaLnBrk="1" hangingPunct="1"/>
            <a:r>
              <a:rPr lang="en-US" sz="2200" smtClean="0"/>
              <a:t>Hindu 80.5%</a:t>
            </a:r>
          </a:p>
          <a:p>
            <a:pPr marL="692150" lvl="1" indent="-347663" eaLnBrk="1" hangingPunct="1"/>
            <a:r>
              <a:rPr lang="en-US" sz="2200" smtClean="0"/>
              <a:t>Muslims 13.4%,</a:t>
            </a:r>
          </a:p>
          <a:p>
            <a:pPr marL="692150" lvl="1" indent="-347663" eaLnBrk="1" hangingPunct="1"/>
            <a:r>
              <a:rPr lang="en-US" sz="2200" smtClean="0"/>
              <a:t>Christians 2.3%</a:t>
            </a:r>
          </a:p>
          <a:p>
            <a:pPr marL="692150" lvl="1" indent="-347663" eaLnBrk="1" hangingPunct="1"/>
            <a:r>
              <a:rPr lang="en-US" sz="2200" smtClean="0"/>
              <a:t>Sikhs 1.9%</a:t>
            </a:r>
          </a:p>
          <a:p>
            <a:pPr marL="692150" lvl="1" indent="-347663" eaLnBrk="1" hangingPunct="1"/>
            <a:r>
              <a:rPr lang="en-US" sz="2200" smtClean="0"/>
              <a:t>Buddhists 0.8%</a:t>
            </a:r>
          </a:p>
          <a:p>
            <a:pPr marL="692150" lvl="1" indent="-347663" eaLnBrk="1" hangingPunct="1"/>
            <a:r>
              <a:rPr lang="en-US" sz="2200" smtClean="0"/>
              <a:t>Jains 0.4%</a:t>
            </a:r>
          </a:p>
          <a:p>
            <a:pPr marL="692150" lvl="1" indent="-347663" eaLnBrk="1" hangingPunct="1"/>
            <a:r>
              <a:rPr lang="en-US" sz="2200" smtClean="0"/>
              <a:t>Jews, Zoroastrians,</a:t>
            </a:r>
          </a:p>
          <a:p>
            <a:pPr marL="692150" lvl="1" indent="-347663" eaLnBrk="1" hangingPunct="1"/>
            <a:r>
              <a:rPr lang="en-US" sz="2200" smtClean="0"/>
              <a:t>Tribals 8.1% </a:t>
            </a:r>
          </a:p>
        </p:txBody>
      </p:sp>
      <p:pic>
        <p:nvPicPr>
          <p:cNvPr id="17412" name="Picture 4"/>
          <p:cNvPicPr>
            <a:picLocks noGrp="1" noChangeAspect="1" noChangeArrowheads="1"/>
          </p:cNvPicPr>
          <p:nvPr>
            <p:ph sz="quarter" idx="2"/>
          </p:nvPr>
        </p:nvPicPr>
        <p:blipFill>
          <a:blip r:embed="rId2"/>
          <a:srcRect/>
          <a:stretch>
            <a:fillRect/>
          </a:stretch>
        </p:blipFill>
        <p:spPr>
          <a:xfrm>
            <a:off x="3886200" y="1524000"/>
            <a:ext cx="4953000" cy="3209925"/>
          </a:xfrm>
        </p:spPr>
      </p:pic>
      <p:sp>
        <p:nvSpPr>
          <p:cNvPr id="17413" name="Rectangle 5"/>
          <p:cNvSpPr>
            <a:spLocks noGrp="1" noChangeArrowheads="1"/>
          </p:cNvSpPr>
          <p:nvPr>
            <p:ph sz="quarter" idx="3"/>
          </p:nvPr>
        </p:nvSpPr>
        <p:spPr>
          <a:xfrm>
            <a:off x="3124200" y="5029200"/>
            <a:ext cx="5791200" cy="1600200"/>
          </a:xfrm>
        </p:spPr>
        <p:txBody>
          <a:bodyPr/>
          <a:lstStyle/>
          <a:p>
            <a:pPr marL="342900" indent="-342900" eaLnBrk="1" hangingPunct="1"/>
            <a:r>
              <a:rPr lang="en-US" sz="2200" smtClean="0"/>
              <a:t>Each of the languages on a rupee note is an official Indian language</a:t>
            </a:r>
          </a:p>
          <a:p>
            <a:pPr marL="342900" indent="-342900" eaLnBrk="1" hangingPunct="1"/>
            <a:r>
              <a:rPr lang="en-US" sz="2200" smtClean="0"/>
              <a:t>There are more than 400 languages within India, drawn from different linguistic roots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Patel &amp; the Unification of India</a:t>
            </a:r>
          </a:p>
        </p:txBody>
      </p:sp>
      <p:sp>
        <p:nvSpPr>
          <p:cNvPr id="18435" name="Text Placeholder 2"/>
          <p:cNvSpPr>
            <a:spLocks noGrp="1"/>
          </p:cNvSpPr>
          <p:nvPr>
            <p:ph type="body" sz="half" idx="1"/>
          </p:nvPr>
        </p:nvSpPr>
        <p:spPr>
          <a:xfrm>
            <a:off x="0" y="1828800"/>
            <a:ext cx="4648200" cy="4267200"/>
          </a:xfrm>
        </p:spPr>
        <p:txBody>
          <a:bodyPr/>
          <a:lstStyle/>
          <a:p>
            <a:pPr eaLnBrk="1" hangingPunct="1"/>
            <a:r>
              <a:rPr lang="en-US" sz="2600" smtClean="0"/>
              <a:t>Sardar Vallabhbhai Patel ensured that the 500+ kingdoms merged into India</a:t>
            </a:r>
          </a:p>
          <a:p>
            <a:pPr eaLnBrk="1" hangingPunct="1"/>
            <a:r>
              <a:rPr lang="en-US" sz="2600" smtClean="0"/>
              <a:t>India had to send in police/troops to get Hyderabad, and later, Goa, to join India</a:t>
            </a:r>
          </a:p>
          <a:p>
            <a:pPr eaLnBrk="1" hangingPunct="1"/>
            <a:r>
              <a:rPr lang="en-US" sz="2600" smtClean="0"/>
              <a:t>Kashmir acceded after Pakistan invaded</a:t>
            </a:r>
          </a:p>
        </p:txBody>
      </p:sp>
      <p:pic>
        <p:nvPicPr>
          <p:cNvPr id="18436" name="Picture 2" descr="http://www.indussource.com/images/sardar_cover.jpg"/>
          <p:cNvPicPr>
            <a:picLocks noGrp="1" noChangeAspect="1" noChangeArrowheads="1"/>
          </p:cNvPicPr>
          <p:nvPr>
            <p:ph sz="quarter" idx="2"/>
          </p:nvPr>
        </p:nvPicPr>
        <p:blipFill>
          <a:blip r:embed="rId2"/>
          <a:srcRect/>
          <a:stretch>
            <a:fillRect/>
          </a:stretch>
        </p:blipFill>
        <p:spPr>
          <a:xfrm>
            <a:off x="4419600" y="1676400"/>
            <a:ext cx="2465388" cy="3773488"/>
          </a:xfrm>
          <a:noFill/>
        </p:spPr>
      </p:pic>
      <p:pic>
        <p:nvPicPr>
          <p:cNvPr id="18437" name="Picture 2" descr="http://www.ultrabrown.com/wp-content/uploads/air-india-maharaja-4.jpg">
            <a:hlinkClick r:id="rId3"/>
          </p:cNvPr>
          <p:cNvPicPr>
            <a:picLocks noGrp="1" noChangeAspect="1" noChangeArrowheads="1"/>
          </p:cNvPicPr>
          <p:nvPr>
            <p:ph sz="quarter" idx="3"/>
          </p:nvPr>
        </p:nvPicPr>
        <p:blipFill>
          <a:blip r:embed="rId4"/>
          <a:srcRect/>
          <a:stretch>
            <a:fillRect/>
          </a:stretch>
        </p:blipFill>
        <p:spPr>
          <a:xfrm>
            <a:off x="7010400" y="3429000"/>
            <a:ext cx="1905000" cy="3159125"/>
          </a:xfrm>
        </p:spPr>
      </p:pic>
      <p:sp>
        <p:nvSpPr>
          <p:cNvPr id="18438" name="TextBox 5"/>
          <p:cNvSpPr txBox="1">
            <a:spLocks noChangeArrowheads="1"/>
          </p:cNvSpPr>
          <p:nvPr/>
        </p:nvSpPr>
        <p:spPr bwMode="auto">
          <a:xfrm>
            <a:off x="7086600" y="1676400"/>
            <a:ext cx="1905000" cy="1754188"/>
          </a:xfrm>
          <a:prstGeom prst="rect">
            <a:avLst/>
          </a:prstGeom>
          <a:noFill/>
          <a:ln w="9525">
            <a:noFill/>
            <a:miter lim="800000"/>
            <a:headEnd/>
            <a:tailEnd/>
          </a:ln>
        </p:spPr>
        <p:txBody>
          <a:bodyPr>
            <a:spAutoFit/>
          </a:bodyPr>
          <a:lstStyle/>
          <a:p>
            <a:r>
              <a:rPr lang="en-US"/>
              <a:t>Maharajas  pensioned off, fade into history; except for Air India logo!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762000"/>
            <a:ext cx="8229600" cy="609600"/>
          </a:xfrm>
        </p:spPr>
        <p:txBody>
          <a:bodyPr/>
          <a:lstStyle/>
          <a:p>
            <a:pPr eaLnBrk="1" hangingPunct="1"/>
            <a:r>
              <a:rPr lang="en-US" smtClean="0"/>
              <a:t>Constituent Assembly’s Legacy</a:t>
            </a:r>
          </a:p>
        </p:txBody>
      </p:sp>
      <p:sp>
        <p:nvSpPr>
          <p:cNvPr id="19459" name="Rectangle 3"/>
          <p:cNvSpPr>
            <a:spLocks noGrp="1" noChangeArrowheads="1"/>
          </p:cNvSpPr>
          <p:nvPr>
            <p:ph type="body" idx="1"/>
          </p:nvPr>
        </p:nvSpPr>
        <p:spPr>
          <a:xfrm>
            <a:off x="0" y="1600200"/>
            <a:ext cx="9144000" cy="5181600"/>
          </a:xfrm>
        </p:spPr>
        <p:txBody>
          <a:bodyPr/>
          <a:lstStyle/>
          <a:p>
            <a:pPr marL="342900" indent="-342900" eaLnBrk="1" hangingPunct="1">
              <a:lnSpc>
                <a:spcPct val="90000"/>
              </a:lnSpc>
            </a:pPr>
            <a:r>
              <a:rPr lang="en-US" sz="2600" smtClean="0"/>
              <a:t>CA an unrepresentative body of elites</a:t>
            </a:r>
          </a:p>
          <a:p>
            <a:pPr marL="342900" indent="-342900" eaLnBrk="1" hangingPunct="1">
              <a:lnSpc>
                <a:spcPct val="90000"/>
              </a:lnSpc>
            </a:pPr>
            <a:r>
              <a:rPr lang="en-US" sz="2600" smtClean="0"/>
              <a:t>Favors Nehru’s reforms &gt; Patel’s conservatism</a:t>
            </a:r>
          </a:p>
          <a:p>
            <a:pPr marL="742950" lvl="1" indent="-285750" eaLnBrk="1" hangingPunct="1">
              <a:lnSpc>
                <a:spcPct val="90000"/>
              </a:lnSpc>
            </a:pPr>
            <a:r>
              <a:rPr lang="en-US" sz="2200" smtClean="0"/>
              <a:t>Nehru: state must reconstitute &amp; reform Indian society</a:t>
            </a:r>
          </a:p>
          <a:p>
            <a:pPr marL="742950" lvl="1" indent="-285750" eaLnBrk="1" hangingPunct="1">
              <a:lnSpc>
                <a:spcPct val="90000"/>
              </a:lnSpc>
            </a:pPr>
            <a:r>
              <a:rPr lang="en-US" sz="2200" smtClean="0"/>
              <a:t>Patel: state must just express and tend existing patterns</a:t>
            </a:r>
          </a:p>
          <a:p>
            <a:pPr marL="342900" indent="-342900" eaLnBrk="1" hangingPunct="1">
              <a:lnSpc>
                <a:spcPct val="90000"/>
              </a:lnSpc>
            </a:pPr>
            <a:r>
              <a:rPr lang="en-US" sz="2600" smtClean="0"/>
              <a:t>CA creates sovereign, democratic republic</a:t>
            </a:r>
          </a:p>
          <a:p>
            <a:pPr marL="742950" lvl="1" indent="-285750" eaLnBrk="1" hangingPunct="1">
              <a:lnSpc>
                <a:spcPct val="90000"/>
              </a:lnSpc>
            </a:pPr>
            <a:r>
              <a:rPr lang="en-US" sz="2200" smtClean="0"/>
              <a:t>Constitutional democracy, universal suffrage emerges not from popular pressure but from this elite body</a:t>
            </a:r>
          </a:p>
          <a:p>
            <a:pPr marL="742950" lvl="1" indent="-285750" eaLnBrk="1" hangingPunct="1">
              <a:lnSpc>
                <a:spcPct val="90000"/>
              </a:lnSpc>
            </a:pPr>
            <a:r>
              <a:rPr lang="en-US" sz="2200" smtClean="0"/>
              <a:t>Not itself clear on implications &amp; results of experiment</a:t>
            </a:r>
          </a:p>
          <a:p>
            <a:pPr marL="342900" indent="-342900" eaLnBrk="1" hangingPunct="1">
              <a:lnSpc>
                <a:spcPct val="90000"/>
              </a:lnSpc>
            </a:pPr>
            <a:r>
              <a:rPr lang="en-US" sz="2600" smtClean="0"/>
              <a:t>Ambedkar: </a:t>
            </a:r>
            <a:r>
              <a:rPr lang="en-US" sz="2400" smtClean="0"/>
              <a:t>political but no social or economic equality</a:t>
            </a:r>
          </a:p>
          <a:p>
            <a:pPr marL="342900" indent="-342900" eaLnBrk="1" hangingPunct="1">
              <a:lnSpc>
                <a:spcPct val="90000"/>
              </a:lnSpc>
            </a:pPr>
            <a:r>
              <a:rPr lang="en-US" sz="2600" smtClean="0"/>
              <a:t>Tensions:</a:t>
            </a:r>
          </a:p>
          <a:p>
            <a:pPr marL="742950" lvl="1" indent="-285750" eaLnBrk="1" hangingPunct="1">
              <a:lnSpc>
                <a:spcPct val="90000"/>
              </a:lnSpc>
            </a:pPr>
            <a:r>
              <a:rPr lang="en-US" sz="2200" smtClean="0"/>
              <a:t>Federalism (strong centre; many reforms left to states)</a:t>
            </a:r>
          </a:p>
          <a:p>
            <a:pPr marL="742950" lvl="1" indent="-285750" eaLnBrk="1" hangingPunct="1">
              <a:lnSpc>
                <a:spcPct val="90000"/>
              </a:lnSpc>
            </a:pPr>
            <a:r>
              <a:rPr lang="en-US" sz="2200" smtClean="0"/>
              <a:t>Citizenship: individual vs community rights (minority religious protections; SC/ST reservations)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400" smtClean="0"/>
              <a:t>India’s Constitutional Framework: The Preamble</a:t>
            </a:r>
          </a:p>
        </p:txBody>
      </p:sp>
      <p:sp>
        <p:nvSpPr>
          <p:cNvPr id="20483" name="Rectangle 3"/>
          <p:cNvSpPr>
            <a:spLocks noGrp="1" noChangeArrowheads="1"/>
          </p:cNvSpPr>
          <p:nvPr>
            <p:ph type="body" idx="1"/>
          </p:nvPr>
        </p:nvSpPr>
        <p:spPr>
          <a:xfrm>
            <a:off x="0" y="2133600"/>
            <a:ext cx="9372600" cy="4267200"/>
          </a:xfrm>
        </p:spPr>
        <p:txBody>
          <a:bodyPr/>
          <a:lstStyle/>
          <a:p>
            <a:pPr marL="342900" indent="-342900" eaLnBrk="1" hangingPunct="1"/>
            <a:r>
              <a:rPr lang="en-US" smtClean="0">
                <a:cs typeface="Arial" pitchFamily="34" charset="0"/>
              </a:rPr>
              <a:t>We, the people of India, having solemnly resolved… to secure to all its citizens:</a:t>
            </a:r>
          </a:p>
          <a:p>
            <a:pPr marL="692150" lvl="1" indent="-347663" eaLnBrk="1" hangingPunct="1"/>
            <a:r>
              <a:rPr lang="en-US" smtClean="0">
                <a:cs typeface="Arial" pitchFamily="34" charset="0"/>
              </a:rPr>
              <a:t>Justice, social, economic and political; </a:t>
            </a:r>
          </a:p>
          <a:p>
            <a:pPr marL="692150" lvl="1" indent="-347663" eaLnBrk="1" hangingPunct="1"/>
            <a:r>
              <a:rPr lang="en-US" smtClean="0">
                <a:cs typeface="Arial" pitchFamily="34" charset="0"/>
              </a:rPr>
              <a:t>Liberty of thought, expression, belief, faith &amp; worship;</a:t>
            </a:r>
          </a:p>
          <a:p>
            <a:pPr marL="692150" lvl="1" indent="-347663" eaLnBrk="1" hangingPunct="1"/>
            <a:r>
              <a:rPr lang="en-US" smtClean="0">
                <a:cs typeface="Arial" pitchFamily="34" charset="0"/>
              </a:rPr>
              <a:t>Equality of status and of opportunity; </a:t>
            </a:r>
          </a:p>
          <a:p>
            <a:pPr marL="987425" lvl="2" indent="-293688" eaLnBrk="1" hangingPunct="1">
              <a:buFont typeface="Wingdings" pitchFamily="2" charset="2"/>
              <a:buNone/>
            </a:pPr>
            <a:r>
              <a:rPr lang="en-US" smtClean="0">
                <a:cs typeface="Arial" pitchFamily="34" charset="0"/>
              </a:rPr>
              <a:t>and to promote among them all</a:t>
            </a:r>
          </a:p>
          <a:p>
            <a:pPr marL="692150" lvl="1" indent="-347663" eaLnBrk="1" hangingPunct="1"/>
            <a:r>
              <a:rPr lang="en-US" smtClean="0">
                <a:cs typeface="Arial" pitchFamily="34" charset="0"/>
              </a:rPr>
              <a:t>Fraternity assuring the dignity of the individual …</a:t>
            </a:r>
            <a:r>
              <a:rPr lang="en-US" smtClean="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990600"/>
            <a:ext cx="7772400" cy="533400"/>
          </a:xfrm>
        </p:spPr>
        <p:txBody>
          <a:bodyPr/>
          <a:lstStyle/>
          <a:p>
            <a:pPr eaLnBrk="1" hangingPunct="1"/>
            <a:r>
              <a:rPr lang="en-US" smtClean="0"/>
              <a:t>Complications</a:t>
            </a:r>
          </a:p>
        </p:txBody>
      </p:sp>
      <p:sp>
        <p:nvSpPr>
          <p:cNvPr id="21507" name="Rectangle 3"/>
          <p:cNvSpPr>
            <a:spLocks noGrp="1" noChangeArrowheads="1"/>
          </p:cNvSpPr>
          <p:nvPr>
            <p:ph type="body" idx="1"/>
          </p:nvPr>
        </p:nvSpPr>
        <p:spPr>
          <a:xfrm>
            <a:off x="304800" y="1676400"/>
            <a:ext cx="8839200" cy="4419600"/>
          </a:xfrm>
        </p:spPr>
        <p:txBody>
          <a:bodyPr/>
          <a:lstStyle/>
          <a:p>
            <a:pPr marL="342900" indent="-342900" eaLnBrk="1" hangingPunct="1">
              <a:lnSpc>
                <a:spcPct val="90000"/>
              </a:lnSpc>
            </a:pPr>
            <a:r>
              <a:rPr lang="en-US" sz="2600" smtClean="0"/>
              <a:t>Social Justice, Economic Justice and Political Justice may sometimes be in conflict</a:t>
            </a:r>
          </a:p>
          <a:p>
            <a:pPr marL="342900" indent="-342900" eaLnBrk="1" hangingPunct="1">
              <a:lnSpc>
                <a:spcPct val="90000"/>
              </a:lnSpc>
            </a:pPr>
            <a:r>
              <a:rPr lang="en-US" sz="2600" smtClean="0"/>
              <a:t>India historically a highly unequal society</a:t>
            </a:r>
          </a:p>
          <a:p>
            <a:pPr marL="342900" indent="-342900" eaLnBrk="1" hangingPunct="1">
              <a:lnSpc>
                <a:spcPct val="90000"/>
              </a:lnSpc>
            </a:pPr>
            <a:r>
              <a:rPr lang="en-US" sz="2600" smtClean="0"/>
              <a:t>Caste was a key determinant of status and of opportunity, both of which were highly skewed in favour of a small minority of upper castes</a:t>
            </a:r>
          </a:p>
          <a:p>
            <a:pPr marL="342900" indent="-342900" eaLnBrk="1" hangingPunct="1">
              <a:lnSpc>
                <a:spcPct val="90000"/>
              </a:lnSpc>
            </a:pPr>
            <a:r>
              <a:rPr lang="en-US" sz="2600" smtClean="0"/>
              <a:t>Fraternity was minimal: division between castes, religions, etc. Untouchability was rampant</a:t>
            </a:r>
          </a:p>
          <a:p>
            <a:pPr marL="342900" indent="-342900" eaLnBrk="1" hangingPunct="1">
              <a:lnSpc>
                <a:spcPct val="90000"/>
              </a:lnSpc>
            </a:pPr>
            <a:r>
              <a:rPr lang="en-US" sz="2600" smtClean="0"/>
              <a:t>So the nation-building project is also a massive exercise in social engineering; the challenge is to change mindsets and overcome prejudices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609600"/>
            <a:ext cx="8610600" cy="914400"/>
          </a:xfrm>
        </p:spPr>
        <p:txBody>
          <a:bodyPr/>
          <a:lstStyle/>
          <a:p>
            <a:pPr eaLnBrk="1" hangingPunct="1"/>
            <a:r>
              <a:rPr lang="en-US" smtClean="0"/>
              <a:t>Secularism &amp; India</a:t>
            </a:r>
          </a:p>
        </p:txBody>
      </p:sp>
      <p:sp>
        <p:nvSpPr>
          <p:cNvPr id="22531" name="Rectangle 3"/>
          <p:cNvSpPr>
            <a:spLocks noGrp="1" noChangeArrowheads="1"/>
          </p:cNvSpPr>
          <p:nvPr>
            <p:ph type="body" idx="1"/>
          </p:nvPr>
        </p:nvSpPr>
        <p:spPr>
          <a:xfrm>
            <a:off x="0" y="1676400"/>
            <a:ext cx="9144000" cy="4495800"/>
          </a:xfrm>
        </p:spPr>
        <p:txBody>
          <a:bodyPr/>
          <a:lstStyle/>
          <a:p>
            <a:pPr marL="342900" indent="-342900" eaLnBrk="1" hangingPunct="1">
              <a:lnSpc>
                <a:spcPct val="90000"/>
              </a:lnSpc>
            </a:pPr>
            <a:r>
              <a:rPr lang="en-US" sz="2600" smtClean="0">
                <a:latin typeface="PalatinoLinotype-Roman" charset="0"/>
              </a:rPr>
              <a:t>The Congress, especially under India’s first prime minister, Jawaharlal Nehru believed that nationhood lay in “unity in diversity.” Respecting pluralism is best for India.</a:t>
            </a:r>
          </a:p>
          <a:p>
            <a:pPr marL="342900" indent="-342900" eaLnBrk="1" hangingPunct="1">
              <a:lnSpc>
                <a:spcPct val="90000"/>
              </a:lnSpc>
            </a:pPr>
            <a:r>
              <a:rPr lang="en-US" sz="2600" smtClean="0">
                <a:latin typeface="PalatinoLinotype-Roman" charset="0"/>
              </a:rPr>
              <a:t>India is built on the notion of secular democracy</a:t>
            </a:r>
          </a:p>
          <a:p>
            <a:pPr marL="342900" indent="-342900" eaLnBrk="1" hangingPunct="1">
              <a:lnSpc>
                <a:spcPct val="90000"/>
              </a:lnSpc>
            </a:pPr>
            <a:r>
              <a:rPr lang="en-US" sz="2600" smtClean="0">
                <a:latin typeface="PalatinoLinotype-Roman" charset="0"/>
              </a:rPr>
              <a:t>Rejects religion as a determinant of nationhood</a:t>
            </a:r>
          </a:p>
          <a:p>
            <a:pPr marL="342900" indent="-342900" eaLnBrk="1" hangingPunct="1">
              <a:lnSpc>
                <a:spcPct val="90000"/>
              </a:lnSpc>
            </a:pPr>
            <a:r>
              <a:rPr lang="en-US" sz="2600" smtClean="0">
                <a:latin typeface="PalatinoLinotype-Roman" charset="0"/>
              </a:rPr>
              <a:t>Indian secularism means respect for multiple religions and protection of the rights of religious minorities</a:t>
            </a:r>
          </a:p>
          <a:p>
            <a:pPr marL="342900" indent="-342900" eaLnBrk="1" hangingPunct="1">
              <a:lnSpc>
                <a:spcPct val="90000"/>
              </a:lnSpc>
            </a:pPr>
            <a:r>
              <a:rPr lang="en-US" sz="2600" smtClean="0">
                <a:latin typeface="PalatinoLinotype-Roman" charset="0"/>
              </a:rPr>
              <a:t>Yet, over time we see a revival of identity politics, mainly for economic and political gains</a:t>
            </a:r>
          </a:p>
          <a:p>
            <a:pPr marL="342900" indent="-342900" eaLnBrk="1" hangingPunct="1">
              <a:lnSpc>
                <a:spcPct val="90000"/>
              </a:lnSpc>
            </a:pPr>
            <a:r>
              <a:rPr lang="en-US" sz="2600" smtClean="0">
                <a:latin typeface="PalatinoLinotype-Roman" charset="0"/>
              </a:rPr>
              <a:t>Political gains accrue by appealing to voters on identity: caste, religion, region, ethnicity, language</a:t>
            </a:r>
            <a:endParaRPr lang="en-US" sz="26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914400"/>
            <a:ext cx="7467600" cy="533400"/>
          </a:xfrm>
        </p:spPr>
        <p:txBody>
          <a:bodyPr/>
          <a:lstStyle/>
          <a:p>
            <a:pPr eaLnBrk="1" hangingPunct="1"/>
            <a:r>
              <a:rPr lang="en-US" smtClean="0"/>
              <a:t>The Big Questions</a:t>
            </a:r>
          </a:p>
        </p:txBody>
      </p:sp>
      <p:sp>
        <p:nvSpPr>
          <p:cNvPr id="5123" name="Rectangle 3"/>
          <p:cNvSpPr>
            <a:spLocks noGrp="1" noChangeArrowheads="1"/>
          </p:cNvSpPr>
          <p:nvPr>
            <p:ph type="body" idx="1"/>
          </p:nvPr>
        </p:nvSpPr>
        <p:spPr>
          <a:xfrm>
            <a:off x="0" y="1676400"/>
            <a:ext cx="9144000" cy="5181600"/>
          </a:xfrm>
        </p:spPr>
        <p:txBody>
          <a:bodyPr/>
          <a:lstStyle/>
          <a:p>
            <a:pPr eaLnBrk="1" hangingPunct="1"/>
            <a:r>
              <a:rPr lang="en-US" sz="2600" dirty="0" smtClean="0"/>
              <a:t>How did India become a successful democracy?</a:t>
            </a:r>
          </a:p>
          <a:p>
            <a:pPr eaLnBrk="1" hangingPunct="1"/>
            <a:r>
              <a:rPr lang="en-US" sz="2600" dirty="0" smtClean="0"/>
              <a:t>In a nation with so many divides and inequality, how come there has been no bloody revolution?</a:t>
            </a:r>
          </a:p>
          <a:p>
            <a:pPr eaLnBrk="1" hangingPunct="1"/>
            <a:r>
              <a:rPr lang="en-US" sz="2600" dirty="0" smtClean="0"/>
              <a:t>How has the Indian political landscape evolved?</a:t>
            </a:r>
          </a:p>
          <a:p>
            <a:pPr eaLnBrk="1" hangingPunct="1"/>
            <a:r>
              <a:rPr lang="en-US" sz="2600" dirty="0" smtClean="0"/>
              <a:t>Is democracy decaying and on the decline?</a:t>
            </a:r>
          </a:p>
          <a:p>
            <a:pPr eaLnBrk="1" hangingPunct="1"/>
            <a:r>
              <a:rPr lang="en-US" sz="2600" dirty="0" smtClean="0"/>
              <a:t>Is India an exception to the impact of electoral rules on democratic evolution?</a:t>
            </a:r>
          </a:p>
          <a:p>
            <a:pPr eaLnBrk="1" hangingPunct="1"/>
            <a:r>
              <a:rPr lang="en-US" sz="2600" dirty="0" smtClean="0"/>
              <a:t>In what ways can Indian democracy be improved?</a:t>
            </a:r>
          </a:p>
          <a:p>
            <a:pPr eaLnBrk="1" hangingPunct="1"/>
            <a:r>
              <a:rPr lang="en-US" sz="2600" dirty="0" smtClean="0"/>
              <a:t>What are the major challenges facing India today?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62000" y="838200"/>
            <a:ext cx="8001000" cy="609600"/>
          </a:xfrm>
        </p:spPr>
        <p:txBody>
          <a:bodyPr/>
          <a:lstStyle/>
          <a:p>
            <a:pPr eaLnBrk="1" hangingPunct="1"/>
            <a:r>
              <a:rPr lang="en-US" smtClean="0"/>
              <a:t>The Indian State</a:t>
            </a:r>
          </a:p>
        </p:txBody>
      </p:sp>
      <p:sp>
        <p:nvSpPr>
          <p:cNvPr id="23555" name="Rectangle 3"/>
          <p:cNvSpPr>
            <a:spLocks noGrp="1" noChangeArrowheads="1"/>
          </p:cNvSpPr>
          <p:nvPr>
            <p:ph type="body" idx="1"/>
          </p:nvPr>
        </p:nvSpPr>
        <p:spPr>
          <a:xfrm>
            <a:off x="304800" y="1676400"/>
            <a:ext cx="8458200" cy="5410200"/>
          </a:xfrm>
        </p:spPr>
        <p:txBody>
          <a:bodyPr/>
          <a:lstStyle/>
          <a:p>
            <a:pPr eaLnBrk="1" hangingPunct="1"/>
            <a:r>
              <a:rPr lang="en-US" sz="2600" smtClean="0"/>
              <a:t>Nehru, after Independence, convinced that:</a:t>
            </a:r>
          </a:p>
          <a:p>
            <a:pPr marL="742950" lvl="1" indent="-285750" eaLnBrk="1" hangingPunct="1"/>
            <a:r>
              <a:rPr lang="en-US" sz="2200" smtClean="0"/>
              <a:t>India needs a national state, whose central responsibility is development</a:t>
            </a:r>
          </a:p>
          <a:p>
            <a:pPr marL="742950" lvl="1" indent="-285750" eaLnBrk="1" hangingPunct="1"/>
            <a:r>
              <a:rPr lang="en-US" sz="2200" smtClean="0"/>
              <a:t>This must be a constitutional, non-religious regime, (secularism key to self-definition), extend social opportunities, maintain sovereignty internationally</a:t>
            </a:r>
          </a:p>
          <a:p>
            <a:pPr eaLnBrk="1" hangingPunct="1"/>
            <a:r>
              <a:rPr lang="en-US" sz="2600" smtClean="0"/>
              <a:t>Partition a test of Indian sovereignty</a:t>
            </a:r>
          </a:p>
          <a:p>
            <a:pPr marL="742950" lvl="1" indent="-285750" eaLnBrk="1" hangingPunct="1"/>
            <a:r>
              <a:rPr lang="en-US" sz="2200" smtClean="0"/>
              <a:t>Tests government’s ability to protect its citizens, keep order, and justify territorial ownership</a:t>
            </a:r>
          </a:p>
          <a:p>
            <a:pPr eaLnBrk="1" hangingPunct="1"/>
            <a:r>
              <a:rPr lang="en-US" sz="2600" smtClean="0"/>
              <a:t>Territorial issues central to new state: </a:t>
            </a:r>
          </a:p>
          <a:p>
            <a:pPr marL="742950" lvl="1" indent="-285750" eaLnBrk="1" hangingPunct="1"/>
            <a:r>
              <a:rPr lang="en-US" sz="2200" smtClean="0"/>
              <a:t>Kashmir, Nagaland, Hyderabad, Goa: use of force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914400"/>
            <a:ext cx="7923213" cy="485775"/>
          </a:xfrm>
        </p:spPr>
        <p:txBody>
          <a:bodyPr/>
          <a:lstStyle/>
          <a:p>
            <a:pPr eaLnBrk="1" hangingPunct="1"/>
            <a:r>
              <a:rPr lang="en-US" smtClean="0"/>
              <a:t>The Nehruvian State</a:t>
            </a:r>
          </a:p>
        </p:txBody>
      </p:sp>
      <p:sp>
        <p:nvSpPr>
          <p:cNvPr id="24579" name="Rectangle 3"/>
          <p:cNvSpPr>
            <a:spLocks noGrp="1" noChangeArrowheads="1"/>
          </p:cNvSpPr>
          <p:nvPr>
            <p:ph type="body" idx="1"/>
          </p:nvPr>
        </p:nvSpPr>
        <p:spPr>
          <a:xfrm>
            <a:off x="304800" y="1600200"/>
            <a:ext cx="8839200" cy="5257800"/>
          </a:xfrm>
        </p:spPr>
        <p:txBody>
          <a:bodyPr/>
          <a:lstStyle/>
          <a:p>
            <a:pPr marL="342900" indent="-342900" eaLnBrk="1" hangingPunct="1"/>
            <a:r>
              <a:rPr lang="en-US" sz="2200" smtClean="0"/>
              <a:t>State accumulates disparate responsibilities:</a:t>
            </a:r>
          </a:p>
          <a:p>
            <a:pPr marL="742950" lvl="1" indent="-285750" eaLnBrk="1" hangingPunct="1"/>
            <a:r>
              <a:rPr lang="en-US" sz="2200" smtClean="0"/>
              <a:t>Patrolling borders, abolishing untouchability, constraining religious tension, building nuclear reactors—full time trustee for Indian people</a:t>
            </a:r>
          </a:p>
          <a:p>
            <a:pPr marL="342900" indent="-342900" eaLnBrk="1" hangingPunct="1"/>
            <a:r>
              <a:rPr lang="en-US" sz="2200" smtClean="0"/>
              <a:t>Nehru emphasizes democratic rules and norms</a:t>
            </a:r>
          </a:p>
          <a:p>
            <a:pPr marL="342900" indent="-342900" eaLnBrk="1" hangingPunct="1"/>
            <a:r>
              <a:rPr lang="en-US" sz="2200" smtClean="0"/>
              <a:t>Congressmen observe democratic rules as no ideology in majority in party; also idealistic politics still existed</a:t>
            </a:r>
          </a:p>
          <a:p>
            <a:pPr marL="342900" indent="-342900" eaLnBrk="1" hangingPunct="1"/>
            <a:r>
              <a:rPr lang="en-US" sz="2200" smtClean="0"/>
              <a:t>Establishes the State as core of Indian society</a:t>
            </a:r>
          </a:p>
          <a:p>
            <a:pPr marL="342900" indent="-342900" eaLnBrk="1" hangingPunct="1"/>
            <a:r>
              <a:rPr lang="en-US" sz="2200" smtClean="0"/>
              <a:t>Sovereignty asserted in international arena</a:t>
            </a:r>
          </a:p>
          <a:p>
            <a:pPr marL="742950" lvl="1" indent="-285750" eaLnBrk="1" hangingPunct="1"/>
            <a:r>
              <a:rPr lang="en-US" sz="2200" smtClean="0"/>
              <a:t>Non-aligned movement and Nehruvian leadership</a:t>
            </a:r>
          </a:p>
          <a:p>
            <a:pPr marL="342900" indent="-342900" eaLnBrk="1" hangingPunct="1"/>
            <a:r>
              <a:rPr lang="en-US" sz="2200" smtClean="0"/>
              <a:t>Nehru shows centrality of leadership in Indian context</a:t>
            </a:r>
          </a:p>
          <a:p>
            <a:pPr marL="342900" indent="-342900" eaLnBrk="1" hangingPunct="1"/>
            <a:r>
              <a:rPr lang="en-US" sz="2200" smtClean="0"/>
              <a:t>Armed forces under strict civilian control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3600" smtClean="0"/>
              <a:t>How Has India Worked Politically?</a:t>
            </a:r>
          </a:p>
        </p:txBody>
      </p:sp>
      <p:sp>
        <p:nvSpPr>
          <p:cNvPr id="25603" name="Rectangle 3"/>
          <p:cNvSpPr>
            <a:spLocks noGrp="1" noChangeArrowheads="1"/>
          </p:cNvSpPr>
          <p:nvPr>
            <p:ph type="body" idx="1"/>
          </p:nvPr>
        </p:nvSpPr>
        <p:spPr/>
        <p:txBody>
          <a:bodyPr/>
          <a:lstStyle/>
          <a:p>
            <a:pPr eaLnBrk="1" hangingPunct="1"/>
            <a:r>
              <a:rPr lang="en-US" sz="2800" smtClean="0"/>
              <a:t>At independence in 1947, it was not quite certain whether the newly founded Indian </a:t>
            </a:r>
            <a:r>
              <a:rPr lang="en-US" sz="2800" i="1" smtClean="0"/>
              <a:t>state would be able to hold together the complex and </a:t>
            </a:r>
            <a:r>
              <a:rPr lang="en-US" sz="2800" smtClean="0"/>
              <a:t>multifarious </a:t>
            </a:r>
            <a:r>
              <a:rPr lang="en-US" sz="2800" i="1" smtClean="0"/>
              <a:t>nation it inherited. </a:t>
            </a:r>
          </a:p>
          <a:p>
            <a:pPr eaLnBrk="1" hangingPunct="1"/>
            <a:r>
              <a:rPr lang="en-US" sz="2800" i="1" smtClean="0"/>
              <a:t>Six decades later, we see that the </a:t>
            </a:r>
            <a:r>
              <a:rPr lang="en-US" sz="2800" smtClean="0"/>
              <a:t>Indian state has substantially consolidated its political, social, and economic existence by trying to accommodate diversity.</a:t>
            </a:r>
          </a:p>
          <a:p>
            <a:pPr eaLnBrk="1" hangingPunct="1"/>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3400" smtClean="0"/>
              <a:t>Ashutosh Varshney’s Assessment</a:t>
            </a:r>
          </a:p>
        </p:txBody>
      </p:sp>
      <p:sp>
        <p:nvSpPr>
          <p:cNvPr id="26627" name="Rectangle 3"/>
          <p:cNvSpPr>
            <a:spLocks noGrp="1" noChangeArrowheads="1"/>
          </p:cNvSpPr>
          <p:nvPr>
            <p:ph type="body" idx="1"/>
          </p:nvPr>
        </p:nvSpPr>
        <p:spPr/>
        <p:txBody>
          <a:bodyPr/>
          <a:lstStyle/>
          <a:p>
            <a:pPr eaLnBrk="1" hangingPunct="1">
              <a:lnSpc>
                <a:spcPct val="80000"/>
              </a:lnSpc>
            </a:pPr>
            <a:r>
              <a:rPr lang="en-US" sz="2400" dirty="0" smtClean="0"/>
              <a:t>India has long baffled theorists of democracy. Democratic theory holds that poverty, widespread illiteracy, and a deeply hierarchical social structure are inhospitable conditions for the functioning of democracy. </a:t>
            </a:r>
          </a:p>
          <a:p>
            <a:pPr eaLnBrk="1" hangingPunct="1">
              <a:lnSpc>
                <a:spcPct val="80000"/>
              </a:lnSpc>
            </a:pPr>
            <a:r>
              <a:rPr lang="en-US" sz="2400" dirty="0" smtClean="0"/>
              <a:t>Yet except for 18 months in 1975-77, India has maintained its democratic institutions ever since it became independent of Britain in 1947. </a:t>
            </a:r>
          </a:p>
          <a:p>
            <a:pPr eaLnBrk="1" hangingPunct="1">
              <a:lnSpc>
                <a:spcPct val="80000"/>
              </a:lnSpc>
            </a:pPr>
            <a:r>
              <a:rPr lang="en-US" sz="2400" dirty="0" smtClean="0"/>
              <a:t>Over those five decades, there have been 12* parliamentary elections and many more state assembly elections. </a:t>
            </a:r>
          </a:p>
          <a:p>
            <a:pPr eaLnBrk="1" hangingPunct="1">
              <a:lnSpc>
                <a:spcPct val="80000"/>
              </a:lnSpc>
            </a:pPr>
            <a:r>
              <a:rPr lang="en-US" sz="2400" dirty="0" smtClean="0"/>
              <a:t>Peaceful transfers of power between rival political parties have occurred seven times at the central (i.e., federal) level.</a:t>
            </a:r>
          </a:p>
          <a:p>
            <a:pPr eaLnBrk="1" hangingPunct="1">
              <a:lnSpc>
                <a:spcPct val="80000"/>
              </a:lnSpc>
            </a:pPr>
            <a:r>
              <a:rPr lang="en-US" sz="2400" dirty="0" smtClean="0"/>
              <a:t>*(15 as of 2009) </a:t>
            </a:r>
          </a:p>
          <a:p>
            <a:pPr eaLnBrk="1" hangingPunct="1">
              <a:lnSpc>
                <a:spcPct val="80000"/>
              </a:lnSpc>
            </a:pPr>
            <a:endParaRPr lang="en-US" sz="24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So India’s Democracy Survives</a:t>
            </a:r>
          </a:p>
        </p:txBody>
      </p:sp>
      <p:sp>
        <p:nvSpPr>
          <p:cNvPr id="27651" name="Rectangle 3"/>
          <p:cNvSpPr>
            <a:spLocks noGrp="1" noChangeArrowheads="1"/>
          </p:cNvSpPr>
          <p:nvPr>
            <p:ph type="body" idx="1"/>
          </p:nvPr>
        </p:nvSpPr>
        <p:spPr>
          <a:xfrm>
            <a:off x="304800" y="1676400"/>
            <a:ext cx="8534400" cy="4343400"/>
          </a:xfrm>
        </p:spPr>
        <p:txBody>
          <a:bodyPr/>
          <a:lstStyle/>
          <a:p>
            <a:pPr eaLnBrk="1" hangingPunct="1">
              <a:lnSpc>
                <a:spcPct val="80000"/>
              </a:lnSpc>
            </a:pPr>
            <a:r>
              <a:rPr lang="en-US" sz="2400" smtClean="0"/>
              <a:t>Since 1967, the party that ruled in New Delhi has not ruled in nearly half of the states. </a:t>
            </a:r>
          </a:p>
          <a:p>
            <a:pPr eaLnBrk="1" hangingPunct="1">
              <a:lnSpc>
                <a:spcPct val="80000"/>
              </a:lnSpc>
            </a:pPr>
            <a:r>
              <a:rPr lang="en-US" sz="2400" smtClean="0"/>
              <a:t>Since 1977, moreover, incumbent governments have been repeatedly defeated in elections. </a:t>
            </a:r>
          </a:p>
          <a:p>
            <a:pPr eaLnBrk="1" hangingPunct="1">
              <a:lnSpc>
                <a:spcPct val="80000"/>
              </a:lnSpc>
            </a:pPr>
            <a:r>
              <a:rPr lang="en-US" sz="2400" smtClean="0"/>
              <a:t>The press has remained vigorous, free, and unafraid to challenge the government. </a:t>
            </a:r>
          </a:p>
          <a:p>
            <a:pPr eaLnBrk="1" hangingPunct="1">
              <a:lnSpc>
                <a:spcPct val="80000"/>
              </a:lnSpc>
            </a:pPr>
            <a:r>
              <a:rPr lang="en-US" sz="2400" smtClean="0"/>
              <a:t>The judiciary, despite periodic pressure from the federal executive branch, maintains institutional autonomy. </a:t>
            </a:r>
          </a:p>
          <a:p>
            <a:pPr eaLnBrk="1" hangingPunct="1">
              <a:lnSpc>
                <a:spcPct val="80000"/>
              </a:lnSpc>
            </a:pPr>
            <a:r>
              <a:rPr lang="en-US" sz="2400" smtClean="0"/>
              <a:t>Election turnout keeps rising, exceeding the levels typical in several advanced Western democracies. Having started at 45.7 percent in the first general elections (held in 1952), turnout now often rises above 60 percent.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304800"/>
            <a:ext cx="9144000" cy="1143000"/>
          </a:xfrm>
        </p:spPr>
        <p:txBody>
          <a:bodyPr/>
          <a:lstStyle/>
          <a:p>
            <a:pPr eaLnBrk="1" hangingPunct="1"/>
            <a:r>
              <a:rPr lang="en-US" smtClean="0"/>
              <a:t>Identity Politics &amp; Accommodation</a:t>
            </a:r>
          </a:p>
        </p:txBody>
      </p:sp>
      <p:sp>
        <p:nvSpPr>
          <p:cNvPr id="28675" name="Rectangle 3"/>
          <p:cNvSpPr>
            <a:spLocks noGrp="1" noChangeArrowheads="1"/>
          </p:cNvSpPr>
          <p:nvPr>
            <p:ph type="body" idx="1"/>
          </p:nvPr>
        </p:nvSpPr>
        <p:spPr>
          <a:xfrm>
            <a:off x="228600" y="1676400"/>
            <a:ext cx="8915400" cy="5181600"/>
          </a:xfrm>
        </p:spPr>
        <p:txBody>
          <a:bodyPr/>
          <a:lstStyle/>
          <a:p>
            <a:pPr marL="342900" indent="-342900" eaLnBrk="1" hangingPunct="1"/>
            <a:r>
              <a:rPr lang="en-US" sz="2200" smtClean="0"/>
              <a:t>States Reorganization on Linguistic Lines</a:t>
            </a:r>
          </a:p>
          <a:p>
            <a:pPr marL="742950" lvl="1" indent="-285750" eaLnBrk="1" hangingPunct="1"/>
            <a:r>
              <a:rPr lang="en-US" sz="2200" smtClean="0"/>
              <a:t>Challenge: Punjabi suba intertwined with religion</a:t>
            </a:r>
          </a:p>
          <a:p>
            <a:pPr marL="342900" indent="-342900" eaLnBrk="1" hangingPunct="1"/>
            <a:r>
              <a:rPr lang="en-US" sz="2200" smtClean="0"/>
              <a:t>States Reorganization on Ethnic Lines</a:t>
            </a:r>
          </a:p>
          <a:p>
            <a:pPr marL="742950" lvl="1" indent="-285750" eaLnBrk="1" hangingPunct="1"/>
            <a:r>
              <a:rPr lang="en-US" sz="2200" smtClean="0"/>
              <a:t>Challenge: NE groups feel left out of mainstream</a:t>
            </a:r>
          </a:p>
          <a:p>
            <a:pPr marL="342900" indent="-342900" eaLnBrk="1" hangingPunct="1"/>
            <a:r>
              <a:rPr lang="en-US" sz="2200" smtClean="0"/>
              <a:t>States Division and Disaffection</a:t>
            </a:r>
          </a:p>
          <a:p>
            <a:pPr marL="742950" lvl="1" indent="-285750" eaLnBrk="1" hangingPunct="1"/>
            <a:r>
              <a:rPr lang="en-US" sz="2200" smtClean="0"/>
              <a:t>Abortive Telangana Movement (development inequity)</a:t>
            </a:r>
          </a:p>
          <a:p>
            <a:pPr marL="742950" lvl="1" indent="-285750" eaLnBrk="1" hangingPunct="1"/>
            <a:r>
              <a:rPr lang="en-US" sz="2200" smtClean="0"/>
              <a:t>Assam; perceived injustice, demographic changes</a:t>
            </a:r>
          </a:p>
          <a:p>
            <a:pPr marL="742950" lvl="1" indent="-285750" eaLnBrk="1" hangingPunct="1"/>
            <a:r>
              <a:rPr lang="en-US" sz="2200" smtClean="0"/>
              <a:t>Jharkhand, Chattisgarh, Uttarkhand finally successful</a:t>
            </a:r>
          </a:p>
          <a:p>
            <a:pPr marL="342900" indent="-342900" eaLnBrk="1" hangingPunct="1"/>
            <a:r>
              <a:rPr lang="en-US" sz="2200" smtClean="0"/>
              <a:t>Secession</a:t>
            </a:r>
          </a:p>
          <a:p>
            <a:pPr marL="742950" lvl="1" indent="-285750" eaLnBrk="1" hangingPunct="1"/>
            <a:r>
              <a:rPr lang="en-US" sz="2200" smtClean="0"/>
              <a:t>Tamil movement in 1960s questioned; now not so</a:t>
            </a:r>
          </a:p>
          <a:p>
            <a:pPr marL="742950" lvl="1" indent="-285750" eaLnBrk="1" hangingPunct="1"/>
            <a:r>
              <a:rPr lang="en-US" sz="2200" smtClean="0"/>
              <a:t>Punjab and Khalistan</a:t>
            </a:r>
          </a:p>
          <a:p>
            <a:pPr marL="742950" lvl="1" indent="-285750" eaLnBrk="1" hangingPunct="1"/>
            <a:r>
              <a:rPr lang="en-US" sz="2200" smtClean="0"/>
              <a:t>Kashmir: legitimacy of governance; external meddling</a:t>
            </a:r>
          </a:p>
          <a:p>
            <a:pPr marL="342900" indent="-342900" eaLnBrk="1" hangingPunct="1"/>
            <a:endParaRPr lang="en-US" sz="22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3"/>
          <a:srcRect/>
          <a:stretch>
            <a:fillRect/>
          </a:stretch>
        </p:blipFill>
        <p:spPr bwMode="auto">
          <a:xfrm>
            <a:off x="1524000" y="228600"/>
            <a:ext cx="6572250" cy="6465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04800" y="914400"/>
            <a:ext cx="8839200" cy="609600"/>
          </a:xfrm>
        </p:spPr>
        <p:txBody>
          <a:bodyPr/>
          <a:lstStyle/>
          <a:p>
            <a:pPr eaLnBrk="1" hangingPunct="1"/>
            <a:r>
              <a:rPr lang="en-US" sz="2600" b="1" smtClean="0"/>
              <a:t>How did Democracy Thrive Amidst Inequality?</a:t>
            </a:r>
          </a:p>
        </p:txBody>
      </p:sp>
      <p:sp>
        <p:nvSpPr>
          <p:cNvPr id="30723" name="Rectangle 3"/>
          <p:cNvSpPr>
            <a:spLocks noGrp="1" noChangeArrowheads="1"/>
          </p:cNvSpPr>
          <p:nvPr>
            <p:ph type="body" idx="1"/>
          </p:nvPr>
        </p:nvSpPr>
        <p:spPr>
          <a:xfrm>
            <a:off x="304800" y="1676400"/>
            <a:ext cx="8839200" cy="5181600"/>
          </a:xfrm>
        </p:spPr>
        <p:txBody>
          <a:bodyPr/>
          <a:lstStyle/>
          <a:p>
            <a:pPr marL="342900" indent="-342900" eaLnBrk="1" hangingPunct="1"/>
            <a:r>
              <a:rPr lang="en-US" sz="2400" smtClean="0"/>
              <a:t>Rudolphs’ Analysis from </a:t>
            </a:r>
            <a:r>
              <a:rPr lang="en-US" sz="2400" u="sng" smtClean="0"/>
              <a:t>In Pursuit of Lakshmi</a:t>
            </a:r>
            <a:r>
              <a:rPr lang="en-US" sz="2400" smtClean="0"/>
              <a:t>:</a:t>
            </a:r>
          </a:p>
          <a:p>
            <a:pPr marL="342900" indent="-342900" eaLnBrk="1" hangingPunct="1"/>
            <a:r>
              <a:rPr lang="en-US" sz="2400" smtClean="0"/>
              <a:t>Marginality of class politics due to Government being key; hard to pit labour vs capital in public sector</a:t>
            </a:r>
          </a:p>
          <a:p>
            <a:pPr marL="342900" indent="-342900" eaLnBrk="1" hangingPunct="1"/>
            <a:r>
              <a:rPr lang="en-US" sz="2400" smtClean="0"/>
              <a:t>Fragmentation of confessional majority (Hindus)</a:t>
            </a:r>
          </a:p>
          <a:p>
            <a:pPr marL="342900" indent="-342900" eaLnBrk="1" hangingPunct="1"/>
            <a:r>
              <a:rPr lang="en-US" sz="2400" smtClean="0"/>
              <a:t>Electoral strength of minorities &amp; SC/ST</a:t>
            </a:r>
          </a:p>
          <a:p>
            <a:pPr marL="342900" indent="-342900" eaLnBrk="1" hangingPunct="1"/>
            <a:r>
              <a:rPr lang="en-US" sz="2400" smtClean="0"/>
              <a:t>Increasing clout of Bullock Capitalists (OBCs)</a:t>
            </a:r>
          </a:p>
          <a:p>
            <a:pPr marL="342900" indent="-342900" eaLnBrk="1" hangingPunct="1"/>
            <a:r>
              <a:rPr lang="en-US" sz="2400" smtClean="0"/>
              <a:t>Imperatives of capturing power in Delhi</a:t>
            </a:r>
          </a:p>
          <a:p>
            <a:pPr marL="342900" indent="-342900" eaLnBrk="1" hangingPunct="1"/>
            <a:r>
              <a:rPr lang="en-US" sz="2400" smtClean="0"/>
              <a:t>Constraints of cultural diversity and social pluralism in a federal setup</a:t>
            </a:r>
          </a:p>
          <a:p>
            <a:pPr marL="342900" indent="-342900" eaLnBrk="1" hangingPunct="1"/>
            <a:r>
              <a:rPr lang="en-US" sz="2400" smtClean="0"/>
              <a:t>Advantages to centrist party of plurality-based, first-past-the-post electoral system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smtClean="0"/>
              <a:t>Is India a State Nation?:</a:t>
            </a:r>
            <a:br>
              <a:rPr lang="en-US" dirty="0" smtClean="0"/>
            </a:br>
            <a:r>
              <a:rPr lang="en-US" dirty="0" smtClean="0"/>
              <a:t>Linz, </a:t>
            </a:r>
            <a:r>
              <a:rPr lang="en-US" dirty="0" err="1" smtClean="0"/>
              <a:t>Stepan</a:t>
            </a:r>
            <a:r>
              <a:rPr lang="en-US" dirty="0" smtClean="0"/>
              <a:t> and </a:t>
            </a:r>
            <a:r>
              <a:rPr lang="en-US" dirty="0" err="1" smtClean="0"/>
              <a:t>Yadav</a:t>
            </a:r>
            <a:endParaRPr lang="en-US" dirty="0" smtClean="0"/>
          </a:p>
        </p:txBody>
      </p:sp>
      <p:sp>
        <p:nvSpPr>
          <p:cNvPr id="31747" name="Rectangle 3"/>
          <p:cNvSpPr>
            <a:spLocks noGrp="1" noChangeArrowheads="1"/>
          </p:cNvSpPr>
          <p:nvPr>
            <p:ph type="body" idx="1"/>
          </p:nvPr>
        </p:nvSpPr>
        <p:spPr>
          <a:xfrm>
            <a:off x="533400" y="1828800"/>
            <a:ext cx="8001000" cy="4267200"/>
          </a:xfrm>
        </p:spPr>
        <p:txBody>
          <a:bodyPr/>
          <a:lstStyle/>
          <a:p>
            <a:pPr marL="342900" indent="-342900" eaLnBrk="1" hangingPunct="1">
              <a:lnSpc>
                <a:spcPct val="90000"/>
              </a:lnSpc>
            </a:pPr>
            <a:r>
              <a:rPr lang="en-US" sz="2600" dirty="0" smtClean="0"/>
              <a:t>A </a:t>
            </a:r>
            <a:r>
              <a:rPr lang="en-US" sz="2600" dirty="0" smtClean="0">
                <a:latin typeface="EuroSlavic" charset="0"/>
              </a:rPr>
              <a:t>“State Nation” is forged by state institutions and policies that respect and protect multiple and complementary identities, and that is not limited to </a:t>
            </a:r>
            <a:r>
              <a:rPr lang="en-US" sz="2600" dirty="0" err="1" smtClean="0">
                <a:latin typeface="EuroSlavic" charset="0"/>
              </a:rPr>
              <a:t>ethnolinguistic</a:t>
            </a:r>
            <a:r>
              <a:rPr lang="en-US" sz="2600" dirty="0" smtClean="0">
                <a:latin typeface="EuroSlavic" charset="0"/>
              </a:rPr>
              <a:t> federalism.</a:t>
            </a:r>
          </a:p>
          <a:p>
            <a:pPr marL="342900" indent="-342900" eaLnBrk="1" hangingPunct="1">
              <a:lnSpc>
                <a:spcPct val="90000"/>
              </a:lnSpc>
            </a:pPr>
            <a:r>
              <a:rPr lang="en-US" sz="2600" dirty="0" smtClean="0">
                <a:latin typeface="EuroSlavic" charset="0"/>
              </a:rPr>
              <a:t>The state’s policies ensure democratic survival and consolidation by getting all groups in the nation to identify with the state as their own.</a:t>
            </a:r>
          </a:p>
          <a:p>
            <a:pPr marL="342900" indent="-342900" eaLnBrk="1" hangingPunct="1">
              <a:lnSpc>
                <a:spcPct val="90000"/>
              </a:lnSpc>
            </a:pPr>
            <a:r>
              <a:rPr lang="en-US" sz="2600" dirty="0" smtClean="0">
                <a:latin typeface="EuroSlavic" charset="0"/>
              </a:rPr>
              <a:t>India ensures power sharing and does not privilege any one identity.</a:t>
            </a:r>
          </a:p>
          <a:p>
            <a:pPr marL="342900" indent="-342900" eaLnBrk="1" hangingPunct="1">
              <a:lnSpc>
                <a:spcPct val="90000"/>
              </a:lnSpc>
            </a:pPr>
            <a:r>
              <a:rPr lang="en-US" sz="2600" dirty="0" err="1" smtClean="0">
                <a:latin typeface="EuroSlavic" charset="0"/>
              </a:rPr>
              <a:t>Panchayati</a:t>
            </a:r>
            <a:r>
              <a:rPr lang="en-US" sz="2600" dirty="0" smtClean="0">
                <a:latin typeface="EuroSlavic" charset="0"/>
              </a:rPr>
              <a:t> Raj has ensured democracy is practiced across the land, and seen as Indian.</a:t>
            </a:r>
          </a:p>
          <a:p>
            <a:pPr marL="342900" indent="-342900" eaLnBrk="1" hangingPunct="1">
              <a:lnSpc>
                <a:spcPct val="90000"/>
              </a:lnSpc>
            </a:pPr>
            <a:endParaRPr lang="en-US" sz="26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smtClean="0"/>
              <a:t>Panchayati Raj</a:t>
            </a:r>
          </a:p>
        </p:txBody>
      </p:sp>
      <p:sp>
        <p:nvSpPr>
          <p:cNvPr id="138243" name="Rectangle 3"/>
          <p:cNvSpPr>
            <a:spLocks noGrp="1" noChangeArrowheads="1"/>
          </p:cNvSpPr>
          <p:nvPr>
            <p:ph type="body" idx="1"/>
          </p:nvPr>
        </p:nvSpPr>
        <p:spPr/>
        <p:txBody>
          <a:bodyPr/>
          <a:lstStyle/>
          <a:p>
            <a:r>
              <a:rPr lang="en-US" sz="2600" smtClean="0"/>
              <a:t>Elected local governments introduced by the 73</a:t>
            </a:r>
            <a:r>
              <a:rPr lang="en-US" sz="2600" baseline="30000" smtClean="0"/>
              <a:t>rd</a:t>
            </a:r>
            <a:r>
              <a:rPr lang="en-US" sz="2600" smtClean="0"/>
              <a:t> Amendment—rural—and 74</a:t>
            </a:r>
            <a:r>
              <a:rPr lang="en-US" sz="2600" baseline="30000" smtClean="0"/>
              <a:t>th</a:t>
            </a:r>
            <a:r>
              <a:rPr lang="en-US" sz="2600" smtClean="0"/>
              <a:t> Amendment—urban</a:t>
            </a:r>
          </a:p>
          <a:p>
            <a:r>
              <a:rPr lang="en-US" sz="2600" smtClean="0"/>
              <a:t>Funds and responsibilities devolved</a:t>
            </a:r>
          </a:p>
          <a:p>
            <a:r>
              <a:rPr lang="en-US" sz="2600" smtClean="0"/>
              <a:t>Reservations ensure representation and leadership positions to women, OBCs, too</a:t>
            </a:r>
          </a:p>
          <a:p>
            <a:r>
              <a:rPr lang="en-US" sz="2600" smtClean="0"/>
              <a:t>Electoral competition at village level gives political parties grassroot presence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74675" y="304800"/>
            <a:ext cx="8264525" cy="1219200"/>
          </a:xfrm>
        </p:spPr>
        <p:txBody>
          <a:bodyPr/>
          <a:lstStyle/>
          <a:p>
            <a:r>
              <a:rPr lang="en-US" smtClean="0"/>
              <a:t>The Evolution of the Indian State</a:t>
            </a:r>
          </a:p>
        </p:txBody>
      </p:sp>
      <p:sp>
        <p:nvSpPr>
          <p:cNvPr id="6147" name="Content Placeholder 2"/>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Modern Indian Political History</a:t>
            </a:r>
          </a:p>
        </p:txBody>
      </p:sp>
      <p:sp>
        <p:nvSpPr>
          <p:cNvPr id="32771" name="Content Placeholder 2"/>
          <p:cNvSpPr>
            <a:spLocks noGrp="1"/>
          </p:cNvSpPr>
          <p:nvPr>
            <p:ph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 y="533400"/>
            <a:ext cx="8991600" cy="914400"/>
          </a:xfrm>
        </p:spPr>
        <p:txBody>
          <a:bodyPr/>
          <a:lstStyle/>
          <a:p>
            <a:pPr eaLnBrk="1" hangingPunct="1"/>
            <a:r>
              <a:rPr lang="en-US" sz="3600" dirty="0" smtClean="0"/>
              <a:t>Electoral System I: </a:t>
            </a:r>
            <a:br>
              <a:rPr lang="en-US" sz="3600" dirty="0" smtClean="0"/>
            </a:br>
            <a:r>
              <a:rPr lang="en-US" sz="3600" dirty="0" smtClean="0"/>
              <a:t>Congress Domination</a:t>
            </a:r>
          </a:p>
        </p:txBody>
      </p:sp>
      <p:sp>
        <p:nvSpPr>
          <p:cNvPr id="33795" name="Rectangle 3"/>
          <p:cNvSpPr>
            <a:spLocks noGrp="1" noChangeArrowheads="1"/>
          </p:cNvSpPr>
          <p:nvPr>
            <p:ph type="body" idx="1"/>
          </p:nvPr>
        </p:nvSpPr>
        <p:spPr>
          <a:xfrm>
            <a:off x="0" y="1600200"/>
            <a:ext cx="9144000" cy="4572000"/>
          </a:xfrm>
        </p:spPr>
        <p:txBody>
          <a:bodyPr/>
          <a:lstStyle/>
          <a:p>
            <a:pPr marL="342900" indent="-342900" eaLnBrk="1" hangingPunct="1"/>
            <a:r>
              <a:rPr lang="en-US" sz="2400" dirty="0" smtClean="0"/>
              <a:t>Largest party in India post-independence</a:t>
            </a:r>
          </a:p>
          <a:p>
            <a:pPr marL="342900" indent="-342900" eaLnBrk="1" hangingPunct="1"/>
            <a:r>
              <a:rPr lang="en-US" sz="2400" dirty="0" smtClean="0"/>
              <a:t>All-encompassing umbrella party; grand coalition of social forces</a:t>
            </a:r>
          </a:p>
          <a:p>
            <a:pPr marL="342900" indent="-342900" eaLnBrk="1" hangingPunct="1"/>
            <a:r>
              <a:rPr lang="en-US" sz="2400" dirty="0" smtClean="0"/>
              <a:t>Internal “voice” mechanisms resolve conflict</a:t>
            </a:r>
          </a:p>
          <a:p>
            <a:pPr marL="342900" indent="-342900" eaLnBrk="1" hangingPunct="1"/>
            <a:r>
              <a:rPr lang="en-US" sz="2400" dirty="0" smtClean="0"/>
              <a:t>Centrist, committed to democracy, minority rights, secularism, federalism, mixed economy</a:t>
            </a:r>
          </a:p>
          <a:p>
            <a:pPr marL="342900" indent="-342900" eaLnBrk="1" hangingPunct="1"/>
            <a:r>
              <a:rPr lang="en-US" sz="2400" dirty="0" smtClean="0"/>
              <a:t>Party of consensus in midst of parties of pressure</a:t>
            </a:r>
          </a:p>
          <a:p>
            <a:pPr marL="342900" indent="-342900" eaLnBrk="1" hangingPunct="1"/>
            <a:r>
              <a:rPr lang="en-US" sz="2400" dirty="0" smtClean="0"/>
              <a:t>Faces first big challenge in 1967; loses several big states to coalitions led by middle peasantry</a:t>
            </a:r>
          </a:p>
          <a:p>
            <a:pPr marL="342900" indent="-342900" eaLnBrk="1" hangingPunct="1"/>
            <a:r>
              <a:rPr lang="en-US" sz="2400" dirty="0" smtClean="0"/>
              <a:t>Leads to decline in power of Syndicate (regional satraps who had installed </a:t>
            </a:r>
            <a:r>
              <a:rPr lang="en-US" sz="2400" dirty="0" err="1" smtClean="0"/>
              <a:t>Indira</a:t>
            </a:r>
            <a:r>
              <a:rPr lang="en-US" sz="2400" dirty="0" smtClean="0"/>
              <a:t> Gandhi as PM)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762000"/>
            <a:ext cx="9144000" cy="685800"/>
          </a:xfrm>
        </p:spPr>
        <p:txBody>
          <a:bodyPr/>
          <a:lstStyle/>
          <a:p>
            <a:pPr eaLnBrk="1" hangingPunct="1"/>
            <a:r>
              <a:rPr lang="en-US" smtClean="0"/>
              <a:t>Congress (I): Electoral System II</a:t>
            </a:r>
          </a:p>
        </p:txBody>
      </p:sp>
      <p:sp>
        <p:nvSpPr>
          <p:cNvPr id="34819" name="Rectangle 3"/>
          <p:cNvSpPr>
            <a:spLocks noGrp="1" noChangeArrowheads="1"/>
          </p:cNvSpPr>
          <p:nvPr>
            <p:ph type="body" idx="1"/>
          </p:nvPr>
        </p:nvSpPr>
        <p:spPr>
          <a:xfrm>
            <a:off x="228600" y="1676400"/>
            <a:ext cx="8610600" cy="5410200"/>
          </a:xfrm>
        </p:spPr>
        <p:txBody>
          <a:bodyPr/>
          <a:lstStyle/>
          <a:p>
            <a:pPr marL="342900" indent="-342900" eaLnBrk="1" hangingPunct="1"/>
            <a:r>
              <a:rPr lang="en-US" sz="2600" smtClean="0"/>
              <a:t>Indira Gandhi splits Congress in 1969</a:t>
            </a:r>
          </a:p>
          <a:p>
            <a:pPr marL="342900" indent="-342900" eaLnBrk="1" hangingPunct="1"/>
            <a:r>
              <a:rPr lang="en-US" sz="2600" smtClean="0"/>
              <a:t>Adopts aggressively progressive agenda</a:t>
            </a:r>
          </a:p>
          <a:p>
            <a:pPr marL="742950" lvl="1" indent="-285750" eaLnBrk="1" hangingPunct="1"/>
            <a:r>
              <a:rPr lang="en-US" sz="2200" smtClean="0"/>
              <a:t>Bank nationalization, privy purse abolition</a:t>
            </a:r>
          </a:p>
          <a:p>
            <a:pPr marL="742950" lvl="1" indent="-285750" eaLnBrk="1" hangingPunct="1"/>
            <a:r>
              <a:rPr lang="en-US" sz="2200" smtClean="0"/>
              <a:t>Garibi Hatao, charismatic politics =&gt; mid-term win</a:t>
            </a:r>
          </a:p>
          <a:p>
            <a:pPr marL="742950" lvl="1" indent="-285750" eaLnBrk="1" hangingPunct="1"/>
            <a:r>
              <a:rPr lang="en-US" sz="2200" smtClean="0"/>
              <a:t>Victory over Pakistan; liberation of Bangladesh</a:t>
            </a:r>
          </a:p>
          <a:p>
            <a:pPr marL="342900" indent="-342900" eaLnBrk="1" hangingPunct="1"/>
            <a:r>
              <a:rPr lang="en-US" sz="2600" smtClean="0"/>
              <a:t>Decline of party organization; CMs as puppets</a:t>
            </a:r>
          </a:p>
          <a:p>
            <a:pPr marL="342900" indent="-342900" eaLnBrk="1" hangingPunct="1"/>
            <a:r>
              <a:rPr lang="en-US" sz="2600" smtClean="0"/>
              <a:t>Opposition slowly rallies against her; unrest</a:t>
            </a:r>
          </a:p>
          <a:p>
            <a:pPr marL="342900" indent="-342900" eaLnBrk="1" hangingPunct="1"/>
            <a:r>
              <a:rPr lang="en-US" sz="2600" smtClean="0"/>
              <a:t>Indira declares Emergency (&gt; Allahabad High Court verdict unseats her); arrests opposition; civil rights suspended; censorship; excesses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a:stretch>
            <a:fillRect/>
          </a:stretch>
        </p:blipFill>
        <p:spPr bwMode="auto">
          <a:xfrm>
            <a:off x="381000" y="304800"/>
            <a:ext cx="3286125" cy="4114800"/>
          </a:xfrm>
          <a:prstGeom prst="rect">
            <a:avLst/>
          </a:prstGeom>
          <a:noFill/>
          <a:ln w="9525">
            <a:noFill/>
            <a:miter lim="800000"/>
            <a:headEnd/>
            <a:tailEnd/>
          </a:ln>
        </p:spPr>
      </p:pic>
      <p:pic>
        <p:nvPicPr>
          <p:cNvPr id="35843" name="Picture 3"/>
          <p:cNvPicPr>
            <a:picLocks noChangeAspect="1" noChangeArrowheads="1"/>
          </p:cNvPicPr>
          <p:nvPr/>
        </p:nvPicPr>
        <p:blipFill>
          <a:blip r:embed="rId3"/>
          <a:srcRect/>
          <a:stretch>
            <a:fillRect/>
          </a:stretch>
        </p:blipFill>
        <p:spPr bwMode="auto">
          <a:xfrm>
            <a:off x="3657600" y="2895600"/>
            <a:ext cx="5334000" cy="3540125"/>
          </a:xfrm>
          <a:prstGeom prst="rect">
            <a:avLst/>
          </a:prstGeom>
          <a:noFill/>
          <a:ln w="9525">
            <a:noFill/>
            <a:miter lim="800000"/>
            <a:headEnd/>
            <a:tailEnd/>
          </a:ln>
        </p:spPr>
      </p:pic>
      <p:sp>
        <p:nvSpPr>
          <p:cNvPr id="35844" name="Text Box 4"/>
          <p:cNvSpPr txBox="1">
            <a:spLocks noChangeArrowheads="1"/>
          </p:cNvSpPr>
          <p:nvPr/>
        </p:nvSpPr>
        <p:spPr bwMode="auto">
          <a:xfrm>
            <a:off x="609600" y="4876800"/>
            <a:ext cx="2590800" cy="366713"/>
          </a:xfrm>
          <a:prstGeom prst="rect">
            <a:avLst/>
          </a:prstGeom>
          <a:noFill/>
          <a:ln w="9525">
            <a:noFill/>
            <a:miter lim="800000"/>
            <a:headEnd/>
            <a:tailEnd/>
          </a:ln>
        </p:spPr>
        <p:txBody>
          <a:bodyPr>
            <a:spAutoFit/>
          </a:bodyPr>
          <a:lstStyle/>
          <a:p>
            <a:pPr>
              <a:spcBef>
                <a:spcPct val="50000"/>
              </a:spcBef>
            </a:pPr>
            <a:r>
              <a:rPr lang="en-US"/>
              <a:t>Indira Gandhi </a:t>
            </a:r>
          </a:p>
        </p:txBody>
      </p:sp>
      <p:sp>
        <p:nvSpPr>
          <p:cNvPr id="35845" name="Text Box 5"/>
          <p:cNvSpPr txBox="1">
            <a:spLocks noChangeArrowheads="1"/>
          </p:cNvSpPr>
          <p:nvPr/>
        </p:nvSpPr>
        <p:spPr bwMode="auto">
          <a:xfrm>
            <a:off x="4648200" y="2209800"/>
            <a:ext cx="3886200" cy="641350"/>
          </a:xfrm>
          <a:prstGeom prst="rect">
            <a:avLst/>
          </a:prstGeom>
          <a:noFill/>
          <a:ln w="9525">
            <a:noFill/>
            <a:miter lim="800000"/>
            <a:headEnd/>
            <a:tailEnd/>
          </a:ln>
        </p:spPr>
        <p:txBody>
          <a:bodyPr>
            <a:spAutoFit/>
          </a:bodyPr>
          <a:lstStyle/>
          <a:p>
            <a:pPr>
              <a:spcBef>
                <a:spcPct val="50000"/>
              </a:spcBef>
            </a:pPr>
            <a:r>
              <a:rPr lang="en-US"/>
              <a:t>…and her Gandhian opponent Jayaprakash Narayan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838200"/>
            <a:ext cx="8229600" cy="609600"/>
          </a:xfrm>
        </p:spPr>
        <p:txBody>
          <a:bodyPr/>
          <a:lstStyle/>
          <a:p>
            <a:pPr eaLnBrk="1" hangingPunct="1"/>
            <a:r>
              <a:rPr lang="en-US" smtClean="0"/>
              <a:t>1977: The Reprieve &amp; the Rebuff</a:t>
            </a:r>
          </a:p>
        </p:txBody>
      </p:sp>
      <p:sp>
        <p:nvSpPr>
          <p:cNvPr id="36867" name="Rectangle 3"/>
          <p:cNvSpPr>
            <a:spLocks noGrp="1" noChangeArrowheads="1"/>
          </p:cNvSpPr>
          <p:nvPr>
            <p:ph type="body" idx="1"/>
          </p:nvPr>
        </p:nvSpPr>
        <p:spPr>
          <a:xfrm>
            <a:off x="0" y="1600200"/>
            <a:ext cx="9144000" cy="5257800"/>
          </a:xfrm>
        </p:spPr>
        <p:txBody>
          <a:bodyPr/>
          <a:lstStyle/>
          <a:p>
            <a:pPr marL="342900" indent="-342900" eaLnBrk="1" hangingPunct="1"/>
            <a:r>
              <a:rPr lang="en-US" sz="2600" smtClean="0"/>
              <a:t>Elections in 1977; Emergency lifted</a:t>
            </a:r>
          </a:p>
          <a:p>
            <a:pPr marL="342900" indent="-342900" eaLnBrk="1" hangingPunct="1"/>
            <a:r>
              <a:rPr lang="en-US" sz="2600" smtClean="0"/>
              <a:t>Opposition parties unite under Janata banner</a:t>
            </a:r>
          </a:p>
          <a:p>
            <a:pPr marL="742950" lvl="1" indent="-285750" eaLnBrk="1" hangingPunct="1"/>
            <a:r>
              <a:rPr lang="en-US" sz="2200" smtClean="0"/>
              <a:t>Old Congress + defectors, Peasants, Socialists, Jan Sangh</a:t>
            </a:r>
          </a:p>
          <a:p>
            <a:pPr marL="742950" lvl="1" indent="-285750" eaLnBrk="1" hangingPunct="1"/>
            <a:r>
              <a:rPr lang="en-US" sz="2200" smtClean="0"/>
              <a:t>Alliance with Left parties; regional parties (Akali Dal)</a:t>
            </a:r>
          </a:p>
          <a:p>
            <a:pPr marL="342900" indent="-342900" eaLnBrk="1" hangingPunct="1"/>
            <a:r>
              <a:rPr lang="en-US" sz="2600" smtClean="0"/>
              <a:t>Janata sweeps North India; Congress South</a:t>
            </a:r>
          </a:p>
          <a:p>
            <a:pPr marL="742950" lvl="1" indent="-285750" eaLnBrk="1" hangingPunct="1"/>
            <a:r>
              <a:rPr lang="en-US" sz="2200" smtClean="0"/>
              <a:t>Indira-Sanjay routed</a:t>
            </a:r>
          </a:p>
          <a:p>
            <a:pPr marL="342900" indent="-342900" eaLnBrk="1" hangingPunct="1"/>
            <a:r>
              <a:rPr lang="en-US" sz="2600" smtClean="0"/>
              <a:t>Janata’s grand coalition splits on personality &amp; ideology grounds (dual membership in RSS)</a:t>
            </a:r>
          </a:p>
          <a:p>
            <a:pPr marL="342900" indent="-342900" eaLnBrk="1" hangingPunct="1"/>
            <a:r>
              <a:rPr lang="en-US" sz="2600" smtClean="0"/>
              <a:t>Charan Singh replaces Morarji Desai</a:t>
            </a:r>
          </a:p>
          <a:p>
            <a:pPr marL="342900" indent="-342900" eaLnBrk="1" hangingPunct="1"/>
            <a:r>
              <a:rPr lang="en-US" sz="2600" smtClean="0"/>
              <a:t>Congress withdraws support; wins 1980 election</a:t>
            </a:r>
          </a:p>
          <a:p>
            <a:pPr marL="342900" indent="-342900" eaLnBrk="1" hangingPunct="1"/>
            <a:r>
              <a:rPr lang="en-US" sz="2600" smtClean="0"/>
              <a:t>End of bipolar experiment on national scale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838200"/>
            <a:ext cx="7848600" cy="609600"/>
          </a:xfrm>
        </p:spPr>
        <p:txBody>
          <a:bodyPr/>
          <a:lstStyle/>
          <a:p>
            <a:pPr eaLnBrk="1" hangingPunct="1"/>
            <a:r>
              <a:rPr lang="en-US" smtClean="0"/>
              <a:t>Congress post Indira</a:t>
            </a:r>
          </a:p>
        </p:txBody>
      </p:sp>
      <p:sp>
        <p:nvSpPr>
          <p:cNvPr id="37891" name="Rectangle 3"/>
          <p:cNvSpPr>
            <a:spLocks noGrp="1" noChangeArrowheads="1"/>
          </p:cNvSpPr>
          <p:nvPr>
            <p:ph type="body" idx="1"/>
          </p:nvPr>
        </p:nvSpPr>
        <p:spPr>
          <a:xfrm>
            <a:off x="0" y="1524000"/>
            <a:ext cx="9144000" cy="5105400"/>
          </a:xfrm>
        </p:spPr>
        <p:txBody>
          <a:bodyPr/>
          <a:lstStyle/>
          <a:p>
            <a:pPr marL="342900" indent="-342900" eaLnBrk="1" hangingPunct="1"/>
            <a:r>
              <a:rPr lang="en-US" sz="2400" smtClean="0"/>
              <a:t>Indira victim to Sikh extremism (nurtured by her?)</a:t>
            </a:r>
          </a:p>
          <a:p>
            <a:pPr marL="342900" indent="-342900" eaLnBrk="1" hangingPunct="1"/>
            <a:r>
              <a:rPr lang="en-US" sz="2400" smtClean="0"/>
              <a:t>Rajiv succeeds; wins landslide; liberalization begins</a:t>
            </a:r>
          </a:p>
          <a:p>
            <a:pPr marL="342900" indent="-342900" eaLnBrk="1" hangingPunct="1"/>
            <a:r>
              <a:rPr lang="en-US" sz="2400" smtClean="0"/>
              <a:t>100 year party very personalised; orgn in decay</a:t>
            </a:r>
          </a:p>
          <a:p>
            <a:pPr marL="342900" indent="-342900" eaLnBrk="1" hangingPunct="1"/>
            <a:r>
              <a:rPr lang="en-US" sz="2400" smtClean="0"/>
              <a:t>Rajiv loses momentum over questionable defense deals</a:t>
            </a:r>
          </a:p>
          <a:p>
            <a:pPr marL="342900" indent="-342900" eaLnBrk="1" hangingPunct="1"/>
            <a:r>
              <a:rPr lang="en-US" sz="2400" smtClean="0"/>
              <a:t>Rajiv defeated in elections; ex-colleague VP Singh leads Janata Coalition to office with BJP &amp; Left support</a:t>
            </a:r>
          </a:p>
          <a:p>
            <a:pPr marL="342900" indent="-342900" eaLnBrk="1" hangingPunct="1"/>
            <a:r>
              <a:rPr lang="en-US" sz="2400" smtClean="0"/>
              <a:t>Janata Coalition falls over Mandal Mandir politics</a:t>
            </a:r>
          </a:p>
          <a:p>
            <a:pPr marL="342900" indent="-342900" eaLnBrk="1" hangingPunct="1"/>
            <a:r>
              <a:rPr lang="en-US" sz="2400" smtClean="0"/>
              <a:t>Rajiv assassinated during re-election bid</a:t>
            </a:r>
          </a:p>
          <a:p>
            <a:pPr marL="342900" indent="-342900" eaLnBrk="1" hangingPunct="1"/>
            <a:r>
              <a:rPr lang="en-US" sz="2400" smtClean="0"/>
              <a:t>Narasimha Rao strengthens; party declines, (in North)</a:t>
            </a:r>
          </a:p>
          <a:p>
            <a:pPr marL="742950" lvl="1" indent="-285750" eaLnBrk="1" hangingPunct="1"/>
            <a:r>
              <a:rPr lang="en-US" sz="2200" smtClean="0"/>
              <a:t>Muslims, Dalits, &amp; OBCs go; splits/challengers in regions</a:t>
            </a:r>
          </a:p>
          <a:p>
            <a:pPr marL="342900" indent="-342900" eaLnBrk="1" hangingPunct="1"/>
            <a:r>
              <a:rPr lang="en-US" sz="2400" smtClean="0"/>
              <a:t>Sonia succeeds; finally ushers in Cong coalition in 2004</a:t>
            </a:r>
          </a:p>
          <a:p>
            <a:pPr marL="342900" indent="-342900" eaLnBrk="1" hangingPunct="1"/>
            <a:r>
              <a:rPr lang="en-US" sz="2400" smtClean="0"/>
              <a:t>Congress consolidates; returns stronger in 2009</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3400" y="457200"/>
            <a:ext cx="7848600" cy="1143000"/>
          </a:xfrm>
        </p:spPr>
        <p:txBody>
          <a:bodyPr/>
          <a:lstStyle/>
          <a:p>
            <a:pPr eaLnBrk="1" hangingPunct="1"/>
            <a:r>
              <a:rPr lang="en-US" sz="3600" dirty="0" err="1" smtClean="0"/>
              <a:t>Bharatiya</a:t>
            </a:r>
            <a:r>
              <a:rPr lang="en-US" sz="3600" dirty="0" smtClean="0"/>
              <a:t> </a:t>
            </a:r>
            <a:r>
              <a:rPr lang="en-US" sz="3600" dirty="0" err="1" smtClean="0"/>
              <a:t>Janata</a:t>
            </a:r>
            <a:r>
              <a:rPr lang="en-US" sz="3600" dirty="0" smtClean="0"/>
              <a:t> Party: </a:t>
            </a:r>
            <a:br>
              <a:rPr lang="en-US" sz="3600" dirty="0" smtClean="0"/>
            </a:br>
            <a:r>
              <a:rPr lang="en-US" sz="3600" dirty="0" smtClean="0"/>
              <a:t>Electoral System III</a:t>
            </a:r>
          </a:p>
        </p:txBody>
      </p:sp>
      <p:sp>
        <p:nvSpPr>
          <p:cNvPr id="38915" name="Rectangle 3"/>
          <p:cNvSpPr>
            <a:spLocks noGrp="1" noChangeArrowheads="1"/>
          </p:cNvSpPr>
          <p:nvPr>
            <p:ph type="body" idx="1"/>
          </p:nvPr>
        </p:nvSpPr>
        <p:spPr>
          <a:xfrm>
            <a:off x="0" y="1828800"/>
            <a:ext cx="9144000" cy="5181600"/>
          </a:xfrm>
        </p:spPr>
        <p:txBody>
          <a:bodyPr/>
          <a:lstStyle/>
          <a:p>
            <a:pPr marL="342900" indent="-342900" eaLnBrk="1" hangingPunct="1"/>
            <a:r>
              <a:rPr lang="en-US" sz="2400" smtClean="0"/>
              <a:t>Bharatiya Jana Sangh set up in 1950 with RSS support</a:t>
            </a:r>
          </a:p>
          <a:p>
            <a:pPr marL="342900" indent="-342900" eaLnBrk="1" hangingPunct="1"/>
            <a:r>
              <a:rPr lang="en-US" sz="2400" smtClean="0"/>
              <a:t>Ethno-nationalist ideology: Hindutva</a:t>
            </a:r>
          </a:p>
          <a:p>
            <a:pPr marL="742950" lvl="1" indent="-285750" eaLnBrk="1" hangingPunct="1"/>
            <a:r>
              <a:rPr lang="en-US" sz="2200" smtClean="0"/>
              <a:t>India has Hindu sacred geography &amp; unique Hindu culture</a:t>
            </a:r>
          </a:p>
          <a:p>
            <a:pPr marL="742950" lvl="1" indent="-285750" eaLnBrk="1" hangingPunct="1"/>
            <a:r>
              <a:rPr lang="en-US" sz="2200" smtClean="0"/>
              <a:t>Antagonistic to Semitic religions</a:t>
            </a:r>
          </a:p>
          <a:p>
            <a:pPr marL="342900" indent="-342900" eaLnBrk="1" hangingPunct="1"/>
            <a:r>
              <a:rPr lang="en-US" sz="2400" smtClean="0"/>
              <a:t>Base was upper castes &amp; small business; now broader</a:t>
            </a:r>
          </a:p>
          <a:p>
            <a:pPr marL="342900" indent="-342900" eaLnBrk="1" hangingPunct="1"/>
            <a:r>
              <a:rPr lang="en-US" sz="2400" smtClean="0"/>
              <a:t>Limited electoral support; almost wiped out in 1984</a:t>
            </a:r>
          </a:p>
          <a:p>
            <a:pPr marL="342900" indent="-342900" eaLnBrk="1" hangingPunct="1"/>
            <a:r>
              <a:rPr lang="en-US" sz="2400" smtClean="0"/>
              <a:t>Revived through Ram Janmabhoomi Movement</a:t>
            </a:r>
          </a:p>
          <a:p>
            <a:pPr marL="342900" indent="-342900" eaLnBrk="1" hangingPunct="1"/>
            <a:r>
              <a:rPr lang="en-US" sz="2400" smtClean="0"/>
              <a:t>Rises to power through deft coalitions, after initially being regarded as “untouchable” in 1996</a:t>
            </a:r>
          </a:p>
          <a:p>
            <a:pPr marL="342900" indent="-342900" eaLnBrk="1" hangingPunct="1"/>
            <a:r>
              <a:rPr lang="en-US" sz="2400" smtClean="0"/>
              <a:t>Fails to consolidate and retain power in 2004</a:t>
            </a:r>
          </a:p>
          <a:p>
            <a:pPr marL="342900" indent="-342900" eaLnBrk="1" hangingPunct="1"/>
            <a:r>
              <a:rPr lang="en-US" sz="2400" smtClean="0"/>
              <a:t>Now going through internal convulsions over strategy</a:t>
            </a:r>
          </a:p>
          <a:p>
            <a:pPr marL="742950" lvl="1" indent="-285750" eaLnBrk="1" hangingPunct="1"/>
            <a:endParaRPr lang="en-US" sz="2400" smtClean="0"/>
          </a:p>
          <a:p>
            <a:pPr marL="342900" indent="-342900" eaLnBrk="1" hangingPunct="1"/>
            <a:endParaRPr lang="en-US" sz="26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33400" y="838200"/>
            <a:ext cx="7696200" cy="685800"/>
          </a:xfrm>
        </p:spPr>
        <p:txBody>
          <a:bodyPr/>
          <a:lstStyle/>
          <a:p>
            <a:pPr eaLnBrk="1" hangingPunct="1"/>
            <a:r>
              <a:rPr lang="en-US" smtClean="0"/>
              <a:t>The Janata Family Tree</a:t>
            </a:r>
          </a:p>
        </p:txBody>
      </p:sp>
      <p:sp>
        <p:nvSpPr>
          <p:cNvPr id="39939" name="Rectangle 3"/>
          <p:cNvSpPr>
            <a:spLocks noGrp="1" noChangeArrowheads="1"/>
          </p:cNvSpPr>
          <p:nvPr>
            <p:ph type="body" idx="1"/>
          </p:nvPr>
        </p:nvSpPr>
        <p:spPr>
          <a:xfrm>
            <a:off x="228600" y="1600200"/>
            <a:ext cx="8915400" cy="5257800"/>
          </a:xfrm>
        </p:spPr>
        <p:txBody>
          <a:bodyPr/>
          <a:lstStyle/>
          <a:p>
            <a:pPr marL="342900" indent="-342900" eaLnBrk="1" hangingPunct="1"/>
            <a:r>
              <a:rPr lang="en-US" sz="2400" smtClean="0"/>
              <a:t>Janata drew mostly from middle &amp; peasant castes</a:t>
            </a:r>
          </a:p>
          <a:p>
            <a:pPr marL="342900" indent="-342900" eaLnBrk="1" hangingPunct="1"/>
            <a:r>
              <a:rPr lang="en-US" sz="2400" smtClean="0"/>
              <a:t>Built significantly on old Congressmen &amp; Socialists</a:t>
            </a:r>
          </a:p>
          <a:p>
            <a:pPr marL="342900" indent="-342900" eaLnBrk="1" hangingPunct="1"/>
            <a:r>
              <a:rPr lang="en-US" sz="2400" smtClean="0"/>
              <a:t>Excellent at implosion over personality feuds</a:t>
            </a:r>
          </a:p>
          <a:p>
            <a:pPr marL="342900" indent="-342900" eaLnBrk="1" hangingPunct="1"/>
            <a:r>
              <a:rPr lang="en-US" sz="2400" smtClean="0"/>
              <a:t>Caste central to agenda; Lohia; homespun narratives</a:t>
            </a:r>
          </a:p>
          <a:p>
            <a:pPr marL="342900" indent="-342900" eaLnBrk="1" hangingPunct="1"/>
            <a:r>
              <a:rPr lang="en-US" sz="2400" smtClean="0"/>
              <a:t>VP Singh implements Mandal commission report</a:t>
            </a:r>
          </a:p>
          <a:p>
            <a:pPr marL="342900" indent="-342900" eaLnBrk="1" hangingPunct="1"/>
            <a:r>
              <a:rPr lang="en-US" sz="2400" smtClean="0"/>
              <a:t>Legitimacy questioned by upper castes; seen as electoral ploy; results in unrest; consensus later</a:t>
            </a:r>
          </a:p>
          <a:p>
            <a:pPr marL="342900" indent="-342900" eaLnBrk="1" hangingPunct="1"/>
            <a:r>
              <a:rPr lang="en-US" sz="2400" smtClean="0"/>
              <a:t>VP Singh unable to unite OBCs &amp; Dalits who are natural class enemies; intermediate castes prove difficult to unite nationally across states</a:t>
            </a:r>
          </a:p>
          <a:p>
            <a:pPr marL="342900" indent="-342900" eaLnBrk="1" hangingPunct="1"/>
            <a:r>
              <a:rPr lang="en-US" sz="2400" smtClean="0"/>
              <a:t>Spawned lots of regional parties, SP, RJD, JDS, BJD</a:t>
            </a:r>
          </a:p>
          <a:p>
            <a:pPr marL="342900" indent="-342900" eaLnBrk="1" hangingPunct="1"/>
            <a:endParaRPr lang="en-US" sz="24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914400"/>
            <a:ext cx="7772400" cy="533400"/>
          </a:xfrm>
        </p:spPr>
        <p:txBody>
          <a:bodyPr/>
          <a:lstStyle/>
          <a:p>
            <a:pPr eaLnBrk="1" hangingPunct="1"/>
            <a:r>
              <a:rPr lang="en-US" smtClean="0"/>
              <a:t>The Left</a:t>
            </a:r>
          </a:p>
        </p:txBody>
      </p:sp>
      <p:sp>
        <p:nvSpPr>
          <p:cNvPr id="40963" name="Rectangle 3"/>
          <p:cNvSpPr>
            <a:spLocks noGrp="1" noChangeArrowheads="1"/>
          </p:cNvSpPr>
          <p:nvPr>
            <p:ph type="body" idx="1"/>
          </p:nvPr>
        </p:nvSpPr>
        <p:spPr>
          <a:xfrm>
            <a:off x="0" y="1676400"/>
            <a:ext cx="9144000" cy="5181600"/>
          </a:xfrm>
        </p:spPr>
        <p:txBody>
          <a:bodyPr/>
          <a:lstStyle/>
          <a:p>
            <a:pPr marL="342900" indent="-342900" eaLnBrk="1" hangingPunct="1"/>
            <a:r>
              <a:rPr lang="en-US" sz="2400" smtClean="0"/>
              <a:t>Left only in Kerala, West Bengal, Tripura; unable to build on early efforts in Andhra; ideology hold declining</a:t>
            </a:r>
          </a:p>
          <a:p>
            <a:pPr marL="342900" indent="-342900" eaLnBrk="1" hangingPunct="1"/>
            <a:r>
              <a:rPr lang="en-US" sz="2400" smtClean="0"/>
              <a:t>Ideological splits (pro-Russia-CPI vs pro-China-CPM)</a:t>
            </a:r>
          </a:p>
          <a:p>
            <a:pPr marL="342900" indent="-342900" eaLnBrk="1" hangingPunct="1"/>
            <a:r>
              <a:rPr lang="en-US" sz="2400" smtClean="0"/>
              <a:t>CPI much more pro-establishment; joins coalitions</a:t>
            </a:r>
          </a:p>
          <a:p>
            <a:pPr marL="342900" indent="-342900" eaLnBrk="1" hangingPunct="1"/>
            <a:r>
              <a:rPr lang="en-US" sz="2400" smtClean="0"/>
              <a:t>Left-democratic parties participating in system; oppose and destroy extremist Naxalite movement</a:t>
            </a:r>
          </a:p>
          <a:p>
            <a:pPr marL="342900" indent="-342900" eaLnBrk="1" hangingPunct="1"/>
            <a:r>
              <a:rPr lang="en-US" sz="2400" smtClean="0"/>
              <a:t>Support restricted to organized &amp; agricultural labour</a:t>
            </a:r>
          </a:p>
          <a:p>
            <a:pPr marL="342900" indent="-342900" eaLnBrk="1" hangingPunct="1"/>
            <a:r>
              <a:rPr lang="en-US" sz="2400" smtClean="0"/>
              <a:t>Bengal: Left cadres capture panchayati raj and cadreize governmental apparatus; strong-arm tactics?</a:t>
            </a:r>
          </a:p>
          <a:p>
            <a:pPr marL="342900" indent="-342900" eaLnBrk="1" hangingPunct="1"/>
            <a:r>
              <a:rPr lang="en-US" sz="2400" smtClean="0"/>
              <a:t>Participates in UPA government arguing communal forces more dangerous than liberalizing Congress</a:t>
            </a:r>
          </a:p>
          <a:p>
            <a:pPr marL="342900" indent="-342900" eaLnBrk="1" hangingPunct="1"/>
            <a:r>
              <a:rPr lang="en-US" sz="2400" smtClean="0"/>
              <a:t>Split with UPA on Indo-US nuclear deal; then decline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838200"/>
            <a:ext cx="7772400" cy="762000"/>
          </a:xfrm>
        </p:spPr>
        <p:txBody>
          <a:bodyPr/>
          <a:lstStyle/>
          <a:p>
            <a:pPr eaLnBrk="1" hangingPunct="1"/>
            <a:r>
              <a:rPr lang="en-US" smtClean="0"/>
              <a:t>Bahujan Samaj Party</a:t>
            </a:r>
          </a:p>
        </p:txBody>
      </p:sp>
      <p:sp>
        <p:nvSpPr>
          <p:cNvPr id="41987" name="Rectangle 3"/>
          <p:cNvSpPr>
            <a:spLocks noGrp="1" noChangeArrowheads="1"/>
          </p:cNvSpPr>
          <p:nvPr>
            <p:ph type="body" idx="1"/>
          </p:nvPr>
        </p:nvSpPr>
        <p:spPr>
          <a:xfrm>
            <a:off x="304800" y="1600200"/>
            <a:ext cx="8534400" cy="5257800"/>
          </a:xfrm>
        </p:spPr>
        <p:txBody>
          <a:bodyPr/>
          <a:lstStyle/>
          <a:p>
            <a:pPr marL="342900" indent="-342900" eaLnBrk="1" hangingPunct="1"/>
            <a:r>
              <a:rPr lang="en-US" sz="2400" smtClean="0"/>
              <a:t>Unique: only major national party to emerge with no connection to independence era parties</a:t>
            </a:r>
          </a:p>
          <a:p>
            <a:pPr marL="342900" indent="-342900" eaLnBrk="1" hangingPunct="1"/>
            <a:r>
              <a:rPr lang="en-US" sz="2400" smtClean="0"/>
              <a:t>Ideology based on Identity Politics: Bahujans constitute substantial majority in India</a:t>
            </a:r>
          </a:p>
          <a:p>
            <a:pPr marL="342900" indent="-342900" eaLnBrk="1" hangingPunct="1"/>
            <a:r>
              <a:rPr lang="en-US" sz="2400" smtClean="0"/>
              <a:t>Opposes Manuvad (upper caste domination)</a:t>
            </a:r>
          </a:p>
          <a:p>
            <a:pPr marL="342900" indent="-342900" eaLnBrk="1" hangingPunct="1"/>
            <a:r>
              <a:rPr lang="en-US" sz="2400" smtClean="0"/>
              <a:t>Strategic alliances =&gt; power (SP, BJP, Muslims)</a:t>
            </a:r>
          </a:p>
          <a:p>
            <a:pPr marL="342900" indent="-342900" eaLnBrk="1" hangingPunct="1"/>
            <a:r>
              <a:rPr lang="en-US" sz="2400" smtClean="0"/>
              <a:t>Spoiler (Maharashtra); adds to bargaining power</a:t>
            </a:r>
          </a:p>
          <a:p>
            <a:pPr marL="342900" indent="-342900" eaLnBrk="1" hangingPunct="1"/>
            <a:r>
              <a:rPr lang="en-US" sz="2400" smtClean="0"/>
              <a:t>Charismatic but volatile leadership (Mayawati)</a:t>
            </a:r>
          </a:p>
          <a:p>
            <a:pPr marL="342900" indent="-342900" eaLnBrk="1" hangingPunct="1"/>
            <a:r>
              <a:rPr lang="en-US" sz="2400" smtClean="0"/>
              <a:t>Now moving toward big tent approach (wooing Brahmins and upper castes) to win UP</a:t>
            </a:r>
          </a:p>
          <a:p>
            <a:pPr marL="342900" indent="-342900" eaLnBrk="1" hangingPunct="1"/>
            <a:r>
              <a:rPr lang="en-US" sz="2400" smtClean="0"/>
              <a:t>Fails to consolidate in UP in 2009 Lok Sabha poll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838200"/>
            <a:ext cx="7696200" cy="609600"/>
          </a:xfrm>
        </p:spPr>
        <p:txBody>
          <a:bodyPr/>
          <a:lstStyle/>
          <a:p>
            <a:pPr eaLnBrk="1" hangingPunct="1"/>
            <a:r>
              <a:rPr lang="en-US" smtClean="0"/>
              <a:t>India, historically …</a:t>
            </a:r>
          </a:p>
        </p:txBody>
      </p:sp>
      <p:sp>
        <p:nvSpPr>
          <p:cNvPr id="7171" name="Rectangle 3"/>
          <p:cNvSpPr>
            <a:spLocks noGrp="1" noChangeArrowheads="1"/>
          </p:cNvSpPr>
          <p:nvPr>
            <p:ph type="body" idx="1"/>
          </p:nvPr>
        </p:nvSpPr>
        <p:spPr>
          <a:xfrm>
            <a:off x="228600" y="1600200"/>
            <a:ext cx="8915400" cy="5181600"/>
          </a:xfrm>
        </p:spPr>
        <p:txBody>
          <a:bodyPr/>
          <a:lstStyle/>
          <a:p>
            <a:pPr marL="342900" indent="-342900" eaLnBrk="1" hangingPunct="1"/>
            <a:r>
              <a:rPr lang="en-US" sz="2200" smtClean="0"/>
              <a:t>Before British, no empire ruled over whole subcontinent</a:t>
            </a:r>
          </a:p>
          <a:p>
            <a:pPr marL="342900" indent="-342900" eaLnBrk="1" hangingPunct="1"/>
            <a:r>
              <a:rPr lang="en-US" sz="2200" smtClean="0"/>
              <a:t>Still significant cultural unity &amp; sense of Indianness existed</a:t>
            </a:r>
          </a:p>
          <a:p>
            <a:pPr marL="342900" indent="-342900" eaLnBrk="1" hangingPunct="1"/>
            <a:r>
              <a:rPr lang="en-US" sz="2200" smtClean="0"/>
              <a:t>Indians ruled themselves at the village/community level; little need for imperial intervention; politics a spectacle</a:t>
            </a:r>
          </a:p>
          <a:p>
            <a:pPr marL="342900" indent="-342900" eaLnBrk="1" hangingPunct="1"/>
            <a:r>
              <a:rPr lang="en-US" sz="2200" smtClean="0"/>
              <a:t>Emperors’ role usually restricted to collecting taxes</a:t>
            </a:r>
          </a:p>
          <a:p>
            <a:pPr marL="342900" indent="-342900" eaLnBrk="1" hangingPunct="1"/>
            <a:r>
              <a:rPr lang="en-US" sz="2200" smtClean="0"/>
              <a:t>Local communities governed themselves continuously through an elaborate social order that resisted empire</a:t>
            </a:r>
          </a:p>
          <a:p>
            <a:pPr marL="342900" indent="-342900" eaLnBrk="1" hangingPunct="1"/>
            <a:r>
              <a:rPr lang="en-US" sz="2200" b="1" i="1" smtClean="0"/>
              <a:t>Jati</a:t>
            </a:r>
            <a:r>
              <a:rPr lang="en-US" sz="2200" smtClean="0"/>
              <a:t> &amp; </a:t>
            </a:r>
            <a:r>
              <a:rPr lang="en-US" sz="2200" b="1" i="1" smtClean="0"/>
              <a:t>Varna </a:t>
            </a:r>
            <a:r>
              <a:rPr lang="en-US" sz="2200" smtClean="0"/>
              <a:t>(Social structures governing behavior)</a:t>
            </a:r>
          </a:p>
          <a:p>
            <a:pPr marL="342900" indent="-342900" eaLnBrk="1" hangingPunct="1"/>
            <a:r>
              <a:rPr lang="en-US" sz="2200" smtClean="0"/>
              <a:t>Dynamic yet resilient (accommodates invading groups/ religions; allows social mobility, e.g., Marathas)</a:t>
            </a:r>
          </a:p>
          <a:p>
            <a:pPr marL="342900" indent="-342900" eaLnBrk="1" hangingPunct="1"/>
            <a:r>
              <a:rPr lang="en-US" sz="2200" smtClean="0"/>
              <a:t>Balance of power among </a:t>
            </a:r>
            <a:r>
              <a:rPr lang="en-US" sz="2200" b="1" i="1" smtClean="0"/>
              <a:t>varnas</a:t>
            </a:r>
          </a:p>
          <a:p>
            <a:pPr marL="342900" indent="-342900" eaLnBrk="1" hangingPunct="1"/>
            <a:r>
              <a:rPr lang="en-US" sz="2200" smtClean="0"/>
              <a:t>Local, not national; perpetuated by endogamy, pollution</a:t>
            </a:r>
          </a:p>
          <a:p>
            <a:pPr marL="342900" indent="-342900" eaLnBrk="1" hangingPunct="1"/>
            <a:r>
              <a:rPr lang="en-US" sz="2200" smtClean="0"/>
              <a:t>Makes society easy to govern, difficult to change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A Historic Opportunity Lost?</a:t>
            </a:r>
          </a:p>
        </p:txBody>
      </p:sp>
      <p:pic>
        <p:nvPicPr>
          <p:cNvPr id="43011" name="Picture 8"/>
          <p:cNvPicPr>
            <a:picLocks noGrp="1" noChangeAspect="1" noChangeArrowheads="1"/>
          </p:cNvPicPr>
          <p:nvPr>
            <p:ph sz="half" idx="1"/>
          </p:nvPr>
        </p:nvPicPr>
        <p:blipFill>
          <a:blip r:embed="rId2"/>
          <a:srcRect/>
          <a:stretch>
            <a:fillRect/>
          </a:stretch>
        </p:blipFill>
        <p:spPr/>
      </p:pic>
      <p:pic>
        <p:nvPicPr>
          <p:cNvPr id="43012" name="Picture 9"/>
          <p:cNvPicPr>
            <a:picLocks noGrp="1" noChangeAspect="1" noChangeArrowheads="1"/>
          </p:cNvPicPr>
          <p:nvPr>
            <p:ph sz="half" idx="2"/>
          </p:nvPr>
        </p:nvPicPr>
        <p:blipFill>
          <a:blip r:embed="rId3"/>
          <a:srcRect/>
          <a:stretch>
            <a:fillRect/>
          </a:stretch>
        </p:blip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09600" y="914400"/>
            <a:ext cx="7696200" cy="533400"/>
          </a:xfrm>
        </p:spPr>
        <p:txBody>
          <a:bodyPr/>
          <a:lstStyle/>
          <a:p>
            <a:pPr eaLnBrk="1" hangingPunct="1"/>
            <a:r>
              <a:rPr lang="en-US" smtClean="0"/>
              <a:t>Regional Parties</a:t>
            </a:r>
          </a:p>
        </p:txBody>
      </p:sp>
      <p:sp>
        <p:nvSpPr>
          <p:cNvPr id="44035" name="Rectangle 3"/>
          <p:cNvSpPr>
            <a:spLocks noGrp="1" noChangeArrowheads="1"/>
          </p:cNvSpPr>
          <p:nvPr>
            <p:ph type="body" idx="1"/>
          </p:nvPr>
        </p:nvSpPr>
        <p:spPr>
          <a:xfrm>
            <a:off x="304800" y="1676400"/>
            <a:ext cx="8534400" cy="5486400"/>
          </a:xfrm>
        </p:spPr>
        <p:txBody>
          <a:bodyPr/>
          <a:lstStyle/>
          <a:p>
            <a:pPr marL="342900" indent="-342900" eaLnBrk="1" hangingPunct="1"/>
            <a:r>
              <a:rPr lang="en-US" sz="2600" smtClean="0"/>
              <a:t>Identity politics</a:t>
            </a:r>
          </a:p>
          <a:p>
            <a:pPr marL="742950" lvl="1" indent="-285750" eaLnBrk="1" hangingPunct="1"/>
            <a:r>
              <a:rPr lang="en-US" sz="2200" smtClean="0"/>
              <a:t>Religion: Akali Dal, Muslim League in Kerala</a:t>
            </a:r>
          </a:p>
          <a:p>
            <a:pPr marL="742950" lvl="1" indent="-285750" eaLnBrk="1" hangingPunct="1"/>
            <a:r>
              <a:rPr lang="en-US" sz="2200" smtClean="0"/>
              <a:t>State Culture: Andhra, Assam, Kashmir</a:t>
            </a:r>
          </a:p>
          <a:p>
            <a:pPr marL="742950" lvl="1" indent="-285750" eaLnBrk="1" hangingPunct="1"/>
            <a:r>
              <a:rPr lang="en-US" sz="2200" smtClean="0"/>
              <a:t>Culture &amp; Tradition: Tamil Nadu originally</a:t>
            </a:r>
          </a:p>
          <a:p>
            <a:pPr marL="742950" lvl="1" indent="-285750" eaLnBrk="1" hangingPunct="1"/>
            <a:r>
              <a:rPr lang="en-US" sz="2200" smtClean="0"/>
              <a:t>Caste Groups: Tamil Nadu now, UP, Bihar</a:t>
            </a:r>
          </a:p>
          <a:p>
            <a:pPr marL="742950" lvl="1" indent="-285750" eaLnBrk="1" hangingPunct="1"/>
            <a:r>
              <a:rPr lang="en-US" sz="2200" smtClean="0"/>
              <a:t>Tribal Identity: Jharkhand</a:t>
            </a:r>
          </a:p>
          <a:p>
            <a:pPr marL="742950" lvl="1" indent="-285750" eaLnBrk="1" hangingPunct="1"/>
            <a:r>
              <a:rPr lang="en-US" sz="2200" smtClean="0"/>
              <a:t>Malleable Ideology built on Identity: Shiv Sena</a:t>
            </a:r>
          </a:p>
          <a:p>
            <a:pPr marL="742950" lvl="1" indent="-285750" eaLnBrk="1" hangingPunct="1"/>
            <a:r>
              <a:rPr lang="en-US" sz="2200" smtClean="0"/>
              <a:t>Charismatic Leaders: Pawar, Mamata, Mufti, Vaiko</a:t>
            </a:r>
          </a:p>
          <a:p>
            <a:pPr marL="342900" indent="-342900" eaLnBrk="1" hangingPunct="1"/>
            <a:r>
              <a:rPr lang="en-US" sz="2600" smtClean="0"/>
              <a:t>Success?</a:t>
            </a:r>
          </a:p>
          <a:p>
            <a:pPr marL="742950" lvl="1" indent="-285750" eaLnBrk="1" hangingPunct="1"/>
            <a:r>
              <a:rPr lang="en-US" sz="2200" smtClean="0"/>
              <a:t>When they become one pole of state polity</a:t>
            </a:r>
          </a:p>
          <a:p>
            <a:pPr marL="742950" lvl="1" indent="-285750" eaLnBrk="1" hangingPunct="1"/>
            <a:r>
              <a:rPr lang="en-US" sz="2200" smtClean="0"/>
              <a:t>Coalition arrangements (e.g., Tamil Nadu)</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04800" y="685800"/>
            <a:ext cx="8458200" cy="838200"/>
          </a:xfrm>
        </p:spPr>
        <p:txBody>
          <a:bodyPr/>
          <a:lstStyle/>
          <a:p>
            <a:pPr eaLnBrk="1" hangingPunct="1"/>
            <a:r>
              <a:rPr lang="en-US" smtClean="0"/>
              <a:t>Extreme or Moderate Pluralism?</a:t>
            </a:r>
          </a:p>
        </p:txBody>
      </p:sp>
      <p:sp>
        <p:nvSpPr>
          <p:cNvPr id="45059" name="Rectangle 3"/>
          <p:cNvSpPr>
            <a:spLocks noGrp="1" noChangeArrowheads="1"/>
          </p:cNvSpPr>
          <p:nvPr>
            <p:ph type="body" idx="1"/>
          </p:nvPr>
        </p:nvSpPr>
        <p:spPr>
          <a:xfrm>
            <a:off x="0" y="1676400"/>
            <a:ext cx="9144000" cy="5181600"/>
          </a:xfrm>
        </p:spPr>
        <p:txBody>
          <a:bodyPr/>
          <a:lstStyle/>
          <a:p>
            <a:pPr marL="342900" indent="-342900" eaLnBrk="1" hangingPunct="1"/>
            <a:r>
              <a:rPr lang="en-US" sz="2400" smtClean="0"/>
              <a:t>Extreme Pluralism &amp; Centrifugal Tendencies?</a:t>
            </a:r>
          </a:p>
          <a:p>
            <a:pPr marL="742950" lvl="1" indent="-285750" eaLnBrk="1" hangingPunct="1"/>
            <a:r>
              <a:rPr lang="en-US" sz="2200" smtClean="0"/>
              <a:t>Increase in number of parties in coalitions</a:t>
            </a:r>
          </a:p>
          <a:p>
            <a:pPr marL="742950" lvl="1" indent="-285750" eaLnBrk="1" hangingPunct="1"/>
            <a:r>
              <a:rPr lang="en-US" sz="2200" smtClean="0"/>
              <a:t>Rise of “anti-system” (non-secular) parties</a:t>
            </a:r>
          </a:p>
          <a:p>
            <a:pPr marL="742950" lvl="1" indent="-285750" eaLnBrk="1" hangingPunct="1"/>
            <a:r>
              <a:rPr lang="en-US" sz="2200" smtClean="0"/>
              <a:t>Increase in political violence</a:t>
            </a:r>
          </a:p>
          <a:p>
            <a:pPr marL="342900" indent="-342900" eaLnBrk="1" hangingPunct="1"/>
            <a:r>
              <a:rPr lang="en-US" sz="2400" smtClean="0"/>
              <a:t>Moderate Pluralism!</a:t>
            </a:r>
          </a:p>
          <a:p>
            <a:pPr marL="742950" lvl="1" indent="-285750" eaLnBrk="1" hangingPunct="1"/>
            <a:r>
              <a:rPr lang="en-US" sz="2200" smtClean="0"/>
              <a:t>BJP had to moderate ideology in NDA because of:</a:t>
            </a:r>
          </a:p>
          <a:p>
            <a:pPr marL="742950" lvl="1" indent="-285750" eaLnBrk="1" hangingPunct="1"/>
            <a:r>
              <a:rPr lang="en-US" sz="2200" smtClean="0"/>
              <a:t>Region: Hindu-Muslim divide doesn’t resonate in South</a:t>
            </a:r>
          </a:p>
          <a:p>
            <a:pPr marL="742950" lvl="1" indent="-285750" eaLnBrk="1" hangingPunct="1"/>
            <a:r>
              <a:rPr lang="en-US" sz="2200" smtClean="0"/>
              <a:t>Caste: lower castes are majority in India; accommodate</a:t>
            </a:r>
          </a:p>
          <a:p>
            <a:pPr marL="742950" lvl="1" indent="-285750" eaLnBrk="1" hangingPunct="1"/>
            <a:r>
              <a:rPr lang="en-US" sz="2200" smtClean="0"/>
              <a:t>Alliances: secular parties forces moderation</a:t>
            </a:r>
          </a:p>
          <a:p>
            <a:pPr marL="342900" indent="-342900" eaLnBrk="1" hangingPunct="1"/>
            <a:r>
              <a:rPr lang="en-US" sz="2400" smtClean="0"/>
              <a:t>Index of Opposition Unity</a:t>
            </a:r>
          </a:p>
          <a:p>
            <a:pPr marL="742950" lvl="1" indent="-285750" eaLnBrk="1" hangingPunct="1"/>
            <a:r>
              <a:rPr lang="en-US" sz="2200" smtClean="0"/>
              <a:t>Parties uniting against a pole</a:t>
            </a:r>
          </a:p>
          <a:p>
            <a:pPr marL="742950" lvl="1" indent="-285750" eaLnBrk="1" hangingPunct="1"/>
            <a:r>
              <a:rPr lang="en-US" sz="2200" smtClean="0"/>
              <a:t>Earlier vs. Congress, now also against BJP</a:t>
            </a:r>
          </a:p>
          <a:p>
            <a:pPr marL="742950" lvl="1" indent="-285750" eaLnBrk="1" hangingPunct="1"/>
            <a:endParaRPr lang="en-US" sz="22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762000"/>
            <a:ext cx="7696200" cy="685800"/>
          </a:xfrm>
        </p:spPr>
        <p:txBody>
          <a:bodyPr/>
          <a:lstStyle/>
          <a:p>
            <a:pPr eaLnBrk="1" hangingPunct="1"/>
            <a:r>
              <a:rPr lang="en-US" smtClean="0"/>
              <a:t>Competing Explanations for Political Fragmentation</a:t>
            </a:r>
          </a:p>
        </p:txBody>
      </p:sp>
      <p:sp>
        <p:nvSpPr>
          <p:cNvPr id="46083" name="Rectangle 3"/>
          <p:cNvSpPr>
            <a:spLocks noGrp="1" noChangeArrowheads="1"/>
          </p:cNvSpPr>
          <p:nvPr>
            <p:ph type="body" idx="1"/>
          </p:nvPr>
        </p:nvSpPr>
        <p:spPr>
          <a:xfrm>
            <a:off x="0" y="1676400"/>
            <a:ext cx="9144000" cy="5181600"/>
          </a:xfrm>
        </p:spPr>
        <p:txBody>
          <a:bodyPr/>
          <a:lstStyle/>
          <a:p>
            <a:pPr marL="342900" indent="-342900" eaLnBrk="1" hangingPunct="1"/>
            <a:r>
              <a:rPr lang="en-US" sz="2400" smtClean="0"/>
              <a:t>Growing politicization of social cleavages along regional lines; reaction to Congress centralization </a:t>
            </a:r>
          </a:p>
          <a:p>
            <a:pPr marL="342900" indent="-342900" eaLnBrk="1" hangingPunct="1"/>
            <a:r>
              <a:rPr lang="en-US" sz="2400" smtClean="0"/>
              <a:t>Disillusioned Congressmen leaving</a:t>
            </a:r>
          </a:p>
          <a:p>
            <a:pPr marL="342900" indent="-342900" eaLnBrk="1" hangingPunct="1"/>
            <a:r>
              <a:rPr lang="en-US" sz="2400" smtClean="0"/>
              <a:t>Delinking Lok &amp; Vidhan Sabha elections since 1971; easier to ally for LS without losing local electoral base</a:t>
            </a:r>
          </a:p>
          <a:p>
            <a:pPr marL="342900" indent="-342900" eaLnBrk="1" hangingPunct="1"/>
            <a:r>
              <a:rPr lang="en-US" sz="2400" smtClean="0"/>
              <a:t>Growth &amp; political assertion of intermediate castes; now increased communalization &amp; caste-based parties</a:t>
            </a:r>
          </a:p>
          <a:p>
            <a:pPr marL="342900" indent="-342900" eaLnBrk="1" hangingPunct="1"/>
            <a:r>
              <a:rPr lang="en-US" sz="2400" smtClean="0"/>
              <a:t>Division of powers between Centre &amp; State makes it rational to focus on state alone</a:t>
            </a:r>
          </a:p>
          <a:p>
            <a:pPr marL="342900" indent="-342900" eaLnBrk="1" hangingPunct="1"/>
            <a:r>
              <a:rPr lang="en-US" sz="2400" smtClean="0"/>
              <a:t>Duverger’s Law: Importance of electoral system</a:t>
            </a:r>
          </a:p>
          <a:p>
            <a:pPr marL="342900" indent="-342900" eaLnBrk="1" hangingPunct="1"/>
            <a:endParaRPr lang="en-US" sz="2400" smtClean="0"/>
          </a:p>
          <a:p>
            <a:pPr marL="342900" indent="-342900" eaLnBrk="1" hangingPunct="1"/>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09600" y="685800"/>
            <a:ext cx="8077200" cy="762000"/>
          </a:xfrm>
        </p:spPr>
        <p:txBody>
          <a:bodyPr/>
          <a:lstStyle/>
          <a:p>
            <a:pPr eaLnBrk="1" hangingPunct="1"/>
            <a:r>
              <a:rPr lang="en-US" sz="3600" dirty="0" smtClean="0"/>
              <a:t>Trends: </a:t>
            </a:r>
            <a:br>
              <a:rPr lang="en-US" sz="3600" dirty="0" smtClean="0"/>
            </a:br>
            <a:r>
              <a:rPr lang="en-US" sz="3600" dirty="0" smtClean="0"/>
              <a:t>Expansion of Democratic Choice</a:t>
            </a:r>
          </a:p>
        </p:txBody>
      </p:sp>
      <p:sp>
        <p:nvSpPr>
          <p:cNvPr id="47107" name="Rectangle 3"/>
          <p:cNvSpPr>
            <a:spLocks noGrp="1" noChangeArrowheads="1"/>
          </p:cNvSpPr>
          <p:nvPr>
            <p:ph type="body" idx="1"/>
          </p:nvPr>
        </p:nvSpPr>
        <p:spPr>
          <a:xfrm>
            <a:off x="0" y="1752600"/>
            <a:ext cx="9144000" cy="5181600"/>
          </a:xfrm>
        </p:spPr>
        <p:txBody>
          <a:bodyPr/>
          <a:lstStyle/>
          <a:p>
            <a:pPr marL="342900" indent="-342900" eaLnBrk="1" hangingPunct="1"/>
            <a:r>
              <a:rPr lang="en-US" sz="2400" dirty="0" smtClean="0"/>
              <a:t>More participation/politicization esp. lower OBCs-</a:t>
            </a:r>
            <a:r>
              <a:rPr lang="en-US" sz="2400" dirty="0" err="1" smtClean="0"/>
              <a:t>Dalits</a:t>
            </a:r>
            <a:endParaRPr lang="en-US" sz="2400" dirty="0" smtClean="0"/>
          </a:p>
          <a:p>
            <a:pPr marL="342900" indent="-342900" eaLnBrk="1" hangingPunct="1"/>
            <a:r>
              <a:rPr lang="en-US" sz="2400" dirty="0" smtClean="0"/>
              <a:t>Experiencing power generally &amp; under </a:t>
            </a:r>
            <a:r>
              <a:rPr lang="en-US" sz="2400" dirty="0" err="1" smtClean="0"/>
              <a:t>Panchayati</a:t>
            </a:r>
            <a:r>
              <a:rPr lang="en-US" sz="2400" dirty="0" smtClean="0"/>
              <a:t> Raj</a:t>
            </a:r>
          </a:p>
          <a:p>
            <a:pPr marL="342900" indent="-342900" eaLnBrk="1" hangingPunct="1"/>
            <a:r>
              <a:rPr lang="en-US" sz="2400" dirty="0" smtClean="0">
                <a:solidFill>
                  <a:srgbClr val="FF0000"/>
                </a:solidFill>
              </a:rPr>
              <a:t>Women voting more; not represented more</a:t>
            </a:r>
          </a:p>
          <a:p>
            <a:pPr marL="342900" indent="-342900" eaLnBrk="1" hangingPunct="1"/>
            <a:r>
              <a:rPr lang="en-US" sz="2400" dirty="0" smtClean="0"/>
              <a:t>Minorities static; strategic voting against BJP</a:t>
            </a:r>
          </a:p>
          <a:p>
            <a:pPr marL="342900" indent="-342900" eaLnBrk="1" hangingPunct="1"/>
            <a:r>
              <a:rPr lang="en-US" sz="2400" dirty="0" smtClean="0">
                <a:solidFill>
                  <a:srgbClr val="FF0000"/>
                </a:solidFill>
              </a:rPr>
              <a:t>Rural areas voting &gt; urban (educated disengage)</a:t>
            </a:r>
          </a:p>
          <a:p>
            <a:pPr marL="342900" indent="-342900" eaLnBrk="1" hangingPunct="1"/>
            <a:r>
              <a:rPr lang="en-US" sz="2400" dirty="0" smtClean="0"/>
              <a:t>Politics shaping caste identities</a:t>
            </a:r>
          </a:p>
          <a:p>
            <a:pPr marL="342900" indent="-342900" eaLnBrk="1" hangingPunct="1"/>
            <a:r>
              <a:rPr lang="en-US" sz="2400" i="1" dirty="0" err="1" smtClean="0"/>
              <a:t>Jati</a:t>
            </a:r>
            <a:r>
              <a:rPr lang="en-US" sz="2400" dirty="0" smtClean="0"/>
              <a:t> groupings on the rise due to electoral logic (Karnataka: </a:t>
            </a:r>
            <a:r>
              <a:rPr lang="en-US" sz="2400" dirty="0" err="1" smtClean="0"/>
              <a:t>Ahinda</a:t>
            </a:r>
            <a:r>
              <a:rPr lang="en-US" sz="2400" dirty="0" smtClean="0"/>
              <a:t> </a:t>
            </a:r>
            <a:r>
              <a:rPr lang="en-US" sz="2400" dirty="0" err="1" smtClean="0"/>
              <a:t>vs</a:t>
            </a:r>
            <a:r>
              <a:rPr lang="en-US" sz="2400" dirty="0" smtClean="0"/>
              <a:t> Internal Reservation in OBCs)</a:t>
            </a:r>
          </a:p>
          <a:p>
            <a:pPr marL="342900" indent="-342900" eaLnBrk="1" hangingPunct="1"/>
            <a:r>
              <a:rPr lang="en-US" sz="2400" dirty="0" smtClean="0"/>
              <a:t>Waves on the decline; Anti-incumbency votes regular</a:t>
            </a:r>
          </a:p>
          <a:p>
            <a:pPr marL="342900" indent="-342900" eaLnBrk="1" hangingPunct="1"/>
            <a:r>
              <a:rPr lang="en-US" sz="2400" dirty="0" smtClean="0"/>
              <a:t>Centrism prevails (BJP Cong economics)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33400" y="381000"/>
            <a:ext cx="7772400" cy="1143000"/>
          </a:xfrm>
        </p:spPr>
        <p:txBody>
          <a:bodyPr/>
          <a:lstStyle/>
          <a:p>
            <a:pPr eaLnBrk="1" hangingPunct="1"/>
            <a:r>
              <a:rPr lang="en-US" dirty="0" smtClean="0"/>
              <a:t>Ironies: </a:t>
            </a:r>
            <a:r>
              <a:rPr lang="en-US" dirty="0" err="1" smtClean="0"/>
              <a:t>Bhasha</a:t>
            </a:r>
            <a:r>
              <a:rPr lang="en-US" dirty="0" smtClean="0"/>
              <a:t>-English Divide</a:t>
            </a:r>
          </a:p>
        </p:txBody>
      </p:sp>
      <p:sp>
        <p:nvSpPr>
          <p:cNvPr id="48131" name="Rectangle 3"/>
          <p:cNvSpPr>
            <a:spLocks noGrp="1" noChangeArrowheads="1"/>
          </p:cNvSpPr>
          <p:nvPr>
            <p:ph type="body" idx="1"/>
          </p:nvPr>
        </p:nvSpPr>
        <p:spPr>
          <a:xfrm>
            <a:off x="0" y="1752600"/>
            <a:ext cx="9144000" cy="5257800"/>
          </a:xfrm>
        </p:spPr>
        <p:txBody>
          <a:bodyPr/>
          <a:lstStyle/>
          <a:p>
            <a:pPr marL="342900" indent="-342900" eaLnBrk="1" hangingPunct="1">
              <a:lnSpc>
                <a:spcPct val="90000"/>
              </a:lnSpc>
            </a:pPr>
            <a:r>
              <a:rPr lang="en-US" sz="2600" dirty="0" err="1" smtClean="0"/>
              <a:t>Bhasha</a:t>
            </a:r>
            <a:r>
              <a:rPr lang="en-US" sz="2600" dirty="0" smtClean="0"/>
              <a:t>: language of democratic rights and social justice =&gt; politics</a:t>
            </a:r>
          </a:p>
          <a:p>
            <a:pPr marL="342900" indent="-342900" eaLnBrk="1" hangingPunct="1">
              <a:lnSpc>
                <a:spcPct val="90000"/>
              </a:lnSpc>
            </a:pPr>
            <a:r>
              <a:rPr lang="en-US" sz="2600" dirty="0" smtClean="0"/>
              <a:t>English: language of macro-economic and bureaucratic management =&gt; policies</a:t>
            </a:r>
          </a:p>
          <a:p>
            <a:pPr marL="342900" indent="-342900" eaLnBrk="1" hangingPunct="1">
              <a:lnSpc>
                <a:spcPct val="90000"/>
              </a:lnSpc>
            </a:pPr>
            <a:r>
              <a:rPr lang="en-US" sz="2600" dirty="0" smtClean="0"/>
              <a:t>While one section had the consolation of winning the elections, the other continued to rule. Just when the lower order had some access to political power, the most significant economic issues were removed from the political agenda</a:t>
            </a:r>
          </a:p>
          <a:p>
            <a:pPr marL="342900" indent="-342900" eaLnBrk="1" hangingPunct="1">
              <a:lnSpc>
                <a:spcPct val="90000"/>
              </a:lnSpc>
            </a:pPr>
            <a:r>
              <a:rPr lang="en-US" sz="2600" dirty="0" smtClean="0"/>
              <a:t>Lower castes gain government when it no longer matters much or can do much!</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28600" y="304800"/>
            <a:ext cx="8915400" cy="1219200"/>
          </a:xfrm>
        </p:spPr>
        <p:txBody>
          <a:bodyPr/>
          <a:lstStyle/>
          <a:p>
            <a:pPr eaLnBrk="1" hangingPunct="1"/>
            <a:r>
              <a:rPr lang="en-US" dirty="0" smtClean="0">
                <a:solidFill>
                  <a:srgbClr val="FF0000"/>
                </a:solidFill>
              </a:rPr>
              <a:t>Overall … An Inclusive Democracy</a:t>
            </a:r>
          </a:p>
        </p:txBody>
      </p:sp>
      <p:sp>
        <p:nvSpPr>
          <p:cNvPr id="52227" name="Rectangle 3"/>
          <p:cNvSpPr>
            <a:spLocks noGrp="1" noChangeArrowheads="1"/>
          </p:cNvSpPr>
          <p:nvPr>
            <p:ph type="body" idx="1"/>
          </p:nvPr>
        </p:nvSpPr>
        <p:spPr>
          <a:xfrm>
            <a:off x="228600" y="1752600"/>
            <a:ext cx="8686800" cy="4267200"/>
          </a:xfrm>
        </p:spPr>
        <p:txBody>
          <a:bodyPr/>
          <a:lstStyle/>
          <a:p>
            <a:pPr eaLnBrk="1" hangingPunct="1">
              <a:lnSpc>
                <a:spcPct val="90000"/>
              </a:lnSpc>
            </a:pPr>
            <a:r>
              <a:rPr lang="en-US" sz="2600" smtClean="0">
                <a:latin typeface="EuroSlavic" charset="0"/>
              </a:rPr>
              <a:t>India’s political system has been a power-sharing one, situated within a constitutional framework and a conception of the nation that is civic, territorial, and inclusive, rather than ethnic, religious, or linguistic.</a:t>
            </a:r>
          </a:p>
          <a:p>
            <a:pPr eaLnBrk="1" hangingPunct="1">
              <a:lnSpc>
                <a:spcPct val="90000"/>
              </a:lnSpc>
            </a:pPr>
            <a:r>
              <a:rPr lang="en-US" sz="2600" smtClean="0">
                <a:latin typeface="EuroSlavic" charset="0"/>
              </a:rPr>
              <a:t>Further, democracy and the constitution are not seen as imports or impositions but as indigenous products. </a:t>
            </a:r>
          </a:p>
          <a:p>
            <a:pPr eaLnBrk="1" hangingPunct="1">
              <a:lnSpc>
                <a:spcPct val="90000"/>
              </a:lnSpc>
            </a:pPr>
            <a:r>
              <a:rPr lang="en-US" sz="2600" smtClean="0">
                <a:latin typeface="EuroSlavic" charset="0"/>
              </a:rPr>
              <a:t>Importantly, the system’s centrist tendencies and emphasis on poverty-alleviation policies have limited class polarization and contributed to stability.</a:t>
            </a:r>
          </a:p>
          <a:p>
            <a:pPr eaLnBrk="1" hangingPunct="1">
              <a:lnSpc>
                <a:spcPct val="90000"/>
              </a:lnSpc>
            </a:pPr>
            <a:r>
              <a:rPr lang="en-US" sz="2600" smtClean="0">
                <a:latin typeface="EuroSlavic" charset="0"/>
              </a:rPr>
              <a:t>Accommodative politics has been able to absorb pressures from diverse groups over time</a:t>
            </a:r>
          </a:p>
          <a:p>
            <a:pPr eaLnBrk="1" hangingPunct="1">
              <a:lnSpc>
                <a:spcPct val="90000"/>
              </a:lnSpc>
            </a:pPr>
            <a:endParaRPr lang="en-US" sz="260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sz="3400" smtClean="0"/>
              <a:t>The Contradictions in Indian Politics</a:t>
            </a:r>
          </a:p>
        </p:txBody>
      </p:sp>
      <p:sp>
        <p:nvSpPr>
          <p:cNvPr id="125955" name="Rectangle 3"/>
          <p:cNvSpPr>
            <a:spLocks noGrp="1" noChangeArrowheads="1"/>
          </p:cNvSpPr>
          <p:nvPr>
            <p:ph type="body" idx="1"/>
          </p:nvPr>
        </p:nvSpPr>
        <p:spPr/>
        <p:txBody>
          <a:bodyPr/>
          <a:lstStyle/>
          <a:p>
            <a:r>
              <a:rPr lang="en-US" dirty="0" smtClean="0"/>
              <a:t>Ideals, Rhetoric, Reality</a:t>
            </a:r>
          </a:p>
          <a:p>
            <a:pPr lvl="1"/>
            <a:r>
              <a:rPr lang="en-US" dirty="0" smtClean="0"/>
              <a:t>Identify all the contradictions in this video</a:t>
            </a:r>
          </a:p>
          <a:p>
            <a:pPr lvl="1"/>
            <a:r>
              <a:rPr lang="en-US" dirty="0" smtClean="0">
                <a:hlinkClick r:id="rId2"/>
              </a:rPr>
              <a:t>www.</a:t>
            </a:r>
            <a:r>
              <a:rPr lang="en-US" b="1" dirty="0" smtClean="0">
                <a:hlinkClick r:id="rId2"/>
              </a:rPr>
              <a:t>youtube</a:t>
            </a:r>
            <a:r>
              <a:rPr lang="en-US" dirty="0" smtClean="0">
                <a:hlinkClick r:id="rId2"/>
              </a:rPr>
              <a:t>.com/watch?v=h2GyHHSeYPw</a:t>
            </a:r>
            <a:endParaRPr lang="en-US" dirty="0" smtClean="0"/>
          </a:p>
          <a:p>
            <a:pPr lvl="1"/>
            <a:r>
              <a:rPr lang="en-US" u="sng" dirty="0" smtClean="0"/>
              <a:t>An Uncertain Glory</a:t>
            </a:r>
            <a:r>
              <a:rPr lang="en-US" dirty="0" smtClean="0"/>
              <a:t>: Jean </a:t>
            </a:r>
            <a:r>
              <a:rPr lang="en-US" dirty="0" err="1" smtClean="0"/>
              <a:t>Dreze</a:t>
            </a:r>
            <a:r>
              <a:rPr lang="en-US" dirty="0" smtClean="0"/>
              <a:t> and Amartya Sen (story of Two </a:t>
            </a:r>
            <a:r>
              <a:rPr lang="en-US" dirty="0" err="1" smtClean="0"/>
              <a:t>Indias</a:t>
            </a:r>
            <a:r>
              <a:rPr lang="en-US" dirty="0" smtClean="0"/>
              <a: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smtClean="0"/>
              <a:t>DYNASTIC POLITICS</a:t>
            </a:r>
          </a:p>
        </p:txBody>
      </p:sp>
      <p:pic>
        <p:nvPicPr>
          <p:cNvPr id="60419" name="Content Placeholder 3"/>
          <p:cNvPicPr>
            <a:picLocks noGrp="1" noChangeAspect="1" noChangeArrowheads="1"/>
          </p:cNvPicPr>
          <p:nvPr>
            <p:ph idx="1"/>
          </p:nvPr>
        </p:nvPicPr>
        <p:blipFill>
          <a:blip r:embed="rId3"/>
          <a:srcRect/>
          <a:stretch>
            <a:fillRect/>
          </a:stretch>
        </p:blipFill>
        <p:spPr>
          <a:xfrm>
            <a:off x="685800" y="1665288"/>
            <a:ext cx="6019800" cy="5137150"/>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smtClean="0"/>
              <a:t>Logic of Dynastic Politics</a:t>
            </a:r>
          </a:p>
        </p:txBody>
      </p:sp>
      <p:sp>
        <p:nvSpPr>
          <p:cNvPr id="136195" name="Rectangle 3"/>
          <p:cNvSpPr>
            <a:spLocks noGrp="1" noChangeArrowheads="1"/>
          </p:cNvSpPr>
          <p:nvPr>
            <p:ph type="body" idx="1"/>
          </p:nvPr>
        </p:nvSpPr>
        <p:spPr>
          <a:xfrm>
            <a:off x="0" y="1752600"/>
            <a:ext cx="9144000" cy="4267200"/>
          </a:xfrm>
        </p:spPr>
        <p:txBody>
          <a:bodyPr/>
          <a:lstStyle/>
          <a:p>
            <a:pPr>
              <a:lnSpc>
                <a:spcPct val="80000"/>
              </a:lnSpc>
            </a:pPr>
            <a:r>
              <a:rPr lang="en-US" sz="2600" smtClean="0"/>
              <a:t>Brand image of dynasty—vote catcher</a:t>
            </a:r>
          </a:p>
          <a:p>
            <a:pPr>
              <a:lnSpc>
                <a:spcPct val="80000"/>
              </a:lnSpc>
            </a:pPr>
            <a:r>
              <a:rPr lang="en-US" sz="2600" smtClean="0"/>
              <a:t>Dynastic succession solves leadership conflicts in political parties</a:t>
            </a:r>
          </a:p>
          <a:p>
            <a:pPr>
              <a:lnSpc>
                <a:spcPct val="80000"/>
              </a:lnSpc>
            </a:pPr>
            <a:r>
              <a:rPr lang="en-US" sz="2600" smtClean="0"/>
              <a:t>India has feudal hangovers—acceptable</a:t>
            </a:r>
          </a:p>
          <a:p>
            <a:pPr>
              <a:lnSpc>
                <a:spcPct val="80000"/>
              </a:lnSpc>
            </a:pPr>
            <a:r>
              <a:rPr lang="en-US" sz="2600" smtClean="0"/>
              <a:t>Elections increasingly costly; politics full time job</a:t>
            </a:r>
          </a:p>
          <a:p>
            <a:pPr>
              <a:lnSpc>
                <a:spcPct val="80000"/>
              </a:lnSpc>
            </a:pPr>
            <a:r>
              <a:rPr lang="en-US" sz="2600" smtClean="0"/>
              <a:t>Electoral resources, typically unaccounted, flow to leaders with potential to come to power</a:t>
            </a:r>
          </a:p>
          <a:p>
            <a:pPr>
              <a:lnSpc>
                <a:spcPct val="80000"/>
              </a:lnSpc>
            </a:pPr>
            <a:r>
              <a:rPr lang="en-US" sz="2600" smtClean="0"/>
              <a:t>Who trust only family to manage these resources</a:t>
            </a:r>
          </a:p>
          <a:p>
            <a:pPr>
              <a:lnSpc>
                <a:spcPct val="80000"/>
              </a:lnSpc>
            </a:pPr>
            <a:r>
              <a:rPr lang="en-US" sz="2600" smtClean="0"/>
              <a:t>Marginalize others, concentrate power in families that control electoral resources</a:t>
            </a:r>
          </a:p>
          <a:p>
            <a:pPr>
              <a:lnSpc>
                <a:spcPct val="80000"/>
              </a:lnSpc>
            </a:pPr>
            <a:r>
              <a:rPr lang="en-US" sz="2600" smtClean="0"/>
              <a:t>OK? Voters can always reject. Unlevel playing field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838200"/>
            <a:ext cx="8839200" cy="609600"/>
          </a:xfrm>
        </p:spPr>
        <p:txBody>
          <a:bodyPr/>
          <a:lstStyle/>
          <a:p>
            <a:pPr eaLnBrk="1" hangingPunct="1"/>
            <a:r>
              <a:rPr lang="en-US" sz="3600" smtClean="0"/>
              <a:t>The Country that the British came to</a:t>
            </a:r>
          </a:p>
        </p:txBody>
      </p:sp>
      <p:sp>
        <p:nvSpPr>
          <p:cNvPr id="8195" name="Rectangle 3"/>
          <p:cNvSpPr>
            <a:spLocks noGrp="1" noChangeArrowheads="1"/>
          </p:cNvSpPr>
          <p:nvPr>
            <p:ph type="body" idx="1"/>
          </p:nvPr>
        </p:nvSpPr>
        <p:spPr>
          <a:xfrm>
            <a:off x="566738" y="1752600"/>
            <a:ext cx="8348662" cy="4343400"/>
          </a:xfrm>
        </p:spPr>
        <p:txBody>
          <a:bodyPr/>
          <a:lstStyle/>
          <a:p>
            <a:pPr eaLnBrk="1" hangingPunct="1"/>
            <a:r>
              <a:rPr lang="en-US" sz="2600" dirty="0" smtClean="0"/>
              <a:t>Strachey’s taunt:</a:t>
            </a:r>
          </a:p>
          <a:p>
            <a:pPr eaLnBrk="1" hangingPunct="1">
              <a:buFont typeface="Wingdings" pitchFamily="2" charset="2"/>
              <a:buNone/>
            </a:pPr>
            <a:r>
              <a:rPr lang="en-US" sz="2600" dirty="0" smtClean="0"/>
              <a:t>“there is not, and never was an India, never ever any country of India, possessing according to European ideas, any sort of unity, physical, political, social or religious; no nation, no ‘people of India’ of which we hear so much”</a:t>
            </a:r>
          </a:p>
          <a:p>
            <a:pPr eaLnBrk="1" hangingPunct="1"/>
            <a:r>
              <a:rPr lang="en-US" sz="2600" dirty="0" smtClean="0"/>
              <a:t>And Winston Churchill’s:</a:t>
            </a:r>
          </a:p>
          <a:p>
            <a:pPr eaLnBrk="1" hangingPunct="1">
              <a:buFont typeface="Wingdings" pitchFamily="2" charset="2"/>
              <a:buNone/>
            </a:pPr>
            <a:r>
              <a:rPr lang="en-US" sz="2600" dirty="0" smtClean="0"/>
              <a:t>"India, is merely a geographical expression. It is no more a single country than the Equator." </a:t>
            </a:r>
          </a:p>
          <a:p>
            <a:pPr eaLnBrk="1" hangingPunct="1">
              <a:buFont typeface="Wingdings" pitchFamily="2" charset="2"/>
              <a:buNone/>
            </a:pPr>
            <a:endParaRPr lang="en-US" sz="26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dirty="0" smtClean="0"/>
              <a:t>Political Issues in India Today:</a:t>
            </a:r>
            <a:br>
              <a:rPr lang="en-US" dirty="0" smtClean="0"/>
            </a:br>
            <a:r>
              <a:rPr lang="en-US" dirty="0" smtClean="0"/>
              <a:t>The System is Rotting …</a:t>
            </a:r>
          </a:p>
        </p:txBody>
      </p:sp>
      <p:pic>
        <p:nvPicPr>
          <p:cNvPr id="39938" name="Picture 2" descr="http://2.bp.blogspot.com/-cjDIBEmXsno/TiBjaxaosUI/AAAAAAAAAEI/7yvXI4-92FI/s1600/Indian-politics.jpg"/>
          <p:cNvPicPr>
            <a:picLocks noChangeAspect="1" noChangeArrowheads="1"/>
          </p:cNvPicPr>
          <p:nvPr/>
        </p:nvPicPr>
        <p:blipFill>
          <a:blip r:embed="rId3"/>
          <a:srcRect/>
          <a:stretch>
            <a:fillRect/>
          </a:stretch>
        </p:blipFill>
        <p:spPr bwMode="auto">
          <a:xfrm>
            <a:off x="1524000" y="1981200"/>
            <a:ext cx="6096000" cy="36576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 Challenge 1:</a:t>
            </a:r>
            <a:br>
              <a:rPr lang="en-US" dirty="0" smtClean="0"/>
            </a:br>
            <a:r>
              <a:rPr lang="en-US" dirty="0" smtClean="0"/>
              <a:t>Corruption</a:t>
            </a:r>
            <a:endParaRPr lang="en-US" dirty="0"/>
          </a:p>
        </p:txBody>
      </p:sp>
      <p:sp>
        <p:nvSpPr>
          <p:cNvPr id="3" name="Content Placeholder 2"/>
          <p:cNvSpPr>
            <a:spLocks noGrp="1"/>
          </p:cNvSpPr>
          <p:nvPr>
            <p:ph idx="1"/>
          </p:nvPr>
        </p:nvSpPr>
        <p:spPr/>
        <p:txBody>
          <a:bodyPr/>
          <a:lstStyle/>
          <a:p>
            <a:r>
              <a:rPr lang="en-US" dirty="0" smtClean="0"/>
              <a:t>The Governance Deficit</a:t>
            </a:r>
            <a:endParaRPr lang="en-US" dirty="0"/>
          </a:p>
        </p:txBody>
      </p:sp>
      <p:pic>
        <p:nvPicPr>
          <p:cNvPr id="4" name="Picture 2" descr="http://www.equitymaster.com/5minwrapup/images/2010/103010-Corruption-index-India-fares-poorly-equitymaster.gif"/>
          <p:cNvPicPr>
            <a:picLocks noChangeAspect="1" noChangeArrowheads="1"/>
          </p:cNvPicPr>
          <p:nvPr/>
        </p:nvPicPr>
        <p:blipFill>
          <a:blip r:embed="rId3"/>
          <a:srcRect/>
          <a:stretch>
            <a:fillRect/>
          </a:stretch>
        </p:blipFill>
        <p:spPr bwMode="auto">
          <a:xfrm>
            <a:off x="609600" y="2296886"/>
            <a:ext cx="8001000" cy="4408714"/>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India’s Corruption:</a:t>
            </a:r>
            <a:br>
              <a:rPr lang="en-US" dirty="0" smtClean="0"/>
            </a:br>
            <a:r>
              <a:rPr lang="en-US" dirty="0" smtClean="0"/>
              <a:t>Diverse and Large Scale!</a:t>
            </a:r>
            <a:endParaRPr lang="en-US" dirty="0"/>
          </a:p>
        </p:txBody>
      </p:sp>
      <p:pic>
        <p:nvPicPr>
          <p:cNvPr id="345090" name="Picture 2"/>
          <p:cNvPicPr>
            <a:picLocks noChangeAspect="1" noChangeArrowheads="1"/>
          </p:cNvPicPr>
          <p:nvPr/>
        </p:nvPicPr>
        <p:blipFill>
          <a:blip r:embed="rId3"/>
          <a:srcRect/>
          <a:stretch>
            <a:fillRect/>
          </a:stretch>
        </p:blipFill>
        <p:spPr bwMode="auto">
          <a:xfrm>
            <a:off x="4648200" y="1905000"/>
            <a:ext cx="4295775" cy="4057121"/>
          </a:xfrm>
          <a:prstGeom prst="rect">
            <a:avLst/>
          </a:prstGeom>
          <a:noFill/>
          <a:ln w="9525">
            <a:noFill/>
            <a:miter lim="800000"/>
            <a:headEnd/>
            <a:tailEnd/>
          </a:ln>
          <a:effectLst/>
        </p:spPr>
      </p:pic>
      <p:pic>
        <p:nvPicPr>
          <p:cNvPr id="345092" name="Picture 4" descr="http://www.cakarishma.com/wp-content/uploads/2011/10/india-corrupt.jpg"/>
          <p:cNvPicPr>
            <a:picLocks noChangeAspect="1" noChangeArrowheads="1"/>
          </p:cNvPicPr>
          <p:nvPr/>
        </p:nvPicPr>
        <p:blipFill>
          <a:blip r:embed="rId4"/>
          <a:srcRect/>
          <a:stretch>
            <a:fillRect/>
          </a:stretch>
        </p:blipFill>
        <p:spPr bwMode="auto">
          <a:xfrm>
            <a:off x="214745" y="1981200"/>
            <a:ext cx="4357255" cy="38862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2288" y="5300662"/>
            <a:ext cx="5486400" cy="566738"/>
          </a:xfrm>
        </p:spPr>
        <p:txBody>
          <a:bodyPr>
            <a:normAutofit/>
          </a:bodyPr>
          <a:lstStyle/>
          <a:p>
            <a:pPr algn="l"/>
            <a:r>
              <a:rPr lang="en-US" sz="1800" dirty="0" err="1" smtClean="0">
                <a:latin typeface="+mn-lt"/>
              </a:rPr>
              <a:t>Radia’s</a:t>
            </a:r>
            <a:r>
              <a:rPr lang="en-US" sz="1800" dirty="0" smtClean="0">
                <a:latin typeface="+mn-lt"/>
              </a:rPr>
              <a:t> Tapes Controversy: Key to 2G:</a:t>
            </a:r>
            <a:endParaRPr lang="en-US" sz="1800" dirty="0">
              <a:latin typeface="+mn-lt"/>
            </a:endParaRPr>
          </a:p>
        </p:txBody>
      </p:sp>
      <p:sp>
        <p:nvSpPr>
          <p:cNvPr id="8" name="Text Placeholder 7"/>
          <p:cNvSpPr>
            <a:spLocks noGrp="1"/>
          </p:cNvSpPr>
          <p:nvPr>
            <p:ph type="body" sz="half" idx="2"/>
          </p:nvPr>
        </p:nvSpPr>
        <p:spPr>
          <a:xfrm>
            <a:off x="228600" y="5867400"/>
            <a:ext cx="8686800" cy="838200"/>
          </a:xfrm>
        </p:spPr>
        <p:txBody>
          <a:bodyPr/>
          <a:lstStyle/>
          <a:p>
            <a:r>
              <a:rPr lang="en-US" sz="1800" dirty="0" smtClean="0"/>
              <a:t>Tapping corporate lobbyist’ </a:t>
            </a:r>
            <a:r>
              <a:rPr lang="en-US" sz="1800" dirty="0" err="1" smtClean="0"/>
              <a:t>Nira</a:t>
            </a:r>
            <a:r>
              <a:rPr lang="en-US" sz="1800" dirty="0" smtClean="0"/>
              <a:t> </a:t>
            </a:r>
            <a:r>
              <a:rPr lang="en-US" sz="1800" dirty="0" err="1" smtClean="0"/>
              <a:t>Radia’s</a:t>
            </a:r>
            <a:r>
              <a:rPr lang="en-US" sz="1800" dirty="0" smtClean="0"/>
              <a:t> phones to investigate illegal funds transfers, the Income Tax Department unearthed the deep-rooted, corrupt connections between the many politicians and businessmen.</a:t>
            </a:r>
            <a:endParaRPr lang="en-US" sz="1800" dirty="0"/>
          </a:p>
        </p:txBody>
      </p:sp>
      <p:pic>
        <p:nvPicPr>
          <p:cNvPr id="253954" name="Picture 2"/>
          <p:cNvPicPr>
            <a:picLocks noChangeAspect="1" noChangeArrowheads="1"/>
          </p:cNvPicPr>
          <p:nvPr/>
        </p:nvPicPr>
        <p:blipFill>
          <a:blip r:embed="rId3"/>
          <a:srcRect/>
          <a:stretch>
            <a:fillRect/>
          </a:stretch>
        </p:blipFill>
        <p:spPr bwMode="auto">
          <a:xfrm>
            <a:off x="614387" y="41580"/>
            <a:ext cx="7996213" cy="54448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38"/>
            <a:ext cx="8229600" cy="868362"/>
          </a:xfrm>
        </p:spPr>
        <p:txBody>
          <a:bodyPr/>
          <a:lstStyle/>
          <a:p>
            <a:r>
              <a:rPr lang="en-US" dirty="0" smtClean="0"/>
              <a:t>Corruption in the Judiciary</a:t>
            </a:r>
            <a:endParaRPr lang="en-US" dirty="0"/>
          </a:p>
        </p:txBody>
      </p:sp>
      <p:sp>
        <p:nvSpPr>
          <p:cNvPr id="3" name="Content Placeholder 2"/>
          <p:cNvSpPr>
            <a:spLocks noGrp="1"/>
          </p:cNvSpPr>
          <p:nvPr>
            <p:ph idx="1"/>
          </p:nvPr>
        </p:nvSpPr>
        <p:spPr>
          <a:xfrm>
            <a:off x="152400" y="1676400"/>
            <a:ext cx="8763000" cy="5029200"/>
          </a:xfrm>
        </p:spPr>
        <p:txBody>
          <a:bodyPr>
            <a:normAutofit fontScale="47500" lnSpcReduction="20000"/>
          </a:bodyPr>
          <a:lstStyle/>
          <a:p>
            <a:r>
              <a:rPr lang="en-US" sz="4000" dirty="0" smtClean="0"/>
              <a:t>According to Former Union Law Minister </a:t>
            </a:r>
            <a:r>
              <a:rPr lang="en-US" sz="4000" dirty="0" err="1" smtClean="0"/>
              <a:t>Shanthi</a:t>
            </a:r>
            <a:r>
              <a:rPr lang="en-US" sz="4000" dirty="0" smtClean="0"/>
              <a:t> </a:t>
            </a:r>
            <a:r>
              <a:rPr lang="en-US" sz="4000" dirty="0" err="1" smtClean="0"/>
              <a:t>Bhushan</a:t>
            </a:r>
            <a:r>
              <a:rPr lang="en-US" sz="4000" dirty="0" smtClean="0"/>
              <a:t>, 8 of the last 16 Supreme Court Chief Justices are corrupt.</a:t>
            </a:r>
          </a:p>
          <a:p>
            <a:r>
              <a:rPr lang="en-US" sz="4000" dirty="0" err="1" smtClean="0"/>
              <a:t>Shanti</a:t>
            </a:r>
            <a:r>
              <a:rPr lang="en-US" sz="4000" dirty="0" smtClean="0"/>
              <a:t> </a:t>
            </a:r>
            <a:r>
              <a:rPr lang="en-US" sz="4000" dirty="0" err="1" smtClean="0"/>
              <a:t>Bhushan</a:t>
            </a:r>
            <a:r>
              <a:rPr lang="en-US" sz="4000" dirty="0" smtClean="0"/>
              <a:t> in his affidavit said that two former CJIs had personally told him that their immediate predecessors and immediate successors were corrupt judges. He said that the names of those four CJIs were included in the list of eight corrupt CJIs. </a:t>
            </a:r>
          </a:p>
          <a:p>
            <a:r>
              <a:rPr lang="en-US" sz="4000" dirty="0" smtClean="0"/>
              <a:t>This only highlights the rampant corruption which is not only limited to the executive and legislature but also, extends to the judiciary. </a:t>
            </a:r>
          </a:p>
          <a:p>
            <a:r>
              <a:rPr lang="en-US" sz="4000" dirty="0" smtClean="0"/>
              <a:t>These allegations are only strengthened given the 2008 Cash-at-judge’s door scam. The case had rocked the Punjab and Haryana High Court after Rs 15 </a:t>
            </a:r>
            <a:r>
              <a:rPr lang="en-US" sz="4000" dirty="0" err="1" smtClean="0"/>
              <a:t>lakh</a:t>
            </a:r>
            <a:r>
              <a:rPr lang="en-US" sz="4000" dirty="0" smtClean="0"/>
              <a:t> was wrongly delivered at the residence of Justice </a:t>
            </a:r>
            <a:r>
              <a:rPr lang="en-US" sz="4000" dirty="0" err="1" smtClean="0"/>
              <a:t>Nirmaljit</a:t>
            </a:r>
            <a:r>
              <a:rPr lang="en-US" sz="4000" dirty="0" smtClean="0"/>
              <a:t> </a:t>
            </a:r>
            <a:r>
              <a:rPr lang="en-US" sz="4000" dirty="0" err="1" smtClean="0"/>
              <a:t>Kaur</a:t>
            </a:r>
            <a:r>
              <a:rPr lang="en-US" sz="4000" dirty="0" smtClean="0"/>
              <a:t>, another judge of the High Court here, instead of Justice </a:t>
            </a:r>
            <a:r>
              <a:rPr lang="en-US" sz="4000" dirty="0" err="1" smtClean="0"/>
              <a:t>Nirmal</a:t>
            </a:r>
            <a:r>
              <a:rPr lang="en-US" sz="4000" dirty="0" smtClean="0"/>
              <a:t> </a:t>
            </a:r>
            <a:r>
              <a:rPr lang="en-US" sz="4000" dirty="0" err="1" smtClean="0"/>
              <a:t>Yadav</a:t>
            </a:r>
            <a:r>
              <a:rPr lang="en-US" sz="4000" dirty="0" smtClean="0"/>
              <a:t>, on August 13, 2008 following which she reported the matter to the Chandigarh Police. The money was said to have been delivered there due to confusion over names.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a:xfrm>
            <a:off x="152401" y="304800"/>
            <a:ext cx="8915399" cy="1219200"/>
          </a:xfrm>
        </p:spPr>
        <p:txBody>
          <a:bodyPr/>
          <a:lstStyle/>
          <a:p>
            <a:r>
              <a:rPr lang="en-US" sz="3600" dirty="0" smtClean="0"/>
              <a:t>Governance Challenge 2: Interest </a:t>
            </a:r>
            <a:r>
              <a:rPr lang="en-US" sz="3600" dirty="0"/>
              <a:t>Group Competition </a:t>
            </a:r>
            <a:r>
              <a:rPr lang="en-US" sz="3600" dirty="0" smtClean="0"/>
              <a:t>and </a:t>
            </a:r>
            <a:r>
              <a:rPr lang="en-US" sz="3600" dirty="0"/>
              <a:t>Its Effects</a:t>
            </a:r>
          </a:p>
        </p:txBody>
      </p:sp>
      <p:sp>
        <p:nvSpPr>
          <p:cNvPr id="715779" name="Rectangle 3"/>
          <p:cNvSpPr>
            <a:spLocks noGrp="1" noChangeArrowheads="1"/>
          </p:cNvSpPr>
          <p:nvPr>
            <p:ph type="body" idx="1"/>
          </p:nvPr>
        </p:nvSpPr>
        <p:spPr/>
        <p:txBody>
          <a:bodyPr/>
          <a:lstStyle/>
          <a:p>
            <a:r>
              <a:rPr lang="en-US"/>
              <a:t>Pranab Bardhan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title"/>
          </p:nvPr>
        </p:nvSpPr>
        <p:spPr>
          <a:xfrm>
            <a:off x="0" y="304800"/>
            <a:ext cx="9144000" cy="1219200"/>
          </a:xfrm>
        </p:spPr>
        <p:txBody>
          <a:bodyPr>
            <a:normAutofit/>
          </a:bodyPr>
          <a:lstStyle/>
          <a:p>
            <a:r>
              <a:rPr lang="en-US" sz="3600" dirty="0"/>
              <a:t>Commonalities among Interest Groups</a:t>
            </a:r>
          </a:p>
        </p:txBody>
      </p:sp>
      <p:sp>
        <p:nvSpPr>
          <p:cNvPr id="711683" name="Rectangle 3"/>
          <p:cNvSpPr>
            <a:spLocks noGrp="1" noChangeArrowheads="1"/>
          </p:cNvSpPr>
          <p:nvPr>
            <p:ph type="body" idx="1"/>
          </p:nvPr>
        </p:nvSpPr>
        <p:spPr/>
        <p:txBody>
          <a:bodyPr/>
          <a:lstStyle/>
          <a:p>
            <a:r>
              <a:rPr lang="en-US" sz="2800"/>
              <a:t>Group Equity: key slogan</a:t>
            </a:r>
          </a:p>
          <a:p>
            <a:r>
              <a:rPr lang="en-US" sz="2800"/>
              <a:t>All lobbies speak for the poor</a:t>
            </a:r>
          </a:p>
          <a:p>
            <a:r>
              <a:rPr lang="en-US" sz="2800"/>
              <a:t>However, even the Left really acts as a pressure group for relatively affluent farmers, office-workers, and unionized “labour aristocracy”</a:t>
            </a:r>
          </a:p>
          <a:p>
            <a:r>
              <a:rPr lang="en-US" sz="2800"/>
              <a:t>Luckily, no individual group is able to hijack India</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title"/>
          </p:nvPr>
        </p:nvSpPr>
        <p:spPr>
          <a:xfrm>
            <a:off x="228600" y="762000"/>
            <a:ext cx="8305800" cy="762000"/>
          </a:xfrm>
        </p:spPr>
        <p:txBody>
          <a:bodyPr/>
          <a:lstStyle/>
          <a:p>
            <a:r>
              <a:rPr lang="en-US"/>
              <a:t>Sharing the Spoils</a:t>
            </a:r>
          </a:p>
        </p:txBody>
      </p:sp>
      <p:sp>
        <p:nvSpPr>
          <p:cNvPr id="712707" name="Rectangle 3"/>
          <p:cNvSpPr>
            <a:spLocks noGrp="1" noChangeArrowheads="1"/>
          </p:cNvSpPr>
          <p:nvPr>
            <p:ph type="body" idx="1"/>
          </p:nvPr>
        </p:nvSpPr>
        <p:spPr>
          <a:xfrm>
            <a:off x="152400" y="1752600"/>
            <a:ext cx="8686800" cy="4495800"/>
          </a:xfrm>
        </p:spPr>
        <p:txBody>
          <a:bodyPr/>
          <a:lstStyle/>
          <a:p>
            <a:pPr>
              <a:lnSpc>
                <a:spcPct val="80000"/>
              </a:lnSpc>
            </a:pPr>
            <a:r>
              <a:rPr lang="en-US" sz="2600" dirty="0" smtClean="0"/>
              <a:t>Subsidies</a:t>
            </a:r>
            <a:r>
              <a:rPr lang="en-US" sz="2600" dirty="0"/>
              <a:t>, protections etc. ~10% of Budget</a:t>
            </a:r>
          </a:p>
          <a:p>
            <a:pPr>
              <a:lnSpc>
                <a:spcPct val="80000"/>
              </a:lnSpc>
            </a:pPr>
            <a:r>
              <a:rPr lang="en-US" sz="2600" dirty="0"/>
              <a:t>Impacts fiscal deficits (especially revenue expenditure; wages)</a:t>
            </a:r>
          </a:p>
          <a:p>
            <a:pPr>
              <a:lnSpc>
                <a:spcPct val="80000"/>
              </a:lnSpc>
            </a:pPr>
            <a:r>
              <a:rPr lang="en-US" sz="2600" dirty="0"/>
              <a:t>Leads to underinvestment in capital infrastructure</a:t>
            </a:r>
          </a:p>
          <a:p>
            <a:pPr>
              <a:lnSpc>
                <a:spcPct val="80000"/>
              </a:lnSpc>
            </a:pPr>
            <a:r>
              <a:rPr lang="en-US" sz="2600" dirty="0"/>
              <a:t>State Electricity Boards in losses all over</a:t>
            </a:r>
          </a:p>
          <a:p>
            <a:pPr>
              <a:lnSpc>
                <a:spcPct val="80000"/>
              </a:lnSpc>
            </a:pPr>
            <a:r>
              <a:rPr lang="en-US" sz="2600" dirty="0"/>
              <a:t>Farmers demand parity with industrialists</a:t>
            </a:r>
          </a:p>
          <a:p>
            <a:pPr>
              <a:lnSpc>
                <a:spcPct val="80000"/>
              </a:lnSpc>
            </a:pPr>
            <a:r>
              <a:rPr lang="en-US" sz="2600" dirty="0"/>
              <a:t>Industrialists demand protection from MNCs</a:t>
            </a:r>
          </a:p>
          <a:p>
            <a:pPr>
              <a:lnSpc>
                <a:spcPct val="80000"/>
              </a:lnSpc>
            </a:pPr>
            <a:r>
              <a:rPr lang="en-US" sz="2600" dirty="0"/>
              <a:t>Banks bearing significant NPAs</a:t>
            </a:r>
          </a:p>
          <a:p>
            <a:pPr>
              <a:lnSpc>
                <a:spcPct val="80000"/>
              </a:lnSpc>
            </a:pPr>
            <a:r>
              <a:rPr lang="en-US" sz="2600" dirty="0"/>
              <a:t>States face bankruptcy because of handouts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71144" y="609600"/>
            <a:ext cx="8996655" cy="59154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82" name="Picture 2" descr="http://www.hindustantimes.com/Images/Popup/2012/5/12_05_biz2.jpg"/>
          <p:cNvPicPr>
            <a:picLocks noChangeAspect="1" noChangeArrowheads="1"/>
          </p:cNvPicPr>
          <p:nvPr/>
        </p:nvPicPr>
        <p:blipFill>
          <a:blip r:embed="rId3"/>
          <a:srcRect/>
          <a:stretch>
            <a:fillRect/>
          </a:stretch>
        </p:blipFill>
        <p:spPr bwMode="auto">
          <a:xfrm>
            <a:off x="39562" y="115951"/>
            <a:ext cx="9028238" cy="666584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990600"/>
            <a:ext cx="7543800" cy="457200"/>
          </a:xfrm>
        </p:spPr>
        <p:txBody>
          <a:bodyPr/>
          <a:lstStyle/>
          <a:p>
            <a:pPr eaLnBrk="1" hangingPunct="1"/>
            <a:r>
              <a:rPr lang="en-US" smtClean="0"/>
              <a:t>The British in India</a:t>
            </a:r>
          </a:p>
        </p:txBody>
      </p:sp>
      <p:sp>
        <p:nvSpPr>
          <p:cNvPr id="9219" name="Rectangle 3"/>
          <p:cNvSpPr>
            <a:spLocks noGrp="1" noChangeArrowheads="1"/>
          </p:cNvSpPr>
          <p:nvPr>
            <p:ph type="body" idx="1"/>
          </p:nvPr>
        </p:nvSpPr>
        <p:spPr>
          <a:xfrm>
            <a:off x="0" y="1752600"/>
            <a:ext cx="9144000" cy="5105400"/>
          </a:xfrm>
        </p:spPr>
        <p:txBody>
          <a:bodyPr/>
          <a:lstStyle/>
          <a:p>
            <a:pPr marL="342900" indent="-342900" eaLnBrk="1" hangingPunct="1"/>
            <a:r>
              <a:rPr lang="en-US" sz="2400" smtClean="0"/>
              <a:t>Role essentially Hobbesian: maintaining order</a:t>
            </a:r>
          </a:p>
          <a:p>
            <a:pPr marL="342900" indent="-342900" eaLnBrk="1" hangingPunct="1"/>
            <a:r>
              <a:rPr lang="en-US" sz="2400" smtClean="0"/>
              <a:t>Demarcated and mapped territory =&gt; India</a:t>
            </a:r>
          </a:p>
          <a:p>
            <a:pPr marL="342900" indent="-342900" eaLnBrk="1" hangingPunct="1"/>
            <a:r>
              <a:rPr lang="en-US" sz="2400" smtClean="0"/>
              <a:t>Cultivated local (bicultural) elite: Macaulay</a:t>
            </a:r>
          </a:p>
          <a:p>
            <a:pPr marL="342900" indent="-342900" eaLnBrk="1" hangingPunct="1"/>
            <a:r>
              <a:rPr lang="en-US" sz="2400" smtClean="0"/>
              <a:t>Empire intruded into social habits: Sati abolished</a:t>
            </a:r>
          </a:p>
          <a:p>
            <a:pPr marL="342900" indent="-342900" eaLnBrk="1" hangingPunct="1"/>
            <a:r>
              <a:rPr lang="en-US" sz="2400" smtClean="0"/>
              <a:t>Introduced representative politics in provinces</a:t>
            </a:r>
          </a:p>
          <a:p>
            <a:pPr marL="342900" indent="-342900" eaLnBrk="1" hangingPunct="1"/>
            <a:r>
              <a:rPr lang="en-US" sz="2400" smtClean="0"/>
              <a:t>Representation given to collectives, not individuals, on the basis of religion (Minto-Morley Act, 1909)</a:t>
            </a:r>
          </a:p>
          <a:p>
            <a:pPr marL="342900" indent="-342900" eaLnBrk="1" hangingPunct="1"/>
            <a:r>
              <a:rPr lang="en-US" sz="2400" smtClean="0"/>
              <a:t>Responsible government (Montagu-Chelmsford, 1919)</a:t>
            </a:r>
          </a:p>
          <a:p>
            <a:pPr marL="342900" indent="-342900" eaLnBrk="1" hangingPunct="1"/>
            <a:r>
              <a:rPr lang="en-US" sz="2400" smtClean="0"/>
              <a:t>Federal structure (Government of India Act 1935)</a:t>
            </a:r>
          </a:p>
          <a:p>
            <a:pPr marL="342900" indent="-342900" eaLnBrk="1" hangingPunct="1"/>
            <a:r>
              <a:rPr lang="en-US" sz="2400" smtClean="0"/>
              <a:t>British believed India would balkanize (into kingdoms)</a:t>
            </a:r>
          </a:p>
          <a:p>
            <a:pPr marL="342900" indent="-342900" eaLnBrk="1" hangingPunct="1"/>
            <a:r>
              <a:rPr lang="en-US" sz="2400" smtClean="0"/>
              <a:t>Therefore, ultimately, actively supported partition</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dirty="0" smtClean="0"/>
              <a:t>Governance Challenge 3: </a:t>
            </a:r>
            <a:br>
              <a:rPr lang="en-US" dirty="0" smtClean="0"/>
            </a:br>
            <a:r>
              <a:rPr lang="en-US" dirty="0" smtClean="0"/>
              <a:t>Vote Bank Politics</a:t>
            </a:r>
          </a:p>
        </p:txBody>
      </p:sp>
      <p:sp>
        <p:nvSpPr>
          <p:cNvPr id="54275" name="Rectangle 3"/>
          <p:cNvSpPr>
            <a:spLocks noGrp="1" noChangeArrowheads="1"/>
          </p:cNvSpPr>
          <p:nvPr>
            <p:ph type="body" idx="1"/>
          </p:nvPr>
        </p:nvSpPr>
        <p:spPr>
          <a:xfrm>
            <a:off x="228600" y="1676400"/>
            <a:ext cx="8686800" cy="4572000"/>
          </a:xfrm>
        </p:spPr>
        <p:txBody>
          <a:bodyPr/>
          <a:lstStyle/>
          <a:p>
            <a:pPr eaLnBrk="1" hangingPunct="1">
              <a:lnSpc>
                <a:spcPct val="90000"/>
              </a:lnSpc>
            </a:pPr>
            <a:r>
              <a:rPr lang="en-US" sz="2600" smtClean="0"/>
              <a:t>Since 1989, India has witnessed two major movements to create vote banks.</a:t>
            </a:r>
          </a:p>
          <a:p>
            <a:pPr eaLnBrk="1" hangingPunct="1">
              <a:lnSpc>
                <a:spcPct val="90000"/>
              </a:lnSpc>
            </a:pPr>
            <a:r>
              <a:rPr lang="en-US" sz="2600" smtClean="0"/>
              <a:t>One movement—termed Mandal—aimed at empowering lower castes through aggressive affirmative action. Lower castes together constitute ~70% of India.</a:t>
            </a:r>
          </a:p>
          <a:p>
            <a:pPr lvl="1" eaLnBrk="1" hangingPunct="1">
              <a:lnSpc>
                <a:spcPct val="90000"/>
              </a:lnSpc>
            </a:pPr>
            <a:r>
              <a:rPr lang="en-US" sz="2200" smtClean="0"/>
              <a:t>Advocated most strongly by Janata parties</a:t>
            </a:r>
          </a:p>
          <a:p>
            <a:pPr lvl="1" eaLnBrk="1" hangingPunct="1">
              <a:lnSpc>
                <a:spcPct val="90000"/>
              </a:lnSpc>
            </a:pPr>
            <a:r>
              <a:rPr lang="en-US" sz="2200" smtClean="0"/>
              <a:t>Now supported by all political parties</a:t>
            </a:r>
          </a:p>
          <a:p>
            <a:pPr eaLnBrk="1" hangingPunct="1">
              <a:lnSpc>
                <a:spcPct val="90000"/>
              </a:lnSpc>
            </a:pPr>
            <a:r>
              <a:rPr lang="en-US" sz="2600" smtClean="0"/>
              <a:t>The other movement—termed Hindutva—aimed to consolidate India’s Hindu majority</a:t>
            </a:r>
          </a:p>
          <a:p>
            <a:pPr lvl="1" eaLnBrk="1" hangingPunct="1">
              <a:lnSpc>
                <a:spcPct val="90000"/>
              </a:lnSpc>
            </a:pPr>
            <a:r>
              <a:rPr lang="en-US" sz="2200" smtClean="0"/>
              <a:t>Identified with the Bharatiya Janata Party</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mandal%2520commission%2520delhi%2520india%2520fire">
            <a:hlinkClick r:id="rId2"/>
          </p:cNvPr>
          <p:cNvPicPr>
            <a:picLocks noChangeAspect="1" noChangeArrowheads="1"/>
          </p:cNvPicPr>
          <p:nvPr/>
        </p:nvPicPr>
        <p:blipFill>
          <a:blip r:embed="rId3"/>
          <a:srcRect/>
          <a:stretch>
            <a:fillRect/>
          </a:stretch>
        </p:blipFill>
        <p:spPr bwMode="auto">
          <a:xfrm>
            <a:off x="0" y="304800"/>
            <a:ext cx="2819400" cy="2449513"/>
          </a:xfrm>
          <a:prstGeom prst="rect">
            <a:avLst/>
          </a:prstGeom>
          <a:noFill/>
          <a:ln w="9525">
            <a:noFill/>
            <a:miter lim="800000"/>
            <a:headEnd/>
            <a:tailEnd/>
          </a:ln>
        </p:spPr>
      </p:pic>
      <p:pic>
        <p:nvPicPr>
          <p:cNvPr id="55299" name="Picture 3" descr="jun06-protest-reservations2"/>
          <p:cNvPicPr>
            <a:picLocks noChangeAspect="1" noChangeArrowheads="1"/>
          </p:cNvPicPr>
          <p:nvPr/>
        </p:nvPicPr>
        <p:blipFill>
          <a:blip r:embed="rId4"/>
          <a:srcRect/>
          <a:stretch>
            <a:fillRect/>
          </a:stretch>
        </p:blipFill>
        <p:spPr bwMode="auto">
          <a:xfrm>
            <a:off x="2590800" y="3203575"/>
            <a:ext cx="4267200" cy="3654425"/>
          </a:xfrm>
          <a:prstGeom prst="rect">
            <a:avLst/>
          </a:prstGeom>
          <a:noFill/>
          <a:ln w="9525">
            <a:noFill/>
            <a:miter lim="800000"/>
            <a:headEnd/>
            <a:tailEnd/>
          </a:ln>
        </p:spPr>
      </p:pic>
      <p:pic>
        <p:nvPicPr>
          <p:cNvPr id="55300" name="Picture 4" descr="anti_reservation_protest_3"/>
          <p:cNvPicPr>
            <a:picLocks noChangeAspect="1" noChangeArrowheads="1"/>
          </p:cNvPicPr>
          <p:nvPr/>
        </p:nvPicPr>
        <p:blipFill>
          <a:blip r:embed="rId5"/>
          <a:srcRect/>
          <a:stretch>
            <a:fillRect/>
          </a:stretch>
        </p:blipFill>
        <p:spPr bwMode="auto">
          <a:xfrm>
            <a:off x="6215063" y="0"/>
            <a:ext cx="2928937" cy="3657600"/>
          </a:xfrm>
          <a:prstGeom prst="rect">
            <a:avLst/>
          </a:prstGeom>
          <a:noFill/>
          <a:ln w="9525">
            <a:noFill/>
            <a:miter lim="800000"/>
            <a:headEnd/>
            <a:tailEnd/>
          </a:ln>
        </p:spPr>
      </p:pic>
      <p:pic>
        <p:nvPicPr>
          <p:cNvPr id="55301" name="Picture 5" descr="reservation-1"/>
          <p:cNvPicPr>
            <a:picLocks noChangeAspect="1" noChangeArrowheads="1"/>
          </p:cNvPicPr>
          <p:nvPr/>
        </p:nvPicPr>
        <p:blipFill>
          <a:blip r:embed="rId6"/>
          <a:srcRect/>
          <a:stretch>
            <a:fillRect/>
          </a:stretch>
        </p:blipFill>
        <p:spPr bwMode="auto">
          <a:xfrm>
            <a:off x="0" y="2971800"/>
            <a:ext cx="2495550" cy="3581400"/>
          </a:xfrm>
          <a:prstGeom prst="rect">
            <a:avLst/>
          </a:prstGeom>
          <a:noFill/>
          <a:ln w="9525">
            <a:noFill/>
            <a:miter lim="800000"/>
            <a:headEnd/>
            <a:tailEnd/>
          </a:ln>
        </p:spPr>
      </p:pic>
      <p:sp>
        <p:nvSpPr>
          <p:cNvPr id="55302" name="Text Box 6"/>
          <p:cNvSpPr txBox="1">
            <a:spLocks noChangeArrowheads="1"/>
          </p:cNvSpPr>
          <p:nvPr/>
        </p:nvSpPr>
        <p:spPr bwMode="auto">
          <a:xfrm>
            <a:off x="2895600" y="304800"/>
            <a:ext cx="2743200" cy="1190625"/>
          </a:xfrm>
          <a:prstGeom prst="rect">
            <a:avLst/>
          </a:prstGeom>
          <a:noFill/>
          <a:ln w="9525">
            <a:noFill/>
            <a:miter lim="800000"/>
            <a:headEnd/>
            <a:tailEnd/>
          </a:ln>
        </p:spPr>
        <p:txBody>
          <a:bodyPr>
            <a:spAutoFit/>
          </a:bodyPr>
          <a:lstStyle/>
          <a:p>
            <a:pPr>
              <a:spcBef>
                <a:spcPct val="50000"/>
              </a:spcBef>
            </a:pPr>
            <a:r>
              <a:rPr lang="en-US" sz="3600"/>
              <a:t>Caste Conflicts</a:t>
            </a:r>
          </a:p>
        </p:txBody>
      </p:sp>
      <p:sp>
        <p:nvSpPr>
          <p:cNvPr id="55303" name="Text Box 7"/>
          <p:cNvSpPr txBox="1">
            <a:spLocks noChangeArrowheads="1"/>
          </p:cNvSpPr>
          <p:nvPr/>
        </p:nvSpPr>
        <p:spPr bwMode="auto">
          <a:xfrm>
            <a:off x="2819400" y="2057400"/>
            <a:ext cx="3352800" cy="1054100"/>
          </a:xfrm>
          <a:prstGeom prst="rect">
            <a:avLst/>
          </a:prstGeom>
          <a:noFill/>
          <a:ln w="9525">
            <a:noFill/>
            <a:miter lim="800000"/>
            <a:headEnd/>
            <a:tailEnd/>
          </a:ln>
        </p:spPr>
        <p:txBody>
          <a:bodyPr>
            <a:spAutoFit/>
          </a:bodyPr>
          <a:lstStyle/>
          <a:p>
            <a:pPr>
              <a:spcBef>
                <a:spcPct val="50000"/>
              </a:spcBef>
            </a:pPr>
            <a:r>
              <a:rPr lang="en-US" sz="2100"/>
              <a:t>Upper caste students protesting quotas in education &amp; public jobs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srcRect/>
          <a:stretch>
            <a:fillRect/>
          </a:stretch>
        </p:blipFill>
        <p:spPr bwMode="auto">
          <a:xfrm>
            <a:off x="533400" y="228600"/>
            <a:ext cx="8001000" cy="637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babri_120607_abrar-1"/>
          <p:cNvPicPr>
            <a:picLocks noChangeAspect="1" noChangeArrowheads="1"/>
          </p:cNvPicPr>
          <p:nvPr/>
        </p:nvPicPr>
        <p:blipFill>
          <a:blip r:embed="rId2"/>
          <a:srcRect/>
          <a:stretch>
            <a:fillRect/>
          </a:stretch>
        </p:blipFill>
        <p:spPr bwMode="auto">
          <a:xfrm>
            <a:off x="381000" y="1828800"/>
            <a:ext cx="3657600" cy="2909888"/>
          </a:xfrm>
          <a:prstGeom prst="rect">
            <a:avLst/>
          </a:prstGeom>
          <a:noFill/>
          <a:ln w="9525">
            <a:noFill/>
            <a:miter lim="800000"/>
            <a:headEnd/>
            <a:tailEnd/>
          </a:ln>
        </p:spPr>
      </p:pic>
      <p:pic>
        <p:nvPicPr>
          <p:cNvPr id="57347" name="Picture 3" descr="advani_rath_yatra_20070924"/>
          <p:cNvPicPr>
            <a:picLocks noChangeAspect="1" noChangeArrowheads="1"/>
          </p:cNvPicPr>
          <p:nvPr/>
        </p:nvPicPr>
        <p:blipFill>
          <a:blip r:embed="rId3"/>
          <a:srcRect/>
          <a:stretch>
            <a:fillRect/>
          </a:stretch>
        </p:blipFill>
        <p:spPr bwMode="auto">
          <a:xfrm>
            <a:off x="4572000" y="1905000"/>
            <a:ext cx="4133850" cy="2647950"/>
          </a:xfrm>
          <a:prstGeom prst="rect">
            <a:avLst/>
          </a:prstGeom>
          <a:noFill/>
          <a:ln w="9525">
            <a:noFill/>
            <a:miter lim="800000"/>
            <a:headEnd/>
            <a:tailEnd/>
          </a:ln>
        </p:spPr>
      </p:pic>
      <p:sp>
        <p:nvSpPr>
          <p:cNvPr id="57348" name="Text Box 6"/>
          <p:cNvSpPr txBox="1">
            <a:spLocks noChangeArrowheads="1"/>
          </p:cNvSpPr>
          <p:nvPr/>
        </p:nvSpPr>
        <p:spPr bwMode="auto">
          <a:xfrm>
            <a:off x="304800" y="685800"/>
            <a:ext cx="8610600" cy="641350"/>
          </a:xfrm>
          <a:prstGeom prst="rect">
            <a:avLst/>
          </a:prstGeom>
          <a:noFill/>
          <a:ln w="9525">
            <a:noFill/>
            <a:miter lim="800000"/>
            <a:headEnd/>
            <a:tailEnd/>
          </a:ln>
        </p:spPr>
        <p:txBody>
          <a:bodyPr>
            <a:spAutoFit/>
          </a:bodyPr>
          <a:lstStyle/>
          <a:p>
            <a:pPr>
              <a:spcBef>
                <a:spcPct val="50000"/>
              </a:spcBef>
            </a:pPr>
            <a:r>
              <a:rPr lang="en-US" sz="3600"/>
              <a:t>Hindutva &amp; the BJP’s Rise to Power</a:t>
            </a:r>
          </a:p>
        </p:txBody>
      </p:sp>
      <p:sp>
        <p:nvSpPr>
          <p:cNvPr id="57349" name="Text Box 7"/>
          <p:cNvSpPr txBox="1">
            <a:spLocks noChangeArrowheads="1"/>
          </p:cNvSpPr>
          <p:nvPr/>
        </p:nvSpPr>
        <p:spPr bwMode="auto">
          <a:xfrm>
            <a:off x="228600" y="5181600"/>
            <a:ext cx="4191000" cy="733425"/>
          </a:xfrm>
          <a:prstGeom prst="rect">
            <a:avLst/>
          </a:prstGeom>
          <a:noFill/>
          <a:ln w="9525">
            <a:noFill/>
            <a:miter lim="800000"/>
            <a:headEnd/>
            <a:tailEnd/>
          </a:ln>
        </p:spPr>
        <p:txBody>
          <a:bodyPr>
            <a:spAutoFit/>
          </a:bodyPr>
          <a:lstStyle/>
          <a:p>
            <a:pPr>
              <a:spcBef>
                <a:spcPct val="50000"/>
              </a:spcBef>
            </a:pPr>
            <a:r>
              <a:rPr lang="en-US" sz="2100"/>
              <a:t>Hindutva supporters demolishing the Babri Masjid</a:t>
            </a:r>
          </a:p>
        </p:txBody>
      </p:sp>
      <p:sp>
        <p:nvSpPr>
          <p:cNvPr id="57350" name="Text Box 8"/>
          <p:cNvSpPr txBox="1">
            <a:spLocks noChangeArrowheads="1"/>
          </p:cNvSpPr>
          <p:nvPr/>
        </p:nvSpPr>
        <p:spPr bwMode="auto">
          <a:xfrm>
            <a:off x="4572000" y="5029200"/>
            <a:ext cx="4267200" cy="1054100"/>
          </a:xfrm>
          <a:prstGeom prst="rect">
            <a:avLst/>
          </a:prstGeom>
          <a:noFill/>
          <a:ln w="9525">
            <a:noFill/>
            <a:miter lim="800000"/>
            <a:headEnd/>
            <a:tailEnd/>
          </a:ln>
        </p:spPr>
        <p:txBody>
          <a:bodyPr>
            <a:spAutoFit/>
          </a:bodyPr>
          <a:lstStyle/>
          <a:p>
            <a:pPr>
              <a:spcBef>
                <a:spcPct val="50000"/>
              </a:spcBef>
            </a:pPr>
            <a:r>
              <a:rPr lang="en-US" sz="2100"/>
              <a:t>BJP leader, L. K. Advani, on his “Rath Yatra”—the build Ram temple movement</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_38647715_bab150ap"/>
          <p:cNvPicPr>
            <a:picLocks noChangeAspect="1" noChangeArrowheads="1"/>
          </p:cNvPicPr>
          <p:nvPr/>
        </p:nvPicPr>
        <p:blipFill>
          <a:blip r:embed="rId2"/>
          <a:srcRect/>
          <a:stretch>
            <a:fillRect/>
          </a:stretch>
        </p:blipFill>
        <p:spPr bwMode="auto">
          <a:xfrm>
            <a:off x="0" y="0"/>
            <a:ext cx="3128963" cy="3962400"/>
          </a:xfrm>
          <a:prstGeom prst="rect">
            <a:avLst/>
          </a:prstGeom>
          <a:noFill/>
          <a:ln w="9525">
            <a:noFill/>
            <a:miter lim="800000"/>
            <a:headEnd/>
            <a:tailEnd/>
          </a:ln>
        </p:spPr>
      </p:pic>
      <p:pic>
        <p:nvPicPr>
          <p:cNvPr id="58371" name="Picture 3" descr="20061217mumbai_riots"/>
          <p:cNvPicPr>
            <a:picLocks noChangeAspect="1" noChangeArrowheads="1"/>
          </p:cNvPicPr>
          <p:nvPr/>
        </p:nvPicPr>
        <p:blipFill>
          <a:blip r:embed="rId3"/>
          <a:srcRect/>
          <a:stretch>
            <a:fillRect/>
          </a:stretch>
        </p:blipFill>
        <p:spPr bwMode="auto">
          <a:xfrm>
            <a:off x="4953000" y="0"/>
            <a:ext cx="3971925" cy="3373438"/>
          </a:xfrm>
          <a:prstGeom prst="rect">
            <a:avLst/>
          </a:prstGeom>
          <a:noFill/>
          <a:ln w="9525">
            <a:noFill/>
            <a:miter lim="800000"/>
            <a:headEnd/>
            <a:tailEnd/>
          </a:ln>
        </p:spPr>
      </p:pic>
      <p:pic>
        <p:nvPicPr>
          <p:cNvPr id="58372" name="Picture 4" descr="man_beg"/>
          <p:cNvPicPr>
            <a:picLocks noChangeAspect="1" noChangeArrowheads="1"/>
          </p:cNvPicPr>
          <p:nvPr/>
        </p:nvPicPr>
        <p:blipFill>
          <a:blip r:embed="rId4"/>
          <a:srcRect/>
          <a:stretch>
            <a:fillRect/>
          </a:stretch>
        </p:blipFill>
        <p:spPr bwMode="auto">
          <a:xfrm>
            <a:off x="2362200" y="2286000"/>
            <a:ext cx="3333750" cy="4572000"/>
          </a:xfrm>
          <a:prstGeom prst="rect">
            <a:avLst/>
          </a:prstGeom>
          <a:noFill/>
          <a:ln w="9525">
            <a:noFill/>
            <a:miter lim="800000"/>
            <a:headEnd/>
            <a:tailEnd/>
          </a:ln>
        </p:spPr>
      </p:pic>
      <p:sp>
        <p:nvSpPr>
          <p:cNvPr id="58373" name="Text Box 7"/>
          <p:cNvSpPr txBox="1">
            <a:spLocks noChangeArrowheads="1"/>
          </p:cNvSpPr>
          <p:nvPr/>
        </p:nvSpPr>
        <p:spPr bwMode="auto">
          <a:xfrm>
            <a:off x="6172200" y="4191000"/>
            <a:ext cx="2743200" cy="1054100"/>
          </a:xfrm>
          <a:prstGeom prst="rect">
            <a:avLst/>
          </a:prstGeom>
          <a:noFill/>
          <a:ln w="9525">
            <a:noFill/>
            <a:miter lim="800000"/>
            <a:headEnd/>
            <a:tailEnd/>
          </a:ln>
        </p:spPr>
        <p:txBody>
          <a:bodyPr>
            <a:spAutoFit/>
          </a:bodyPr>
          <a:lstStyle/>
          <a:p>
            <a:pPr>
              <a:spcBef>
                <a:spcPct val="50000"/>
              </a:spcBef>
            </a:pPr>
            <a:r>
              <a:rPr lang="en-US" sz="2100"/>
              <a:t>Images from Inter-religious or “Communal” Riots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 Challenge 4: </a:t>
            </a:r>
            <a:br>
              <a:rPr lang="en-US" dirty="0" smtClean="0"/>
            </a:br>
            <a:r>
              <a:rPr lang="en-US" dirty="0" smtClean="0"/>
              <a:t>Crime and/in Politics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Institutions That Check and Balance</a:t>
            </a:r>
            <a:endParaRPr lang="en-US" dirty="0"/>
          </a:p>
        </p:txBody>
      </p:sp>
      <p:pic>
        <p:nvPicPr>
          <p:cNvPr id="419844" name="Picture 4" descr="http://indiawires.com/wp-content/uploads/2012/03/CAG-Audit.jpg"/>
          <p:cNvPicPr>
            <a:picLocks noChangeAspect="1" noChangeArrowheads="1"/>
          </p:cNvPicPr>
          <p:nvPr/>
        </p:nvPicPr>
        <p:blipFill>
          <a:blip r:embed="rId3"/>
          <a:srcRect/>
          <a:stretch>
            <a:fillRect/>
          </a:stretch>
        </p:blipFill>
        <p:spPr bwMode="auto">
          <a:xfrm>
            <a:off x="0" y="2667000"/>
            <a:ext cx="2666999" cy="2786144"/>
          </a:xfrm>
          <a:prstGeom prst="rect">
            <a:avLst/>
          </a:prstGeom>
          <a:noFill/>
        </p:spPr>
      </p:pic>
      <p:pic>
        <p:nvPicPr>
          <p:cNvPr id="419846" name="Picture 6" descr="http://photo.outlookindia.com/images/gallery/20120202/2G_20120202.jpg"/>
          <p:cNvPicPr>
            <a:picLocks noChangeAspect="1" noChangeArrowheads="1"/>
          </p:cNvPicPr>
          <p:nvPr/>
        </p:nvPicPr>
        <p:blipFill>
          <a:blip r:embed="rId4"/>
          <a:srcRect/>
          <a:stretch>
            <a:fillRect/>
          </a:stretch>
        </p:blipFill>
        <p:spPr bwMode="auto">
          <a:xfrm>
            <a:off x="2643786" y="1676400"/>
            <a:ext cx="6500214" cy="5181600"/>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 Challenge 5: </a:t>
            </a:r>
            <a:br>
              <a:rPr lang="en-US" dirty="0" smtClean="0"/>
            </a:br>
            <a:r>
              <a:rPr lang="en-US" dirty="0" smtClean="0"/>
              <a:t>Policy Paralysis</a:t>
            </a:r>
            <a:endParaRPr lang="en-US" dirty="0"/>
          </a:p>
        </p:txBody>
      </p:sp>
      <p:pic>
        <p:nvPicPr>
          <p:cNvPr id="324612" name="Picture 4" descr="http://static.sify.com/cms/image/lcqtOkdhhbb.jpg"/>
          <p:cNvPicPr>
            <a:picLocks noChangeAspect="1" noChangeArrowheads="1"/>
          </p:cNvPicPr>
          <p:nvPr/>
        </p:nvPicPr>
        <p:blipFill>
          <a:blip r:embed="rId3"/>
          <a:srcRect/>
          <a:stretch>
            <a:fillRect/>
          </a:stretch>
        </p:blipFill>
        <p:spPr bwMode="auto">
          <a:xfrm>
            <a:off x="1600200" y="1752600"/>
            <a:ext cx="6019800" cy="4320879"/>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6050" name="Picture 2" descr="http://www.hindustantimes.com/Images/Popup/2012/4/23_04_pg1a.jpg"/>
          <p:cNvPicPr>
            <a:picLocks noChangeAspect="1" noChangeArrowheads="1"/>
          </p:cNvPicPr>
          <p:nvPr/>
        </p:nvPicPr>
        <p:blipFill>
          <a:blip r:embed="rId3"/>
          <a:srcRect/>
          <a:stretch>
            <a:fillRect/>
          </a:stretch>
        </p:blipFill>
        <p:spPr bwMode="auto">
          <a:xfrm>
            <a:off x="1600200" y="381000"/>
            <a:ext cx="6019800" cy="6191796"/>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3999" cy="1219201"/>
          </a:xfrm>
        </p:spPr>
        <p:txBody>
          <a:bodyPr/>
          <a:lstStyle/>
          <a:p>
            <a:r>
              <a:rPr lang="en-US" dirty="0" smtClean="0"/>
              <a:t>Coalitions &amp; Paralysis in Governance</a:t>
            </a:r>
            <a:endParaRPr lang="en-US" dirty="0"/>
          </a:p>
        </p:txBody>
      </p:sp>
      <p:pic>
        <p:nvPicPr>
          <p:cNvPr id="4" name="Picture 2" descr="http://static.adayinlife.timesofindia.com/usermedia/photos/2011/Mar/13ea41ecb2b6cda182acbcb544ef0ea5.jpg"/>
          <p:cNvPicPr>
            <a:picLocks noChangeAspect="1" noChangeArrowheads="1"/>
          </p:cNvPicPr>
          <p:nvPr/>
        </p:nvPicPr>
        <p:blipFill>
          <a:blip r:embed="rId3"/>
          <a:srcRect/>
          <a:stretch>
            <a:fillRect/>
          </a:stretch>
        </p:blipFill>
        <p:spPr bwMode="auto">
          <a:xfrm>
            <a:off x="2562226" y="1680469"/>
            <a:ext cx="4219574" cy="517753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p:nvPr>
        </p:nvPicPr>
        <p:blipFill>
          <a:blip r:embed="rId3"/>
          <a:srcRect/>
          <a:stretch>
            <a:fillRect/>
          </a:stretch>
        </p:blip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42" name="Picture 2"/>
          <p:cNvPicPr>
            <a:picLocks noChangeAspect="1" noChangeArrowheads="1"/>
          </p:cNvPicPr>
          <p:nvPr/>
        </p:nvPicPr>
        <p:blipFill>
          <a:blip r:embed="rId3"/>
          <a:srcRect/>
          <a:stretch>
            <a:fillRect/>
          </a:stretch>
        </p:blipFill>
        <p:spPr bwMode="auto">
          <a:xfrm>
            <a:off x="3048000" y="228600"/>
            <a:ext cx="2895600" cy="6515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8338" name="Picture 2" descr="http://www.ft.com/cms/a7ab849c-4309-11de-b793-00144feabdc0.jpg"/>
          <p:cNvPicPr>
            <a:picLocks noChangeAspect="1" noChangeArrowheads="1"/>
          </p:cNvPicPr>
          <p:nvPr/>
        </p:nvPicPr>
        <p:blipFill>
          <a:blip r:embed="rId3"/>
          <a:srcRect/>
          <a:stretch>
            <a:fillRect/>
          </a:stretch>
        </p:blipFill>
        <p:spPr bwMode="auto">
          <a:xfrm>
            <a:off x="1524000" y="76200"/>
            <a:ext cx="6086475" cy="6648450"/>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0" y="0"/>
            <a:ext cx="9143999" cy="1600200"/>
          </a:xfrm>
        </p:spPr>
        <p:txBody>
          <a:bodyPr/>
          <a:lstStyle/>
          <a:p>
            <a:r>
              <a:rPr lang="en-US" dirty="0" smtClean="0"/>
              <a:t>Electoral Systems and Implications: The Modern Indian Paradox</a:t>
            </a:r>
          </a:p>
        </p:txBody>
      </p:sp>
      <p:sp>
        <p:nvSpPr>
          <p:cNvPr id="86019" name="Content Placeholder 2"/>
          <p:cNvSpPr>
            <a:spLocks noGrp="1"/>
          </p:cNvSpPr>
          <p:nvPr>
            <p:ph idx="1"/>
          </p:nvPr>
        </p:nvSpPr>
        <p:spPr>
          <a:xfrm>
            <a:off x="566738" y="1676400"/>
            <a:ext cx="8001000" cy="4267200"/>
          </a:xfrm>
        </p:spPr>
        <p:txBody>
          <a:bodyPr/>
          <a:lstStyle/>
          <a:p>
            <a:r>
              <a:rPr lang="en-US" sz="2800" smtClean="0"/>
              <a:t>Duverger’s Law would predict that India—with its constituency-based, plurality-driven election process—will see a two-party outcome</a:t>
            </a:r>
          </a:p>
          <a:p>
            <a:r>
              <a:rPr lang="en-US" sz="2800" smtClean="0"/>
              <a:t>Yet, except in 1977 when the Janata Party won 345 seats and nearly all of north India and the Congress won 189 seats, sweeping the South, we have never seen a mainly two party outcome</a:t>
            </a:r>
          </a:p>
          <a:p>
            <a:r>
              <a:rPr lang="en-US" sz="2800" smtClean="0"/>
              <a:t>So does India disprove Duverger’s Law?</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smtClean="0"/>
              <a:t>The Level of Analysis Matters</a:t>
            </a:r>
          </a:p>
        </p:txBody>
      </p:sp>
      <p:sp>
        <p:nvSpPr>
          <p:cNvPr id="3" name="Content Placeholder 2"/>
          <p:cNvSpPr>
            <a:spLocks noGrp="1"/>
          </p:cNvSpPr>
          <p:nvPr>
            <p:ph idx="1"/>
          </p:nvPr>
        </p:nvSpPr>
        <p:spPr>
          <a:xfrm>
            <a:off x="152400" y="1600200"/>
            <a:ext cx="8839200" cy="4495800"/>
          </a:xfrm>
        </p:spPr>
        <p:txBody>
          <a:bodyPr/>
          <a:lstStyle/>
          <a:p>
            <a:r>
              <a:rPr lang="en-US" sz="2400" smtClean="0"/>
              <a:t>Look deeper, at elections in Indian states</a:t>
            </a:r>
          </a:p>
          <a:p>
            <a:r>
              <a:rPr lang="en-US" sz="2400" smtClean="0"/>
              <a:t>Typically they involve two parties/fronts</a:t>
            </a:r>
          </a:p>
          <a:p>
            <a:pPr lvl="1"/>
            <a:r>
              <a:rPr lang="en-US" sz="2000" smtClean="0"/>
              <a:t>Congress-BJP in Gujarat, Rajasthan, Madhya Pradesh, Chattisgarh</a:t>
            </a:r>
          </a:p>
          <a:p>
            <a:pPr lvl="1"/>
            <a:r>
              <a:rPr lang="en-US" sz="2000" smtClean="0"/>
              <a:t>DMK vs AIADMK in Tamil Nadu</a:t>
            </a:r>
          </a:p>
          <a:p>
            <a:pPr lvl="1"/>
            <a:r>
              <a:rPr lang="en-US" sz="2000" smtClean="0"/>
              <a:t>Left vs Congress in Bengal, Kerala</a:t>
            </a:r>
          </a:p>
          <a:p>
            <a:pPr lvl="1"/>
            <a:r>
              <a:rPr lang="en-US" sz="2000" smtClean="0"/>
              <a:t>Congress vs Akalis in Punjab</a:t>
            </a:r>
          </a:p>
          <a:p>
            <a:r>
              <a:rPr lang="en-US" sz="2400" smtClean="0"/>
              <a:t>Only Uttar Pradesh and Karnataka seem to have substantially multi-cornered contests</a:t>
            </a:r>
          </a:p>
          <a:p>
            <a:r>
              <a:rPr lang="en-US" sz="2400" smtClean="0"/>
              <a:t>As long as a party has concentrated support in a region, then it can survive and become a viable player in an era of coalition politics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 Challenge 6:</a:t>
            </a:r>
            <a:br>
              <a:rPr lang="en-US" dirty="0" smtClean="0"/>
            </a:br>
            <a:r>
              <a:rPr lang="en-US" dirty="0" smtClean="0"/>
              <a:t>Federalism</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AutoShape 2" descr="http://scrapetv.com/News/News%20Pages/Everyone%20Else/images/taj-mahal-hotel-attack.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90500" name="Picture 4" descr="http://scrapetv.com/News/News%20Pages/Everyone%20Else/images/taj-mahal-hotel-attack.jpg"/>
          <p:cNvPicPr>
            <a:picLocks noChangeAspect="1" noChangeArrowheads="1"/>
          </p:cNvPicPr>
          <p:nvPr/>
        </p:nvPicPr>
        <p:blipFill>
          <a:blip r:embed="rId3"/>
          <a:srcRect/>
          <a:stretch>
            <a:fillRect/>
          </a:stretch>
        </p:blipFill>
        <p:spPr bwMode="auto">
          <a:xfrm>
            <a:off x="0" y="1524001"/>
            <a:ext cx="4138080" cy="2590799"/>
          </a:xfrm>
          <a:prstGeom prst="rect">
            <a:avLst/>
          </a:prstGeom>
          <a:noFill/>
        </p:spPr>
      </p:pic>
      <p:pic>
        <p:nvPicPr>
          <p:cNvPr id="490502" name="Picture 6" descr="http://www.indiabuzzing.com/wp-content/uploads/india-pakistan-relations-after-mumbai-terror-attack3.jpeg"/>
          <p:cNvPicPr>
            <a:picLocks noChangeAspect="1" noChangeArrowheads="1"/>
          </p:cNvPicPr>
          <p:nvPr/>
        </p:nvPicPr>
        <p:blipFill>
          <a:blip r:embed="rId4"/>
          <a:srcRect/>
          <a:stretch>
            <a:fillRect/>
          </a:stretch>
        </p:blipFill>
        <p:spPr bwMode="auto">
          <a:xfrm>
            <a:off x="0" y="4113503"/>
            <a:ext cx="3505200" cy="2744497"/>
          </a:xfrm>
          <a:prstGeom prst="rect">
            <a:avLst/>
          </a:prstGeom>
          <a:noFill/>
        </p:spPr>
      </p:pic>
      <p:pic>
        <p:nvPicPr>
          <p:cNvPr id="490504" name="Picture 8" descr="http://blognostic.com/wp-content/uploads/2010/11/india_attack.jpg"/>
          <p:cNvPicPr>
            <a:picLocks noChangeAspect="1" noChangeArrowheads="1"/>
          </p:cNvPicPr>
          <p:nvPr/>
        </p:nvPicPr>
        <p:blipFill>
          <a:blip r:embed="rId5"/>
          <a:srcRect/>
          <a:stretch>
            <a:fillRect/>
          </a:stretch>
        </p:blipFill>
        <p:spPr bwMode="auto">
          <a:xfrm>
            <a:off x="3048000" y="0"/>
            <a:ext cx="2819400" cy="2819400"/>
          </a:xfrm>
          <a:prstGeom prst="rect">
            <a:avLst/>
          </a:prstGeom>
          <a:noFill/>
        </p:spPr>
      </p:pic>
      <p:pic>
        <p:nvPicPr>
          <p:cNvPr id="490506" name="Picture 10" descr="http://specials.indiatoday.com/terror/images/india_terror.gif"/>
          <p:cNvPicPr>
            <a:picLocks noChangeAspect="1" noChangeArrowheads="1"/>
          </p:cNvPicPr>
          <p:nvPr/>
        </p:nvPicPr>
        <p:blipFill>
          <a:blip r:embed="rId6"/>
          <a:srcRect/>
          <a:stretch>
            <a:fillRect/>
          </a:stretch>
        </p:blipFill>
        <p:spPr bwMode="auto">
          <a:xfrm>
            <a:off x="4924425" y="2419349"/>
            <a:ext cx="4219575" cy="4438651"/>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4594" name="Picture 2" descr="http://1.bp.blogspot.com/-VXWGlpQQ1DQ/T0ijipBgWEI/AAAAAAAAPHw/KLIABJKfm9c/s1600/nctc.jpg"/>
          <p:cNvPicPr>
            <a:picLocks noChangeAspect="1" noChangeArrowheads="1"/>
          </p:cNvPicPr>
          <p:nvPr/>
        </p:nvPicPr>
        <p:blipFill>
          <a:blip r:embed="rId3"/>
          <a:srcRect/>
          <a:stretch>
            <a:fillRect/>
          </a:stretch>
        </p:blipFill>
        <p:spPr bwMode="auto">
          <a:xfrm>
            <a:off x="0" y="0"/>
            <a:ext cx="3998674" cy="6858000"/>
          </a:xfrm>
          <a:prstGeom prst="rect">
            <a:avLst/>
          </a:prstGeom>
          <a:noFill/>
        </p:spPr>
      </p:pic>
      <p:sp>
        <p:nvSpPr>
          <p:cNvPr id="9" name="Text Placeholder 8"/>
          <p:cNvSpPr>
            <a:spLocks noGrp="1"/>
          </p:cNvSpPr>
          <p:nvPr>
            <p:ph type="body" sz="quarter" idx="3"/>
          </p:nvPr>
        </p:nvSpPr>
        <p:spPr>
          <a:xfrm>
            <a:off x="3962400" y="381000"/>
            <a:ext cx="5181600" cy="487362"/>
          </a:xfrm>
        </p:spPr>
        <p:txBody>
          <a:bodyPr/>
          <a:lstStyle/>
          <a:p>
            <a:pPr algn="ctr"/>
            <a:r>
              <a:rPr lang="en-US" sz="2800" dirty="0" smtClean="0"/>
              <a:t>THE ARGUMENT</a:t>
            </a:r>
            <a:endParaRPr lang="en-US" sz="2800" dirty="0"/>
          </a:p>
        </p:txBody>
      </p:sp>
      <p:sp>
        <p:nvSpPr>
          <p:cNvPr id="10" name="Content Placeholder 9"/>
          <p:cNvSpPr>
            <a:spLocks noGrp="1"/>
          </p:cNvSpPr>
          <p:nvPr>
            <p:ph sz="quarter" idx="4"/>
          </p:nvPr>
        </p:nvSpPr>
        <p:spPr>
          <a:xfrm>
            <a:off x="4038600" y="914400"/>
            <a:ext cx="5105400" cy="5943600"/>
          </a:xfrm>
        </p:spPr>
        <p:txBody>
          <a:bodyPr/>
          <a:lstStyle/>
          <a:p>
            <a:pPr>
              <a:buFont typeface="Arial" pitchFamily="34" charset="0"/>
              <a:buChar char="•"/>
            </a:pPr>
            <a:r>
              <a:rPr lang="en-US" dirty="0" smtClean="0"/>
              <a:t>In India, law and order is a state subject</a:t>
            </a:r>
          </a:p>
          <a:p>
            <a:pPr>
              <a:buFont typeface="Arial" pitchFamily="34" charset="0"/>
              <a:buChar char="•"/>
            </a:pPr>
            <a:r>
              <a:rPr lang="en-US" dirty="0" smtClean="0"/>
              <a:t>Section 43(a) of the Act empowers the NCTC “to arrest and detain any person if the body feels that the subject is associated with a terror act (even potential)” on its own.</a:t>
            </a:r>
          </a:p>
          <a:p>
            <a:pPr>
              <a:buFont typeface="Arial" pitchFamily="34" charset="0"/>
              <a:buChar char="•"/>
            </a:pPr>
            <a:r>
              <a:rPr lang="en-US" dirty="0" smtClean="0"/>
              <a:t>States (mainly run by non-Congress or opposition governments) oppose the Act alleging central domination on state powers and authority. </a:t>
            </a:r>
          </a:p>
          <a:p>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 Challenge 7:</a:t>
            </a:r>
            <a:br>
              <a:rPr lang="en-US" dirty="0" smtClean="0"/>
            </a:br>
            <a:r>
              <a:rPr lang="en-US" dirty="0" err="1" smtClean="0"/>
              <a:t>Programme</a:t>
            </a:r>
            <a:r>
              <a:rPr lang="en-US" dirty="0" smtClean="0"/>
              <a:t> Implementation</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India—A Flailing State?</a:t>
            </a:r>
            <a:endParaRPr lang="en-US" dirty="0"/>
          </a:p>
        </p:txBody>
      </p:sp>
      <p:sp>
        <p:nvSpPr>
          <p:cNvPr id="3" name="Content Placeholder 2"/>
          <p:cNvSpPr>
            <a:spLocks noGrp="1"/>
          </p:cNvSpPr>
          <p:nvPr>
            <p:ph idx="1"/>
          </p:nvPr>
        </p:nvSpPr>
        <p:spPr>
          <a:xfrm>
            <a:off x="566738" y="1752600"/>
            <a:ext cx="8272462" cy="4267200"/>
          </a:xfrm>
        </p:spPr>
        <p:txBody>
          <a:bodyPr/>
          <a:lstStyle/>
          <a:p>
            <a:r>
              <a:rPr lang="en-US" i="1" dirty="0" smtClean="0"/>
              <a:t>“India is today a flailing state—a nation-state in which the head, that is the elite institutions at the national (and in some states) level remain sound and functional but that this head is no longer reliably connected via nerves and sinews to its own limbs.” </a:t>
            </a:r>
          </a:p>
          <a:p>
            <a:r>
              <a:rPr lang="en-US" b="1" i="1" dirty="0" err="1" smtClean="0"/>
              <a:t>Lant</a:t>
            </a:r>
            <a:r>
              <a:rPr lang="en-US" b="1" i="1" dirty="0" smtClean="0"/>
              <a:t> Pritchett (2009)</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AutoShape 2" descr="http://reflow.scribd.com/1ua3h2hwu8kygbi/images/image-1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82308" name="Picture 4" descr="http://reflow.scribd.com/1ua3h2hwu8kygbi/images/image-17.jpg"/>
          <p:cNvPicPr>
            <a:picLocks noChangeAspect="1" noChangeArrowheads="1"/>
          </p:cNvPicPr>
          <p:nvPr/>
        </p:nvPicPr>
        <p:blipFill>
          <a:blip r:embed="rId3"/>
          <a:srcRect/>
          <a:stretch>
            <a:fillRect/>
          </a:stretch>
        </p:blipFill>
        <p:spPr bwMode="auto">
          <a:xfrm>
            <a:off x="152400" y="1905000"/>
            <a:ext cx="8826122" cy="4419600"/>
          </a:xfrm>
          <a:prstGeom prst="rect">
            <a:avLst/>
          </a:prstGeom>
          <a:noFill/>
        </p:spPr>
      </p:pic>
      <p:sp>
        <p:nvSpPr>
          <p:cNvPr id="6" name="Title 5"/>
          <p:cNvSpPr>
            <a:spLocks noGrp="1"/>
          </p:cNvSpPr>
          <p:nvPr>
            <p:ph type="title"/>
          </p:nvPr>
        </p:nvSpPr>
        <p:spPr/>
        <p:txBody>
          <a:bodyPr/>
          <a:lstStyle/>
          <a:p>
            <a:r>
              <a:rPr lang="en-US" dirty="0" smtClean="0"/>
              <a:t>Government Service Delivery on the Decline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685800"/>
            <a:ext cx="9144000" cy="762000"/>
          </a:xfrm>
        </p:spPr>
        <p:txBody>
          <a:bodyPr/>
          <a:lstStyle/>
          <a:p>
            <a:pPr eaLnBrk="1" hangingPunct="1"/>
            <a:r>
              <a:rPr lang="en-US" sz="3600" smtClean="0"/>
              <a:t>Indian National Congress: Early Days</a:t>
            </a:r>
          </a:p>
        </p:txBody>
      </p:sp>
      <p:sp>
        <p:nvSpPr>
          <p:cNvPr id="11267" name="Rectangle 3"/>
          <p:cNvSpPr>
            <a:spLocks noGrp="1" noChangeArrowheads="1"/>
          </p:cNvSpPr>
          <p:nvPr>
            <p:ph type="body" idx="1"/>
          </p:nvPr>
        </p:nvSpPr>
        <p:spPr>
          <a:xfrm>
            <a:off x="228600" y="1600200"/>
            <a:ext cx="8915400" cy="5105400"/>
          </a:xfrm>
        </p:spPr>
        <p:txBody>
          <a:bodyPr/>
          <a:lstStyle/>
          <a:p>
            <a:pPr marL="342900" indent="-342900" eaLnBrk="1" hangingPunct="1"/>
            <a:r>
              <a:rPr lang="en-US" sz="2400" smtClean="0"/>
              <a:t>1885: Society to request equal rights as British citizens; stressed India’s right to collective liberty</a:t>
            </a:r>
          </a:p>
          <a:p>
            <a:pPr marL="342900" indent="-342900" eaLnBrk="1" hangingPunct="1"/>
            <a:r>
              <a:rPr lang="en-US" sz="2400" smtClean="0"/>
              <a:t>1920s: Started to lay claim, in the name of the nation, to possession of the state &amp; its territory</a:t>
            </a:r>
          </a:p>
          <a:p>
            <a:pPr marL="342900" indent="-342900" eaLnBrk="1" hangingPunct="1"/>
            <a:r>
              <a:rPr lang="en-US" sz="2400" smtClean="0"/>
              <a:t>Gandhi turned party into a mass movement</a:t>
            </a:r>
          </a:p>
          <a:p>
            <a:pPr marL="342900" indent="-342900" eaLnBrk="1" hangingPunct="1"/>
            <a:r>
              <a:rPr lang="en-US" sz="2400" smtClean="0"/>
              <a:t>Non-violence, Satyagraha: unique, slow techniques; Party also pushed for modern socio-political agendas</a:t>
            </a:r>
          </a:p>
          <a:p>
            <a:pPr marL="342900" indent="-342900" eaLnBrk="1" hangingPunct="1"/>
            <a:r>
              <a:rPr lang="en-US" sz="2400" smtClean="0"/>
              <a:t>Participated in 1937 election in alliance with powerful landed interests; Muslim reps felt betrayed in UP</a:t>
            </a:r>
          </a:p>
          <a:p>
            <a:pPr marL="342900" indent="-342900" eaLnBrk="1" hangingPunct="1"/>
            <a:r>
              <a:rPr lang="en-US" sz="2400" smtClean="0"/>
              <a:t>Not fully democratic internally; Gandhi key</a:t>
            </a:r>
          </a:p>
          <a:p>
            <a:pPr marL="342900" indent="-342900" eaLnBrk="1" hangingPunct="1"/>
            <a:r>
              <a:rPr lang="en-US" sz="2400" smtClean="0"/>
              <a:t>Gandhi aim: direct self-rule by people, no state</a:t>
            </a:r>
          </a:p>
          <a:p>
            <a:pPr marL="342900" indent="-342900" eaLnBrk="1" hangingPunct="1"/>
            <a:r>
              <a:rPr lang="en-US" sz="2400" smtClean="0"/>
              <a:t>Bose/Nehru: liberal democracy along with socialism</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 Challenge 8:</a:t>
            </a:r>
            <a:br>
              <a:rPr lang="en-US" dirty="0" smtClean="0"/>
            </a:br>
            <a:r>
              <a:rPr lang="en-US" dirty="0" smtClean="0"/>
              <a:t>Armed Left-Wing Rebellion</a:t>
            </a:r>
            <a:endParaRPr lang="en-US" dirty="0"/>
          </a:p>
        </p:txBody>
      </p:sp>
      <p:pic>
        <p:nvPicPr>
          <p:cNvPr id="413698" name="Picture 2" descr="http://static.ibnlive.in.com/ibnlive/pix/sitepix/04_2012/collector_abduction.jpg"/>
          <p:cNvPicPr>
            <a:picLocks noChangeAspect="1" noChangeArrowheads="1"/>
          </p:cNvPicPr>
          <p:nvPr/>
        </p:nvPicPr>
        <p:blipFill>
          <a:blip r:embed="rId3"/>
          <a:srcRect/>
          <a:stretch>
            <a:fillRect/>
          </a:stretch>
        </p:blipFill>
        <p:spPr bwMode="auto">
          <a:xfrm>
            <a:off x="1600200" y="1905000"/>
            <a:ext cx="6000750" cy="4000501"/>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dirty="0" smtClean="0"/>
              <a:t>Deep in the Interior …</a:t>
            </a:r>
          </a:p>
        </p:txBody>
      </p:sp>
      <p:pic>
        <p:nvPicPr>
          <p:cNvPr id="56323" name="Picture 4"/>
          <p:cNvPicPr>
            <a:picLocks noGrp="1" noChangeAspect="1" noChangeArrowheads="1"/>
          </p:cNvPicPr>
          <p:nvPr>
            <p:ph idx="1"/>
          </p:nvPr>
        </p:nvPicPr>
        <p:blipFill>
          <a:blip r:embed="rId3"/>
          <a:srcRect/>
          <a:stretch>
            <a:fillRect/>
          </a:stretch>
        </p:blipFill>
        <p:spPr>
          <a:xfrm>
            <a:off x="457200" y="1828800"/>
            <a:ext cx="3343275" cy="2143125"/>
          </a:xfrm>
        </p:spPr>
      </p:pic>
      <p:pic>
        <p:nvPicPr>
          <p:cNvPr id="56324" name="Picture 6"/>
          <p:cNvPicPr>
            <a:picLocks noChangeAspect="1" noChangeArrowheads="1"/>
          </p:cNvPicPr>
          <p:nvPr/>
        </p:nvPicPr>
        <p:blipFill>
          <a:blip r:embed="rId4"/>
          <a:srcRect/>
          <a:stretch>
            <a:fillRect/>
          </a:stretch>
        </p:blipFill>
        <p:spPr bwMode="auto">
          <a:xfrm>
            <a:off x="4191000" y="1752600"/>
            <a:ext cx="4743450" cy="3171825"/>
          </a:xfrm>
          <a:prstGeom prst="rect">
            <a:avLst/>
          </a:prstGeom>
          <a:noFill/>
          <a:ln w="9525">
            <a:noFill/>
            <a:miter lim="800000"/>
            <a:headEnd/>
            <a:tailEnd/>
          </a:ln>
        </p:spPr>
      </p:pic>
      <p:pic>
        <p:nvPicPr>
          <p:cNvPr id="56325" name="Picture 7"/>
          <p:cNvPicPr>
            <a:picLocks noChangeAspect="1" noChangeArrowheads="1"/>
          </p:cNvPicPr>
          <p:nvPr/>
        </p:nvPicPr>
        <p:blipFill>
          <a:blip r:embed="rId5"/>
          <a:srcRect/>
          <a:stretch>
            <a:fillRect/>
          </a:stretch>
        </p:blipFill>
        <p:spPr bwMode="auto">
          <a:xfrm>
            <a:off x="457200" y="4038600"/>
            <a:ext cx="3438525" cy="238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z="3600" dirty="0" smtClean="0"/>
              <a:t>Far from India Shining … </a:t>
            </a:r>
            <a:br>
              <a:rPr lang="en-US" sz="3600" dirty="0" smtClean="0"/>
            </a:br>
            <a:r>
              <a:rPr lang="en-US" sz="3600" dirty="0" smtClean="0"/>
              <a:t>There’s a Red Storm Rising</a:t>
            </a:r>
          </a:p>
        </p:txBody>
      </p:sp>
      <p:sp>
        <p:nvSpPr>
          <p:cNvPr id="495618" name="AutoShape 2" descr="http://3.bp.blogspot.com/_2Tjhz0Hirgk/SfmE-N_j3zI/AAAAAAAAAZk/NC689cunOoA/s400/India_Red_Corridor_map.pn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95620" name="Picture 4" descr="http://3.bp.blogspot.com/_2Tjhz0Hirgk/SfmE-N_j3zI/AAAAAAAAAZk/NC689cunOoA/s400/India_Red_Corridor_map.png"/>
          <p:cNvPicPr>
            <a:picLocks noChangeAspect="1" noChangeArrowheads="1"/>
          </p:cNvPicPr>
          <p:nvPr/>
        </p:nvPicPr>
        <p:blipFill>
          <a:blip r:embed="rId3"/>
          <a:srcRect/>
          <a:stretch>
            <a:fillRect/>
          </a:stretch>
        </p:blipFill>
        <p:spPr bwMode="auto">
          <a:xfrm>
            <a:off x="2819400" y="1698072"/>
            <a:ext cx="3657600" cy="4474128"/>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96400" cy="1600200"/>
          </a:xfrm>
        </p:spPr>
        <p:txBody>
          <a:bodyPr/>
          <a:lstStyle/>
          <a:p>
            <a:r>
              <a:rPr lang="en-US" dirty="0" smtClean="0"/>
              <a:t>Governance Challenge 9:</a:t>
            </a:r>
            <a:br>
              <a:rPr lang="en-US" dirty="0" smtClean="0"/>
            </a:br>
            <a:r>
              <a:rPr lang="en-US" dirty="0" smtClean="0"/>
              <a:t>Development </a:t>
            </a:r>
            <a:r>
              <a:rPr lang="en-US" dirty="0" err="1" smtClean="0"/>
              <a:t>vs</a:t>
            </a:r>
            <a:r>
              <a:rPr lang="en-US" dirty="0" smtClean="0"/>
              <a:t> People/Environment</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0130" name="Picture 2" descr="http://indianvanguard.files.wordpress.com/2009/10/singur-to-lalgarh-via-nandigram-3.jpg"/>
          <p:cNvPicPr>
            <a:picLocks noChangeAspect="1" noChangeArrowheads="1"/>
          </p:cNvPicPr>
          <p:nvPr/>
        </p:nvPicPr>
        <p:blipFill>
          <a:blip r:embed="rId3"/>
          <a:srcRect/>
          <a:stretch>
            <a:fillRect/>
          </a:stretch>
        </p:blipFill>
        <p:spPr bwMode="auto">
          <a:xfrm>
            <a:off x="2286000" y="0"/>
            <a:ext cx="4932219" cy="6781800"/>
          </a:xfrm>
          <a:prstGeom prst="rect">
            <a:avLst/>
          </a:prstGeom>
          <a:noFill/>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02" name="Picture 2" descr="http://i.ytimg.com/vi/PyuZggoiyE8/0.jpg"/>
          <p:cNvPicPr>
            <a:picLocks noChangeAspect="1" noChangeArrowheads="1"/>
          </p:cNvPicPr>
          <p:nvPr/>
        </p:nvPicPr>
        <p:blipFill>
          <a:blip r:embed="rId3"/>
          <a:srcRect/>
          <a:stretch>
            <a:fillRect/>
          </a:stretch>
        </p:blipFill>
        <p:spPr bwMode="auto">
          <a:xfrm>
            <a:off x="609600" y="457200"/>
            <a:ext cx="8127998" cy="6096000"/>
          </a:xfrm>
          <a:prstGeom prst="rect">
            <a:avLst/>
          </a:prstGeo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 Challenge 10:</a:t>
            </a:r>
            <a:br>
              <a:rPr lang="en-US" dirty="0" smtClean="0"/>
            </a:br>
            <a:r>
              <a:rPr lang="en-US" dirty="0" smtClean="0"/>
              <a:t>INEQUALITY</a:t>
            </a:r>
            <a:endParaRPr lang="en-US" dirty="0"/>
          </a:p>
        </p:txBody>
      </p:sp>
      <p:pic>
        <p:nvPicPr>
          <p:cNvPr id="4" name="Picture 2" descr="http://4.bp.blogspot.com/_XHaKfKHzAac/TMWYCPXIHOI/AAAAAAAAAQQ/O2UmxsafMEA/s320/rupee.jpg"/>
          <p:cNvPicPr>
            <a:picLocks noChangeAspect="1" noChangeArrowheads="1"/>
          </p:cNvPicPr>
          <p:nvPr/>
        </p:nvPicPr>
        <p:blipFill>
          <a:blip r:embed="rId3"/>
          <a:srcRect/>
          <a:stretch>
            <a:fillRect/>
          </a:stretch>
        </p:blipFill>
        <p:spPr bwMode="auto">
          <a:xfrm>
            <a:off x="1676400" y="2438400"/>
            <a:ext cx="2667000" cy="3313043"/>
          </a:xfrm>
          <a:prstGeom prst="rect">
            <a:avLst/>
          </a:prstGeom>
          <a:noFill/>
        </p:spPr>
      </p:pic>
      <p:pic>
        <p:nvPicPr>
          <p:cNvPr id="412674" name="Picture 2" descr="http://www.decodeunicode.org/en/data/glyph/196x196/2AB6.gif"/>
          <p:cNvPicPr>
            <a:picLocks noChangeAspect="1" noChangeArrowheads="1"/>
          </p:cNvPicPr>
          <p:nvPr/>
        </p:nvPicPr>
        <p:blipFill>
          <a:blip r:embed="rId4"/>
          <a:srcRect/>
          <a:stretch>
            <a:fillRect/>
          </a:stretch>
        </p:blipFill>
        <p:spPr bwMode="auto">
          <a:xfrm>
            <a:off x="4572000" y="1676400"/>
            <a:ext cx="4343400" cy="4343402"/>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dirty="0" smtClean="0"/>
              <a:t>Inequality:</a:t>
            </a:r>
            <a:br>
              <a:rPr lang="en-US" dirty="0" smtClean="0"/>
            </a:br>
            <a:r>
              <a:rPr lang="en-US" dirty="0" smtClean="0"/>
              <a:t>Among States</a:t>
            </a:r>
          </a:p>
        </p:txBody>
      </p:sp>
      <p:pic>
        <p:nvPicPr>
          <p:cNvPr id="79875" name="Picture 2"/>
          <p:cNvPicPr>
            <a:picLocks noGrp="1" noChangeAspect="1" noChangeArrowheads="1"/>
          </p:cNvPicPr>
          <p:nvPr>
            <p:ph idx="1"/>
          </p:nvPr>
        </p:nvPicPr>
        <p:blipFill>
          <a:blip r:embed="rId2"/>
          <a:srcRect/>
          <a:stretch>
            <a:fillRect/>
          </a:stretch>
        </p:blipFill>
        <p:spPr>
          <a:xfrm>
            <a:off x="2438400" y="1676400"/>
            <a:ext cx="4525963" cy="5105400"/>
          </a:xfrm>
          <a:noFill/>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152400" y="228600"/>
            <a:ext cx="8839200" cy="1295400"/>
          </a:xfrm>
        </p:spPr>
        <p:txBody>
          <a:bodyPr/>
          <a:lstStyle/>
          <a:p>
            <a:pPr eaLnBrk="1" hangingPunct="1"/>
            <a:r>
              <a:rPr lang="en-US" sz="3600" dirty="0" smtClean="0"/>
              <a:t>New Government Estimates:</a:t>
            </a:r>
            <a:br>
              <a:rPr lang="en-US" sz="3600" dirty="0" smtClean="0"/>
            </a:br>
            <a:r>
              <a:rPr lang="en-US" sz="3600" dirty="0" smtClean="0"/>
              <a:t>Every Third Indian Is Poor</a:t>
            </a:r>
          </a:p>
        </p:txBody>
      </p:sp>
      <p:pic>
        <p:nvPicPr>
          <p:cNvPr id="80899" name="Picture 2"/>
          <p:cNvPicPr>
            <a:picLocks noGrp="1" noChangeAspect="1" noChangeArrowheads="1"/>
          </p:cNvPicPr>
          <p:nvPr>
            <p:ph idx="1"/>
          </p:nvPr>
        </p:nvPicPr>
        <p:blipFill>
          <a:blip r:embed="rId3"/>
          <a:srcRect/>
          <a:stretch>
            <a:fillRect/>
          </a:stretch>
        </p:blipFill>
        <p:spPr>
          <a:xfrm>
            <a:off x="685800" y="1600200"/>
            <a:ext cx="8154988" cy="3616325"/>
          </a:xfrm>
          <a:noFill/>
        </p:spPr>
      </p:pic>
      <p:sp>
        <p:nvSpPr>
          <p:cNvPr id="80900" name="Rectangle 4"/>
          <p:cNvSpPr>
            <a:spLocks noChangeArrowheads="1"/>
          </p:cNvSpPr>
          <p:nvPr/>
        </p:nvSpPr>
        <p:spPr bwMode="auto">
          <a:xfrm>
            <a:off x="304800" y="5303838"/>
            <a:ext cx="8610600" cy="1477962"/>
          </a:xfrm>
          <a:prstGeom prst="rect">
            <a:avLst/>
          </a:prstGeom>
          <a:noFill/>
          <a:ln w="9525">
            <a:noFill/>
            <a:miter lim="800000"/>
            <a:headEnd/>
            <a:tailEnd/>
          </a:ln>
        </p:spPr>
        <p:txBody>
          <a:bodyPr>
            <a:spAutoFit/>
          </a:bodyPr>
          <a:lstStyle/>
          <a:p>
            <a:r>
              <a:rPr lang="en-US"/>
              <a:t>The Suresh Tendulkar committee has revised the poverty line in terms of money spent per person per month. From Rs356.30 a month, this has increased to Rs446.68 in rural areas. In urban areas it has risen from Rs538.60 to Rs578.8. At present, the Centre measures poverty by measuring calorie intake. </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685800"/>
          </a:xfrm>
        </p:spPr>
        <p:txBody>
          <a:bodyPr>
            <a:normAutofit/>
          </a:bodyPr>
          <a:lstStyle/>
          <a:p>
            <a:r>
              <a:rPr lang="en-US" dirty="0" smtClean="0"/>
              <a:t>GDP per person equivalents</a:t>
            </a:r>
            <a:endParaRPr lang="en-US" dirty="0"/>
          </a:p>
        </p:txBody>
      </p:sp>
      <p:pic>
        <p:nvPicPr>
          <p:cNvPr id="3074" name="Picture 2" descr="C:\Documents and Settings\common\Desktop\New Folder\GDP per person.JPG"/>
          <p:cNvPicPr>
            <a:picLocks noChangeAspect="1" noChangeArrowheads="1"/>
          </p:cNvPicPr>
          <p:nvPr/>
        </p:nvPicPr>
        <p:blipFill>
          <a:blip r:embed="rId2" cstate="print"/>
          <a:srcRect/>
          <a:stretch>
            <a:fillRect/>
          </a:stretch>
        </p:blipFill>
        <p:spPr bwMode="auto">
          <a:xfrm>
            <a:off x="914400" y="914400"/>
            <a:ext cx="7315200" cy="578527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Towards Freedom</a:t>
            </a:r>
          </a:p>
        </p:txBody>
      </p:sp>
      <p:sp>
        <p:nvSpPr>
          <p:cNvPr id="12291" name="Rectangle 3"/>
          <p:cNvSpPr>
            <a:spLocks noGrp="1" noChangeArrowheads="1"/>
          </p:cNvSpPr>
          <p:nvPr>
            <p:ph type="body" sz="half" idx="2"/>
          </p:nvPr>
        </p:nvSpPr>
        <p:spPr>
          <a:xfrm>
            <a:off x="228600" y="5105400"/>
            <a:ext cx="8686800" cy="1524000"/>
          </a:xfrm>
        </p:spPr>
        <p:txBody>
          <a:bodyPr/>
          <a:lstStyle/>
          <a:p>
            <a:pPr marL="342900" indent="-342900" eaLnBrk="1" hangingPunct="1"/>
            <a:r>
              <a:rPr lang="en-US" sz="2200" smtClean="0"/>
              <a:t>Led by Mahatma Gandhi and the Congress party, India’s freedom struggle was unique in its non-violent character, and was an umbrella movement of all types of Indians.</a:t>
            </a:r>
          </a:p>
          <a:p>
            <a:pPr marL="342900" indent="-342900" eaLnBrk="1" hangingPunct="1"/>
            <a:r>
              <a:rPr lang="en-US" sz="2200" smtClean="0"/>
              <a:t>Alternate strategies—Bose’s Indian National Army fails</a:t>
            </a:r>
          </a:p>
        </p:txBody>
      </p:sp>
      <p:pic>
        <p:nvPicPr>
          <p:cNvPr id="12292" name="Picture 4"/>
          <p:cNvPicPr>
            <a:picLocks noGrp="1" noChangeAspect="1" noChangeArrowheads="1"/>
          </p:cNvPicPr>
          <p:nvPr>
            <p:ph sz="half" idx="1"/>
          </p:nvPr>
        </p:nvPicPr>
        <p:blipFill>
          <a:blip r:embed="rId2"/>
          <a:srcRect/>
          <a:stretch>
            <a:fillRect/>
          </a:stretch>
        </p:blipFill>
        <p:spPr>
          <a:xfrm>
            <a:off x="1828800" y="1676400"/>
            <a:ext cx="5248275" cy="3298825"/>
          </a:xfr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India Fares on the Human Development Index</a:t>
            </a:r>
            <a:endParaRPr lang="en-US" dirty="0"/>
          </a:p>
        </p:txBody>
      </p:sp>
      <p:pic>
        <p:nvPicPr>
          <p:cNvPr id="435202" name="Picture 2" descr="http://farm3.static.flickr.com/2047/2071027280_6a5912d758.jpg"/>
          <p:cNvPicPr>
            <a:picLocks noChangeAspect="1" noChangeArrowheads="1"/>
          </p:cNvPicPr>
          <p:nvPr/>
        </p:nvPicPr>
        <p:blipFill>
          <a:blip r:embed="rId3"/>
          <a:srcRect/>
          <a:stretch>
            <a:fillRect/>
          </a:stretch>
        </p:blipFill>
        <p:spPr bwMode="auto">
          <a:xfrm>
            <a:off x="1676400" y="1676400"/>
            <a:ext cx="5791200" cy="4406348"/>
          </a:xfrm>
          <a:prstGeom prst="rect">
            <a:avLst/>
          </a:prstGeom>
          <a:noFill/>
        </p:spPr>
      </p:pic>
      <p:sp>
        <p:nvSpPr>
          <p:cNvPr id="5" name="TextBox 4"/>
          <p:cNvSpPr txBox="1"/>
          <p:nvPr/>
        </p:nvSpPr>
        <p:spPr>
          <a:xfrm>
            <a:off x="6781800" y="6324600"/>
            <a:ext cx="1905000" cy="369332"/>
          </a:xfrm>
          <a:prstGeom prst="rect">
            <a:avLst/>
          </a:prstGeom>
          <a:noFill/>
        </p:spPr>
        <p:txBody>
          <a:bodyPr wrap="square" rtlCol="0">
            <a:spAutoFit/>
          </a:bodyPr>
          <a:lstStyle/>
          <a:p>
            <a:r>
              <a:rPr lang="en-US" dirty="0" smtClean="0"/>
              <a:t>2007 Figures</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9650" name="Picture 2" descr="http://www.oxfamblogs.org/fp2p/wp-content/uploads/India-v-South-Asia.png"/>
          <p:cNvPicPr>
            <a:picLocks noChangeAspect="1" noChangeArrowheads="1"/>
          </p:cNvPicPr>
          <p:nvPr/>
        </p:nvPicPr>
        <p:blipFill>
          <a:blip r:embed="rId3"/>
          <a:srcRect/>
          <a:stretch>
            <a:fillRect/>
          </a:stretch>
        </p:blipFill>
        <p:spPr bwMode="auto">
          <a:xfrm>
            <a:off x="1447800" y="46954"/>
            <a:ext cx="6324600" cy="6734846"/>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India: The Cold Statistics</a:t>
            </a:r>
          </a:p>
        </p:txBody>
      </p:sp>
      <p:sp>
        <p:nvSpPr>
          <p:cNvPr id="3075" name="Content Placeholder 2"/>
          <p:cNvSpPr>
            <a:spLocks noGrp="1"/>
          </p:cNvSpPr>
          <p:nvPr>
            <p:ph idx="1"/>
          </p:nvPr>
        </p:nvSpPr>
        <p:spPr>
          <a:xfrm>
            <a:off x="0" y="1676400"/>
            <a:ext cx="9144000" cy="4495800"/>
          </a:xfrm>
        </p:spPr>
        <p:txBody>
          <a:bodyPr/>
          <a:lstStyle/>
          <a:p>
            <a:r>
              <a:rPr lang="en-US" dirty="0" smtClean="0"/>
              <a:t>More than one-third below poverty line</a:t>
            </a:r>
          </a:p>
          <a:p>
            <a:pPr lvl="1"/>
            <a:r>
              <a:rPr lang="en-US" dirty="0" smtClean="0"/>
              <a:t>42% of rural population spend just Rs 447 a month on food, light, clothing, etc.</a:t>
            </a:r>
          </a:p>
          <a:p>
            <a:pPr lvl="1"/>
            <a:r>
              <a:rPr lang="en-US" dirty="0" smtClean="0"/>
              <a:t>India ranks #4 on Forbes billionaires! (53/1125)</a:t>
            </a:r>
          </a:p>
          <a:p>
            <a:r>
              <a:rPr lang="en-US" dirty="0" smtClean="0"/>
              <a:t>Literacy 65-70%</a:t>
            </a:r>
          </a:p>
          <a:p>
            <a:r>
              <a:rPr lang="en-US" dirty="0" smtClean="0"/>
              <a:t>&gt;20% lack access to potable water</a:t>
            </a:r>
          </a:p>
          <a:p>
            <a:r>
              <a:rPr lang="en-US" dirty="0" smtClean="0"/>
              <a:t>Only 36% households have toilets</a:t>
            </a:r>
          </a:p>
          <a:p>
            <a:r>
              <a:rPr lang="en-US" dirty="0" smtClean="0"/>
              <a:t>Life expectancy at birth 61 years</a:t>
            </a:r>
          </a:p>
          <a:p>
            <a:endParaRPr lang="en-US" dirty="0" smtClean="0"/>
          </a:p>
          <a:p>
            <a:pPr>
              <a:buFont typeface="Wingdings" pitchFamily="2" charset="2"/>
              <a:buNone/>
            </a:pPr>
            <a:endParaRPr lang="en-US" dirty="0" smtClean="0"/>
          </a:p>
        </p:txBody>
      </p:sp>
      <p:sp>
        <p:nvSpPr>
          <p:cNvPr id="3076" name="Slide Number Placeholder 3"/>
          <p:cNvSpPr>
            <a:spLocks noGrp="1"/>
          </p:cNvSpPr>
          <p:nvPr>
            <p:ph type="sldNum" sz="quarter" idx="12"/>
          </p:nvPr>
        </p:nvSpPr>
        <p:spPr>
          <a:noFill/>
        </p:spPr>
        <p:txBody>
          <a:bodyPr/>
          <a:lstStyle/>
          <a:p>
            <a:fld id="{8AA99956-09D9-4DD1-B7D2-3A2E9E0278B8}" type="slidenum">
              <a:rPr lang="en-US" smtClean="0"/>
              <a:pPr/>
              <a:t>92</a:t>
            </a:fld>
            <a:endParaRPr lang="en-US"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Absence of Social Safety Nets</a:t>
            </a:r>
            <a:endParaRPr lang="en-US" dirty="0"/>
          </a:p>
        </p:txBody>
      </p:sp>
      <p:sp>
        <p:nvSpPr>
          <p:cNvPr id="3" name="Content Placeholder 2"/>
          <p:cNvSpPr>
            <a:spLocks noGrp="1"/>
          </p:cNvSpPr>
          <p:nvPr>
            <p:ph idx="1"/>
          </p:nvPr>
        </p:nvSpPr>
        <p:spPr/>
        <p:txBody>
          <a:bodyPr/>
          <a:lstStyle/>
          <a:p>
            <a:r>
              <a:rPr lang="en-US" dirty="0" smtClean="0"/>
              <a:t>People Fall Into Poverty Too!</a:t>
            </a:r>
          </a:p>
          <a:p>
            <a:pPr lvl="1"/>
            <a:r>
              <a:rPr lang="en-US" dirty="0" smtClean="0"/>
              <a:t>The World Bank estimates that one-quarter of all Indians fall into poverty as a direct result of medical expenses in the event of </a:t>
            </a:r>
            <a:r>
              <a:rPr lang="en-US" dirty="0" err="1" smtClean="0"/>
              <a:t>hospitalisation</a:t>
            </a:r>
            <a:endParaRPr lang="en-US" dirty="0" smtClean="0"/>
          </a:p>
          <a:p>
            <a:pPr lvl="1"/>
            <a:r>
              <a:rPr lang="en-US" dirty="0" smtClean="0"/>
              <a:t>Other factors: excessive spending on weddings and deaths</a:t>
            </a:r>
          </a:p>
          <a:p>
            <a:r>
              <a:rPr lang="en-US" dirty="0" smtClean="0"/>
              <a:t>Indians investment in gold is partly a traditional social safety net</a:t>
            </a:r>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152400" y="838200"/>
            <a:ext cx="8915400" cy="57198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Rural-Urban Divide</a:t>
            </a:r>
            <a:endParaRPr lang="en-US" dirty="0"/>
          </a:p>
        </p:txBody>
      </p:sp>
      <p:pic>
        <p:nvPicPr>
          <p:cNvPr id="184322" name="Picture 2"/>
          <p:cNvPicPr>
            <a:picLocks noChangeAspect="1" noChangeArrowheads="1"/>
          </p:cNvPicPr>
          <p:nvPr/>
        </p:nvPicPr>
        <p:blipFill>
          <a:blip r:embed="rId3"/>
          <a:srcRect/>
          <a:stretch>
            <a:fillRect/>
          </a:stretch>
        </p:blipFill>
        <p:spPr bwMode="auto">
          <a:xfrm>
            <a:off x="76200" y="1752600"/>
            <a:ext cx="8970433"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4934</TotalTime>
  <Words>4553</Words>
  <Application>Microsoft Office PowerPoint</Application>
  <PresentationFormat>On-screen Show (4:3)</PresentationFormat>
  <Paragraphs>508</Paragraphs>
  <Slides>96</Slides>
  <Notes>39</Notes>
  <HiddenSlides>0</HiddenSlides>
  <MMClips>0</MMClips>
  <ScaleCrop>false</ScaleCrop>
  <HeadingPairs>
    <vt:vector size="4" baseType="variant">
      <vt:variant>
        <vt:lpstr>Theme</vt:lpstr>
      </vt:variant>
      <vt:variant>
        <vt:i4>1</vt:i4>
      </vt:variant>
      <vt:variant>
        <vt:lpstr>Slide Titles</vt:lpstr>
      </vt:variant>
      <vt:variant>
        <vt:i4>96</vt:i4>
      </vt:variant>
    </vt:vector>
  </HeadingPairs>
  <TitlesOfParts>
    <vt:vector size="97" baseType="lpstr">
      <vt:lpstr>Profile</vt:lpstr>
      <vt:lpstr>The Indian State</vt:lpstr>
      <vt:lpstr>The Big Questions</vt:lpstr>
      <vt:lpstr>The Evolution of the Indian State</vt:lpstr>
      <vt:lpstr>India, historically …</vt:lpstr>
      <vt:lpstr>The Country that the British came to</vt:lpstr>
      <vt:lpstr>The British in India</vt:lpstr>
      <vt:lpstr>PowerPoint Presentation</vt:lpstr>
      <vt:lpstr>Indian National Congress: Early Days</vt:lpstr>
      <vt:lpstr>Towards Freedom</vt:lpstr>
      <vt:lpstr>The British Policy of Divide and Rule</vt:lpstr>
      <vt:lpstr>The Tragedy of Partition</vt:lpstr>
      <vt:lpstr>PowerPoint Presentation</vt:lpstr>
      <vt:lpstr>PowerPoint Presentation</vt:lpstr>
      <vt:lpstr>The Diversity Within India</vt:lpstr>
      <vt:lpstr>Patel &amp; the Unification of India</vt:lpstr>
      <vt:lpstr>Constituent Assembly’s Legacy</vt:lpstr>
      <vt:lpstr>India’s Constitutional Framework: The Preamble</vt:lpstr>
      <vt:lpstr>Complications</vt:lpstr>
      <vt:lpstr>Secularism &amp; India</vt:lpstr>
      <vt:lpstr>The Indian State</vt:lpstr>
      <vt:lpstr>The Nehruvian State</vt:lpstr>
      <vt:lpstr>How Has India Worked Politically?</vt:lpstr>
      <vt:lpstr>Ashutosh Varshney’s Assessment</vt:lpstr>
      <vt:lpstr>So India’s Democracy Survives</vt:lpstr>
      <vt:lpstr>Identity Politics &amp; Accommodation</vt:lpstr>
      <vt:lpstr>PowerPoint Presentation</vt:lpstr>
      <vt:lpstr>How did Democracy Thrive Amidst Inequality?</vt:lpstr>
      <vt:lpstr>Is India a State Nation?: Linz, Stepan and Yadav</vt:lpstr>
      <vt:lpstr>Panchayati Raj</vt:lpstr>
      <vt:lpstr>Modern Indian Political History</vt:lpstr>
      <vt:lpstr>Electoral System I:  Congress Domination</vt:lpstr>
      <vt:lpstr>Congress (I): Electoral System II</vt:lpstr>
      <vt:lpstr>PowerPoint Presentation</vt:lpstr>
      <vt:lpstr>1977: The Reprieve &amp; the Rebuff</vt:lpstr>
      <vt:lpstr>Congress post Indira</vt:lpstr>
      <vt:lpstr>Bharatiya Janata Party:  Electoral System III</vt:lpstr>
      <vt:lpstr>The Janata Family Tree</vt:lpstr>
      <vt:lpstr>The Left</vt:lpstr>
      <vt:lpstr>Bahujan Samaj Party</vt:lpstr>
      <vt:lpstr>A Historic Opportunity Lost?</vt:lpstr>
      <vt:lpstr>Regional Parties</vt:lpstr>
      <vt:lpstr>Extreme or Moderate Pluralism?</vt:lpstr>
      <vt:lpstr>Competing Explanations for Political Fragmentation</vt:lpstr>
      <vt:lpstr>Trends:  Expansion of Democratic Choice</vt:lpstr>
      <vt:lpstr>Ironies: Bhasha-English Divide</vt:lpstr>
      <vt:lpstr>Overall … An Inclusive Democracy</vt:lpstr>
      <vt:lpstr>The Contradictions in Indian Politics</vt:lpstr>
      <vt:lpstr>DYNASTIC POLITICS</vt:lpstr>
      <vt:lpstr>Logic of Dynastic Politics</vt:lpstr>
      <vt:lpstr>Political Issues in India Today: The System is Rotting …</vt:lpstr>
      <vt:lpstr>Governance Challenge 1: Corruption</vt:lpstr>
      <vt:lpstr>India’s Corruption: Diverse and Large Scale!</vt:lpstr>
      <vt:lpstr>Radia’s Tapes Controversy: Key to 2G:</vt:lpstr>
      <vt:lpstr>Corruption in the Judiciary</vt:lpstr>
      <vt:lpstr>Governance Challenge 2: Interest Group Competition and Its Effects</vt:lpstr>
      <vt:lpstr>Commonalities among Interest Groups</vt:lpstr>
      <vt:lpstr>Sharing the Spoils</vt:lpstr>
      <vt:lpstr>PowerPoint Presentation</vt:lpstr>
      <vt:lpstr>PowerPoint Presentation</vt:lpstr>
      <vt:lpstr>Governance Challenge 3:  Vote Bank Politics</vt:lpstr>
      <vt:lpstr>PowerPoint Presentation</vt:lpstr>
      <vt:lpstr>PowerPoint Presentation</vt:lpstr>
      <vt:lpstr>PowerPoint Presentation</vt:lpstr>
      <vt:lpstr>PowerPoint Presentation</vt:lpstr>
      <vt:lpstr>Governance Challenge 4:  Crime and/in Politics</vt:lpstr>
      <vt:lpstr>Existing Institutions That Check and Balance</vt:lpstr>
      <vt:lpstr>Governance Challenge 5:  Policy Paralysis</vt:lpstr>
      <vt:lpstr>PowerPoint Presentation</vt:lpstr>
      <vt:lpstr>Coalitions &amp; Paralysis in Governance</vt:lpstr>
      <vt:lpstr>PowerPoint Presentation</vt:lpstr>
      <vt:lpstr>PowerPoint Presentation</vt:lpstr>
      <vt:lpstr>Electoral Systems and Implications: The Modern Indian Paradox</vt:lpstr>
      <vt:lpstr>The Level of Analysis Matters</vt:lpstr>
      <vt:lpstr>Governance Challenge 6: Federalism</vt:lpstr>
      <vt:lpstr>PowerPoint Presentation</vt:lpstr>
      <vt:lpstr>PowerPoint Presentation</vt:lpstr>
      <vt:lpstr>Governance Challenge 7: Programme Implementation</vt:lpstr>
      <vt:lpstr>India—A Flailing State?</vt:lpstr>
      <vt:lpstr>Government Service Delivery on the Decline</vt:lpstr>
      <vt:lpstr>Governance Challenge 8: Armed Left-Wing Rebellion</vt:lpstr>
      <vt:lpstr>Deep in the Interior …</vt:lpstr>
      <vt:lpstr>Far from India Shining …  There’s a Red Storm Rising</vt:lpstr>
      <vt:lpstr>Governance Challenge 9: Development vs People/Environment</vt:lpstr>
      <vt:lpstr>PowerPoint Presentation</vt:lpstr>
      <vt:lpstr>PowerPoint Presentation</vt:lpstr>
      <vt:lpstr>Governance Challenge 10: INEQUALITY</vt:lpstr>
      <vt:lpstr>Inequality: Among States</vt:lpstr>
      <vt:lpstr>New Government Estimates: Every Third Indian Is Poor</vt:lpstr>
      <vt:lpstr>GDP per person equivalents</vt:lpstr>
      <vt:lpstr>How India Fares on the Human Development Index</vt:lpstr>
      <vt:lpstr>PowerPoint Presentation</vt:lpstr>
      <vt:lpstr>India: The Cold Statistics</vt:lpstr>
      <vt:lpstr>Absence of Social Safety Nets</vt:lpstr>
      <vt:lpstr>PowerPoint Presentation</vt:lpstr>
      <vt:lpstr>The Rural-Urban Divide</vt:lpstr>
      <vt:lpstr>END</vt:lpstr>
    </vt:vector>
  </TitlesOfParts>
  <Company>The Aspen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BGS 2007 Introduction</dc:title>
  <dc:creator>Rajeev Gowda</dc:creator>
  <cp:lastModifiedBy>Satish</cp:lastModifiedBy>
  <cp:revision>118</cp:revision>
  <dcterms:created xsi:type="dcterms:W3CDTF">2006-02-15T14:32:37Z</dcterms:created>
  <dcterms:modified xsi:type="dcterms:W3CDTF">2015-11-08T06:26:23Z</dcterms:modified>
</cp:coreProperties>
</file>