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4" r:id="rId2"/>
    <p:sldId id="376" r:id="rId3"/>
    <p:sldId id="322" r:id="rId4"/>
    <p:sldId id="333" r:id="rId5"/>
    <p:sldId id="292" r:id="rId6"/>
    <p:sldId id="316" r:id="rId7"/>
    <p:sldId id="287" r:id="rId8"/>
    <p:sldId id="317" r:id="rId9"/>
    <p:sldId id="324" r:id="rId10"/>
    <p:sldId id="366" r:id="rId11"/>
    <p:sldId id="318" r:id="rId12"/>
    <p:sldId id="321" r:id="rId13"/>
    <p:sldId id="367" r:id="rId14"/>
    <p:sldId id="368" r:id="rId15"/>
    <p:sldId id="369" r:id="rId16"/>
    <p:sldId id="370" r:id="rId17"/>
    <p:sldId id="371" r:id="rId18"/>
    <p:sldId id="286" r:id="rId19"/>
    <p:sldId id="290" r:id="rId20"/>
    <p:sldId id="331" r:id="rId21"/>
    <p:sldId id="288" r:id="rId22"/>
    <p:sldId id="337" r:id="rId23"/>
    <p:sldId id="338" r:id="rId24"/>
    <p:sldId id="339" r:id="rId25"/>
    <p:sldId id="340" r:id="rId26"/>
    <p:sldId id="341" r:id="rId27"/>
    <p:sldId id="350" r:id="rId28"/>
    <p:sldId id="342" r:id="rId29"/>
    <p:sldId id="343" r:id="rId30"/>
    <p:sldId id="374" r:id="rId31"/>
    <p:sldId id="346" r:id="rId32"/>
    <p:sldId id="348" r:id="rId33"/>
    <p:sldId id="349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75" r:id="rId43"/>
    <p:sldId id="377" r:id="rId44"/>
    <p:sldId id="360" r:id="rId45"/>
    <p:sldId id="361" r:id="rId46"/>
    <p:sldId id="362" r:id="rId47"/>
    <p:sldId id="372" r:id="rId48"/>
    <p:sldId id="373" r:id="rId49"/>
    <p:sldId id="365" r:id="rId50"/>
  </p:sldIdLst>
  <p:sldSz cx="9144000" cy="6858000" type="screen4x3"/>
  <p:notesSz cx="7010400" cy="9296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Webdings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Webdings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Webdings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Webdings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Webdings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ebdings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ebdings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ebdings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ebdings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0099"/>
    <a:srgbClr val="FF0066"/>
    <a:srgbClr val="0000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5" autoAdjust="0"/>
  </p:normalViewPr>
  <p:slideViewPr>
    <p:cSldViewPr>
      <p:cViewPr>
        <p:scale>
          <a:sx n="75" d="100"/>
          <a:sy n="75" d="100"/>
        </p:scale>
        <p:origin x="-123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73BFEDB-3867-4DEC-A6DA-D26ED524CE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78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26E689D-4AA0-4848-861C-9E0B443AD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11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A4F64A-5ABE-4673-9F77-9FE78F62D51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9F192-CB2F-4AAE-B34B-918D251A16C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FA87-D23C-4088-8468-46B3C97D34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2320A-175F-4EBB-A51E-CBBCBE1B445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E14C48-7E0D-46DA-9F98-01D986719FC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4ECC41-0B17-4F11-B566-C3498222FEE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088B-D01C-4D7A-8BC8-5430C60A0C2A}" type="datetime1">
              <a:rPr lang="en-US"/>
              <a:pPr>
                <a:defRPr/>
              </a:pPr>
              <a:t>2/29/2016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443B-7B06-437C-8878-A701CCBCCA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83203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7299-1754-4A05-A34D-7916EEEC4E7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85AE-C8F3-49CB-A36F-794E20F8C3A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B35B8-C96A-4E33-BF10-E02ECE6F40F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8624F-2CCF-4C37-BC0A-A3C4CCDB39C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611C-F4D4-41C9-969B-A9BE7A1517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80F74-2302-4C06-8912-9454CFC7636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A748-2D7D-4A71-B549-DE896D50166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EB040-4024-42B1-976D-B1A3CEB918C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147D83-5A0A-40CA-A381-86091374A4A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Image:Taj_Mahal_in_March_20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gurgaonshoppingmalls/2675021112/" TargetMode="External"/><Relationship Id="rId13" Type="http://schemas.openxmlformats.org/officeDocument/2006/relationships/image" Target="../media/image35.jpeg"/><Relationship Id="rId3" Type="http://schemas.openxmlformats.org/officeDocument/2006/relationships/hyperlink" Target="http://images.google.com/imgres?imgurl=http://www.indianconsulate.ru/hitech-city-3425.JPG&amp;imgrefurl=http://www.indianconsulate.ru/commercial.htm&amp;usg=__nYpU28Ukt9bSZDclwq_Hwig2X3E=&amp;h=225&amp;w=300&amp;sz=36&amp;hl=en&amp;start=12&amp;um=1&amp;tbnid=F_k10o404mxPcM:&amp;tbnh=87&amp;tbnw=116&amp;prev=/images?q=hitech+city&amp;um=1&amp;hl=en&amp;rls=com.microsoft:*:IE-SearchBox&amp;rlz=1I7SKPB&amp;sa=X" TargetMode="External"/><Relationship Id="rId7" Type="http://schemas.openxmlformats.org/officeDocument/2006/relationships/image" Target="../media/image32.jpeg"/><Relationship Id="rId12" Type="http://schemas.openxmlformats.org/officeDocument/2006/relationships/hyperlink" Target="http://images.google.com/imgres?imgurl=http://i96.photobucket.com/albums/l192/gobu_e/collection/2004_ForumMall_1.jpg&amp;imgrefurl=http://gobu-e.blogspot.com/2006/09/day-in-forum.html&amp;usg=__VQWzSjev8l7HSqdbnDbWMVmvcIk=&amp;h=600&amp;w=800&amp;sz=90&amp;hl=en&amp;start=3&amp;um=1&amp;tbnid=dy3k1nQLQXGngM:&amp;tbnh=107&amp;tbnw=143&amp;prev=/images?q=forum+mall+-+bangalore+photos&amp;um=1&amp;hl=en&amp;rls=com.microsoft:*:IE-Address&amp;rlz=1I7SKPB&amp;sa=X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hyperlink" Target="http://en.wikipedia.org/wiki/Image:CyberTowers.jpg" TargetMode="External"/><Relationship Id="rId15" Type="http://schemas.openxmlformats.org/officeDocument/2006/relationships/image" Target="../media/image36.jpeg"/><Relationship Id="rId10" Type="http://schemas.openxmlformats.org/officeDocument/2006/relationships/hyperlink" Target="http://www.flickr.com/photos/gurgaonshoppingmalls/2411052276/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jpeg"/><Relationship Id="rId14" Type="http://schemas.openxmlformats.org/officeDocument/2006/relationships/hyperlink" Target="http://images.google.com/imgres?imgurl=http://www.thejunglereport.com/wp_blog/wp-content/images/India/Bangalore%20Forum%20Mall.jpg&amp;imgrefurl=http://www.thejunglereport.com/photo-gallery/india/&amp;usg=__0T2NJ5dSqhOzT7mzFAygRzD4nHI=&amp;h=600&amp;w=800&amp;sz=87&amp;hl=en&amp;start=5&amp;um=1&amp;tbnid=roXPwFYJoCmWZM:&amp;tbnh=107&amp;tbnw=143&amp;prev=/images?q=forum+mall+-+bangalore+photos&amp;um=1&amp;hl=en&amp;rls=com.microsoft:*:IE-Address&amp;rlz=1I7SKPB&amp;sa=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india.com/search/Regional/States/Maharashtra/Cities/Mumbai/index.shtml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i6.photobucket.com/albums/y219/naveenji/MMTS_NecklaceRoadStation6.jpg&amp;imgrefurl=http://www.skyscrapercity.com/showthread.php?t=352108&amp;usg=__aib8HN_ei-L0SV0oLcwbsfQlpqg=&amp;h=768&amp;w=1024&amp;sz=106&amp;hl=en&amp;start=1&amp;um=1&amp;tbnid=6GSH_J9CKCvZ8M:&amp;tbnh=113&amp;tbnw=150&amp;prev=/images?q=mmts+photos&amp;um=1&amp;hl=en&amp;rls=com.microsoft:*:IE-Address&amp;rlz=1I7SKPB&amp;sa=X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in/url?sa=i&amp;rct=j&amp;q=&amp;esrc=s&amp;frm=1&amp;source=images&amp;cd=&amp;cad=rja&amp;docid=qCnzNw_XQ6sWYM&amp;tbnid=_gWMwWuI-nniNM:&amp;ved=0CAUQjRw&amp;url=http://en.wikipedia.org/wiki/India&amp;ei=IWBCUq6GI9HRrQePgYFQ&amp;bvm=bv.53077864,d.bmk&amp;psig=AFQjCNH_dDBkTSMjplEAZEBcMhhU1c5PXA&amp;ust=1380168092622847" TargetMode="Externa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rez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08063" y="1610782"/>
            <a:ext cx="71278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itchFamily="18" charset="2"/>
              </a:defRPr>
            </a:lvl9pPr>
          </a:lstStyle>
          <a:p>
            <a:pPr algn="ctr" eaLnBrk="1" hangingPunct="1"/>
            <a:r>
              <a:rPr lang="en-US" sz="2800" b="1" dirty="0">
                <a:latin typeface="+mn-lt"/>
              </a:rPr>
              <a:t>India</a:t>
            </a:r>
            <a:r>
              <a:rPr lang="en-US" sz="2000" b="1" dirty="0">
                <a:latin typeface="+mn-lt"/>
              </a:rPr>
              <a:t> </a:t>
            </a:r>
            <a:br>
              <a:rPr lang="en-US" sz="2000" b="1" dirty="0">
                <a:latin typeface="+mn-lt"/>
              </a:rPr>
            </a:br>
            <a:r>
              <a:rPr lang="en-US" sz="2000" b="1" i="1" dirty="0">
                <a:latin typeface="+mn-lt"/>
              </a:rPr>
              <a:t>History, Culture &amp; Politics</a:t>
            </a:r>
            <a:endParaRPr lang="en-US" sz="2000" b="1" dirty="0" smtClean="0">
              <a:latin typeface="+mn-lt"/>
              <a:cs typeface="Calibri" pitchFamily="34" charset="0"/>
            </a:endParaRPr>
          </a:p>
          <a:p>
            <a:pPr algn="ctr" eaLnBrk="1" hangingPunct="1"/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Professor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Kavil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Ramachandran</a:t>
            </a:r>
          </a:p>
          <a:p>
            <a:pPr algn="ctr" eaLnBrk="1" hangingPunct="1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Executive Director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2000" b="1" dirty="0">
                <a:latin typeface="Calibri" pitchFamily="34" charset="0"/>
                <a:cs typeface="Calibri" pitchFamily="34" charset="0"/>
              </a:rPr>
              <a:t>Thomas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Schmidhieny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Centre for Family Enterprise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2000" b="1" dirty="0">
                <a:latin typeface="Calibri" pitchFamily="34" charset="0"/>
                <a:cs typeface="Calibri" pitchFamily="34" charset="0"/>
              </a:rPr>
              <a:t>Indian School of Business</a:t>
            </a:r>
          </a:p>
        </p:txBody>
      </p:sp>
      <p:pic>
        <p:nvPicPr>
          <p:cNvPr id="17412" name="Picture 6" descr="Blue-IS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6370"/>
            <a:ext cx="19843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4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guim.co.uk/sys-images/Guardian/Pix/pictures/2009/4/16/1239918961110/Indian-elections-villager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84" y="685799"/>
            <a:ext cx="3739815" cy="2243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RV3fOwbz-ZL8sO6MbyJzvYDLm32yfLdWtwB7OGt2n4CKDWP1Z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167" y="624260"/>
            <a:ext cx="3820577" cy="2271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https://encrypted-tbn1.gstatic.com/images?q=tbn:ANd9GcRfMrFkpUWMXZ7im2ciTfPbHrYI4Ok-_iMU2lTAHRuhMyDOAqw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16" y="3640124"/>
            <a:ext cx="3576012" cy="237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T8A6d8HvMgAe_f7NqFAdXRjMGqPWMlhi7oTup7pz1HRz6AzaG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153" y="3352799"/>
            <a:ext cx="3845591" cy="2420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0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720" y="914400"/>
            <a:ext cx="9067800" cy="5943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Multiple, overlapping empires </a:t>
            </a:r>
          </a:p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Hinduism as a way of life with worship, festivals to celebrate</a:t>
            </a:r>
          </a:p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Values of destiny and duty for life to be purified through re-birth</a:t>
            </a:r>
          </a:p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Ethnic unity</a:t>
            </a:r>
          </a:p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Strong practice of religions; overall harmonious  co-existence </a:t>
            </a:r>
          </a:p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Philosophy to Medicine &amp; Art – all linked to spirituality</a:t>
            </a:r>
          </a:p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Sports, films, language to unite </a:t>
            </a:r>
          </a:p>
          <a:p>
            <a:pPr>
              <a:lnSpc>
                <a:spcPct val="120000"/>
              </a:lnSpc>
            </a:pPr>
            <a:r>
              <a:rPr lang="en-US" sz="47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Growing connectivity, mobility </a:t>
            </a:r>
          </a:p>
          <a:p>
            <a:pPr>
              <a:lnSpc>
                <a:spcPct val="120000"/>
              </a:lnSpc>
            </a:pPr>
            <a:endParaRPr lang="en-US" sz="30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30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08963" cy="7032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Unifying Forces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7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017" y="1340768"/>
            <a:ext cx="8820471" cy="48634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Respect elders and their wisdom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Lasting marriage – no pre nuptial agreements (?)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Hindu succession – changing status of women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Joint family - all siblings not cousins (?)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Duty feeling of life – children take care of elders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Five stages of life (child, youth, married life, retirement, monk)</a:t>
            </a:r>
          </a:p>
          <a:p>
            <a:pPr>
              <a:lnSpc>
                <a:spcPct val="120000"/>
              </a:lnSpc>
            </a:pPr>
            <a:endParaRPr lang="en-US" sz="47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30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30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08963" cy="7032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Indian values – some practices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7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uiExpand="1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81" name="Picture 13" descr="300px-Taj_Mahal_in_March_2004">
            <a:hlinkClick r:id="rId2" tooltip="The mausoleum of the Taj Maha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9606"/>
            <a:ext cx="4432242" cy="2953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0784" name="Picture 16" descr="468e2690cb9a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5126"/>
            <a:ext cx="4824536" cy="3095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Shekhawati Village, Rajast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33375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76" name="Picture 4" descr="Photograph:Potter at work in the village of Gunupur, Orissa, Indi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981075"/>
            <a:ext cx="3024187" cy="223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77" name="Picture 5" descr="image?id=10916&amp;rendTypeId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73463"/>
            <a:ext cx="3384550" cy="227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78" name="Picture 6" descr="Village In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500438"/>
            <a:ext cx="3168650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79" name="Picture 7" descr="LBH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3429000"/>
            <a:ext cx="1881188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80" name="Picture 8" descr="LBC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908050"/>
            <a:ext cx="1908175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rajasthan1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" y="291305"/>
            <a:ext cx="3203575" cy="184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299" name="Picture 3" descr="rajasthan1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20367"/>
            <a:ext cx="2808288" cy="210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0" name="Picture 4" descr="LAT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8765"/>
            <a:ext cx="1552575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1" name="Picture 5" descr="LD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6137" y="188913"/>
            <a:ext cx="231457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2" name="Picture 6" descr="LBH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144" y="4972050"/>
            <a:ext cx="2533650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3" name="Picture 7" descr="LAL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2962" y="2780506"/>
            <a:ext cx="1647825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4" name="Picture 8" descr="LC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1844675"/>
            <a:ext cx="164782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5" name="Picture 9" descr="LK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4149725"/>
            <a:ext cx="1552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6" name="Picture 10" descr="LAY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3224" y="4375373"/>
            <a:ext cx="1552575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7" name="Picture 11" descr="rajasthan11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6012" y="1844675"/>
            <a:ext cx="1549400" cy="187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3308" name="Picture 12" descr="rajasthan11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113" y="5364162"/>
            <a:ext cx="1528762" cy="14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3" name="Picture 7" descr="pic_dlf_grand_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60350"/>
            <a:ext cx="2333625" cy="2200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2825" name="Picture 9" descr="hitech-city-34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2952750" cy="2087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2827" name="Picture 11" descr="180px-CyberTowers">
            <a:hlinkClick r:id="rId5" tooltip="Cyber Towers, Hyderaba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188913"/>
            <a:ext cx="2232025" cy="2303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2830" name="Picture 14" descr="airpo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" y="2349500"/>
            <a:ext cx="3240088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2834" name="Picture 18" descr="Magnificent view of Ambiance Mall, Gurgaon by GurgaonShoppingMalls.com">
            <a:hlinkClick r:id="rId8" tooltip="Magnificent view of Ambiance Mall, Gurgaon by GurgaonShoppingMalls.com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1455" y="2654300"/>
            <a:ext cx="2665413" cy="2098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2836" name="Picture 20" descr="Gurgaon Central Mall - On Road by GurgaonShoppingMalls.com">
            <a:hlinkClick r:id="rId10" tooltip="Gurgaon Central Mall - On Road by GurgaonShoppingMalls.com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569" y="4366617"/>
            <a:ext cx="3241675" cy="2232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2838" name="Picture 22" descr="2004_ForumMall_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43325" y="4868863"/>
            <a:ext cx="3241675" cy="1838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2840" name="Picture 24" descr="Bangalore%2520Forum%2520Mal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85000" y="2708275"/>
            <a:ext cx="1974850" cy="2233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9" name="Picture 7" descr="Copying or reproduction of this image is prohibited - © Rekha In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5288"/>
            <a:ext cx="3744913" cy="2455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1803" name="Picture 11" descr="Copying or reproduction of this image is prohibited - © Rekha Inc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325827"/>
            <a:ext cx="4319017" cy="2731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805" name="Picture 13" descr="Copying or reproduction of this image is prohibited - © Rekha Inc.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173" y="3356992"/>
            <a:ext cx="4147974" cy="2953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807" name="Picture 15" descr="MMTS_NecklaceRoadStation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2" y="3501008"/>
            <a:ext cx="3740747" cy="30248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7993063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84 languages, 1652 dialects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Multiple religions, castes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3500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kms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long, all climatic zones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Innumerable political parties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All terrains, variety of crops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Variety of dresses, arts and crafts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Multiple festivals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Unity in 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build="p"/>
      <p:bldP spid="1525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7993063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India has the most post offices in the world with one of the best service quality!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Indian Railways is the longest (64000 km) with  18000 trains daily (1:1 passenger: goods), employing over a million people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930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million 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active mobile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phone 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subscribers (78%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teledensity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); 7-8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million added every 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month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250+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m internet 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users; 500 million projected 2017, still very low in global ranking (131 to155/189) 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50323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Some amazing facts about 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India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uiExpand="1" build="p"/>
      <p:bldP spid="156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20003\Desktop\nama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0171"/>
            <a:ext cx="6529511" cy="43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9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838200"/>
            <a:ext cx="8784976" cy="58311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22 languages</a:t>
            </a:r>
            <a:r>
              <a:rPr lang="en-US" sz="26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given official status, 356 – Indigenous languages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17 % - Indian households that are located in slums 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70% - share of Indians who are below the age of 36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80 million – pilgrims attending the 2013 </a:t>
            </a:r>
            <a:r>
              <a:rPr lang="en-US" sz="2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Maha</a:t>
            </a: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Kumbh</a:t>
            </a: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Mela</a:t>
            </a: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festival during which they bathe in the Ganges river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138 million – number of Indian Muslims, the 3rd largest Muslim population behind Indonesia and Pakistan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2.3% - Indians who are Christians, 1.9% Sikhs, 0.8% Buddhists, 0.4 % Jains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b="1" dirty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9688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Incredible India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uiExpand="1" build="p"/>
      <p:bldP spid="1525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7993063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Aircraft to Bullock cart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Malls to pan (tobacco) shop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Astronomy to Astrology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Complex surgeries to village quacks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Gated communities to village communes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Billionaires to homeless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India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is complex, but transforming rapidly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Paradoxes and entrepreneurial opportunities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  <p:bldP spid="1546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348880"/>
            <a:ext cx="7620000" cy="808112"/>
          </a:xfrm>
        </p:spPr>
        <p:txBody>
          <a:bodyPr/>
          <a:lstStyle/>
          <a:p>
            <a:pPr eaLnBrk="1" hangingPunct="1"/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54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Indian Economy </a:t>
            </a:r>
            <a:r>
              <a:rPr lang="en-AU" sz="54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54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60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60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Arial" charset="0"/>
              </a:rPr>
              <a:t/>
            </a:r>
            <a:br>
              <a:rPr lang="en-AU" sz="40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en-AU" sz="2400" b="1" dirty="0" smtClean="0"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458200" cy="518318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Pre 1984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1984- 1991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1991 – Mid 1990s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Mid 1990s onwards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20688"/>
            <a:ext cx="8280400" cy="61653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Strengthening socio – economic infrastructure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Control to freedom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Entrepreneurship no longer taboo</a:t>
            </a:r>
          </a:p>
          <a:p>
            <a:pPr>
              <a:lnSpc>
                <a:spcPct val="80000"/>
              </a:lnSpc>
            </a:pPr>
            <a:endParaRPr lang="en-US" sz="11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PPPs</a:t>
            </a:r>
          </a:p>
          <a:p>
            <a:pPr>
              <a:lnSpc>
                <a:spcPct val="80000"/>
              </a:lnSpc>
            </a:pPr>
            <a:endParaRPr lang="en-US" sz="105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Arrival of Indian VCs and PE firms</a:t>
            </a: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On the tide, 1</a:t>
            </a:r>
            <a:r>
              <a:rPr lang="en-US" sz="2800" b="1" baseline="30000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st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&amp; 2</a:t>
            </a:r>
            <a:r>
              <a:rPr lang="en-US" sz="2800" b="1" baseline="30000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nd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gen –Wipro, Infosys,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Cyient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7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Innovation gaining momentum – DRL, Bajaj …opportunity in and outside India</a:t>
            </a:r>
          </a:p>
          <a:p>
            <a:pPr>
              <a:lnSpc>
                <a:spcPct val="80000"/>
              </a:lnSpc>
            </a:pPr>
            <a:endParaRPr lang="en-US" sz="9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Growth in service business – Reliance, Flipkart, Pantaloons,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Makemytrip</a:t>
            </a: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Shifting focus to the rural – 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BoP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and Chic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IT,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Pharma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, Engineering, Tourism to lead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44624"/>
            <a:ext cx="8229600" cy="57467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Facilitating Factors</a:t>
            </a:r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2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2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2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2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2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2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uiExpand="1" build="p"/>
      <p:bldP spid="378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Structure of Economy</a:t>
            </a:r>
          </a:p>
        </p:txBody>
      </p:sp>
      <p:graphicFrame>
        <p:nvGraphicFramePr>
          <p:cNvPr id="170033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0982789"/>
              </p:ext>
            </p:extLst>
          </p:nvPr>
        </p:nvGraphicFramePr>
        <p:xfrm>
          <a:off x="1547664" y="2103438"/>
          <a:ext cx="5889625" cy="2101850"/>
        </p:xfrm>
        <a:graphic>
          <a:graphicData uri="http://schemas.openxmlformats.org/drawingml/2006/table">
            <a:tbl>
              <a:tblPr/>
              <a:tblGrid>
                <a:gridCol w="2743200"/>
                <a:gridCol w="1665138"/>
                <a:gridCol w="14812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2000- 01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Agriculture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5667226" y="1752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% of GDP</a:t>
            </a:r>
          </a:p>
        </p:txBody>
      </p:sp>
      <p:sp>
        <p:nvSpPr>
          <p:cNvPr id="38938" name="Rectangle 2"/>
          <p:cNvSpPr txBox="1">
            <a:spLocks noChangeArrowheads="1"/>
          </p:cNvSpPr>
          <p:nvPr/>
        </p:nvSpPr>
        <p:spPr bwMode="auto">
          <a:xfrm>
            <a:off x="328613" y="59499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</a:rPr>
              <a:t>Source : Calculated from CSO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44278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GDP Per capita (2014-15) $ 6265; 3</a:t>
            </a:r>
            <a:r>
              <a:rPr lang="en-US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largest economy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37" grpId="0"/>
      <p:bldP spid="3893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ndia GDP without lab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1164"/>
            <a:ext cx="7924329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791" y="3573463"/>
            <a:ext cx="5092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829175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825" y="4724400"/>
            <a:ext cx="31686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Projected population pyramid, India 2026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063" y="908050"/>
            <a:ext cx="31686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Population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pyramid, India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391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348879"/>
            <a:ext cx="8280400" cy="12241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Strong bottom of the pyramid</a:t>
            </a:r>
            <a:endParaRPr lang="en-US" sz="2000" b="1" dirty="0" smtClean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96944" cy="290775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do you know about India?</a:t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do you want to know?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0421"/>
            <a:ext cx="5105399" cy="644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9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71550" y="2349500"/>
          <a:ext cx="7445375" cy="4319588"/>
        </p:xfrm>
        <a:graphic>
          <a:graphicData uri="http://schemas.openxmlformats.org/presentationml/2006/ole">
            <p:oleObj spid="_x0000_s1091" name="Chart" r:id="rId3" imgW="7286549" imgH="4314749" progId="Excel.Sheet.8">
              <p:embed/>
            </p:oleObj>
          </a:graphicData>
        </a:graphic>
      </p:graphicFrame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Income &amp; Expenditure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9750" y="836613"/>
            <a:ext cx="8135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   More than 60% of India's income comes from rural 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    and small towns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   Disposable surplus as% of income similar in both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924300" y="27082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Annual household income (Rs)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/>
      <p:bldP spid="2051" grpId="0"/>
      <p:bldP spid="20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1905000" y="2562225"/>
            <a:ext cx="1828800" cy="1371600"/>
          </a:xfrm>
          <a:prstGeom prst="triangle">
            <a:avLst>
              <a:gd name="adj" fmla="val 50000"/>
            </a:avLst>
          </a:prstGeom>
          <a:noFill/>
          <a:ln w="28575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3886200" y="3095625"/>
            <a:ext cx="1371600" cy="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H="1">
            <a:off x="5715000" y="2486025"/>
            <a:ext cx="533400" cy="5334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6248400" y="2486025"/>
            <a:ext cx="533400" cy="5334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5715000" y="3019425"/>
            <a:ext cx="0" cy="5334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6781800" y="3019425"/>
            <a:ext cx="0" cy="5334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5715000" y="3552825"/>
            <a:ext cx="304800" cy="3810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6477000" y="3552825"/>
            <a:ext cx="304800" cy="3810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6019800" y="3933825"/>
            <a:ext cx="457200" cy="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1547813" y="765175"/>
            <a:ext cx="6624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Structural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Contributing factors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07058"/>
            <a:ext cx="8229600" cy="39941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Growing :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Income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Literacy and health care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Social Awareness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Exposure to new products and services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Growing presence of micro finance and entrepreneurship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50351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India : Social Indicators</a:t>
            </a:r>
          </a:p>
        </p:txBody>
      </p:sp>
      <p:graphicFrame>
        <p:nvGraphicFramePr>
          <p:cNvPr id="1669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6185139"/>
              </p:ext>
            </p:extLst>
          </p:nvPr>
        </p:nvGraphicFramePr>
        <p:xfrm>
          <a:off x="971550" y="965872"/>
          <a:ext cx="7200900" cy="5193722"/>
        </p:xfrm>
        <a:graphic>
          <a:graphicData uri="http://schemas.openxmlformats.org/drawingml/2006/table">
            <a:tbl>
              <a:tblPr/>
              <a:tblGrid>
                <a:gridCol w="5437133"/>
                <a:gridCol w="1763767"/>
              </a:tblGrid>
              <a:tr h="36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Population (million – 2011 census)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1210 million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Growth rate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1991 – 2001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2001 – 2011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21.54%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17.64%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Density (per sq.km)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382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Sex ratio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Sex ratio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940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Literacy rate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2001</a:t>
                      </a:r>
                      <a:endParaRPr lang="en-US" sz="1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 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64.83 %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74.04 % 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Life expectancy at birth (2011)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Female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66.8 years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65.77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67.95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 capita income (Rs)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16172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33731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37" name="Group 5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436600690"/>
              </p:ext>
            </p:extLst>
          </p:nvPr>
        </p:nvGraphicFramePr>
        <p:xfrm>
          <a:off x="611188" y="836613"/>
          <a:ext cx="7986714" cy="5772150"/>
        </p:xfrm>
        <a:graphic>
          <a:graphicData uri="http://schemas.openxmlformats.org/drawingml/2006/table">
            <a:tbl>
              <a:tblPr/>
              <a:tblGrid>
                <a:gridCol w="1728564"/>
                <a:gridCol w="863724"/>
                <a:gridCol w="1008112"/>
                <a:gridCol w="792088"/>
                <a:gridCol w="985796"/>
                <a:gridCol w="1304215"/>
                <a:gridCol w="1304215"/>
              </a:tblGrid>
              <a:tr h="9143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State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Decadal growth in population (%)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Human development index (Best = 1.00)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7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Rajasthan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28.41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21.44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0.347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0.537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Uttar Pradesh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25.85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20.09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0.314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0.490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Uttarkhand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20.41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19.17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0.628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Bihar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28.62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25.09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0.308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0.449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Jharkand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23.36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22.34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0.513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Madhya Pradesh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24.26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20.30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0.328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0.488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Chhattisgarh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18.27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22.59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0.516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Orissa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16.25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13.97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0.267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0.452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64" name="Text Box 56"/>
          <p:cNvSpPr txBox="1">
            <a:spLocks noChangeArrowheads="1"/>
          </p:cNvSpPr>
          <p:nvPr/>
        </p:nvSpPr>
        <p:spPr bwMode="auto">
          <a:xfrm>
            <a:off x="762000" y="1524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Census (2011)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539552" y="2081110"/>
            <a:ext cx="8064896" cy="156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88872" anchor="ctr">
            <a:spAutoFit/>
          </a:bodyPr>
          <a:lstStyle/>
          <a:p>
            <a:pPr algn="ctr" eaLnBrk="0" hangingPunct="0"/>
            <a:r>
              <a:rPr lang="en-A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India </a:t>
            </a:r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ranks 135 </a:t>
            </a:r>
            <a:r>
              <a:rPr lang="en-A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among 187 </a:t>
            </a:r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countries in 2013 </a:t>
            </a:r>
          </a:p>
          <a:p>
            <a:pPr algn="ctr" eaLnBrk="0" hangingPunct="0"/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</a:t>
            </a:r>
          </a:p>
          <a:p>
            <a:pPr algn="ctr" eaLnBrk="0" hangingPunct="0"/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uman </a:t>
            </a:r>
            <a:r>
              <a:rPr lang="en-A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evelopment Index </a:t>
            </a:r>
            <a:r>
              <a:rPr lang="en-A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(HDI)</a:t>
            </a:r>
            <a:endParaRPr lang="en-A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328613" y="593566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i="1" dirty="0">
                <a:solidFill>
                  <a:schemeClr val="bg1"/>
                </a:solidFill>
                <a:latin typeface="Arial" charset="0"/>
              </a:rPr>
              <a:t>Source : UN Human Development Report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2483432"/>
              </p:ext>
            </p:extLst>
          </p:nvPr>
        </p:nvGraphicFramePr>
        <p:xfrm>
          <a:off x="506413" y="404813"/>
          <a:ext cx="8026399" cy="5616580"/>
        </p:xfrm>
        <a:graphic>
          <a:graphicData uri="http://schemas.openxmlformats.org/drawingml/2006/table">
            <a:tbl>
              <a:tblPr/>
              <a:tblGrid>
                <a:gridCol w="619319"/>
                <a:gridCol w="2591630"/>
                <a:gridCol w="880851"/>
                <a:gridCol w="1967300"/>
                <a:gridCol w="1967299"/>
              </a:tblGrid>
              <a:tr h="755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Rank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State/Union Territory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HDI 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Comparable Country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Very High human development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Kerala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0.790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Argentina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Chandigarh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Israel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Lakshadweep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0.796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Argentina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High human development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Mizoram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0.790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Argentina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Delhi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0.750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Russia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0.617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Indonesia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Nagaland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Saudi Arabia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Andaman and Nicobar Islands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0.766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Malaysia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Daman and Diu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0.754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Russia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Pondicherry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0.748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Russia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Manipur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0.707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Iran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03" name="Rectangle 2"/>
          <p:cNvSpPr txBox="1">
            <a:spLocks noChangeArrowheads="1"/>
          </p:cNvSpPr>
          <p:nvPr/>
        </p:nvSpPr>
        <p:spPr bwMode="auto">
          <a:xfrm>
            <a:off x="328613" y="628491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i="1">
                <a:solidFill>
                  <a:schemeClr val="bg1"/>
                </a:solidFill>
                <a:latin typeface="Calibri" panose="020F0502020204030204" pitchFamily="34" charset="0"/>
              </a:rPr>
              <a:t>Source : UN Human Development Report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142508"/>
              </p:ext>
            </p:extLst>
          </p:nvPr>
        </p:nvGraphicFramePr>
        <p:xfrm>
          <a:off x="539552" y="476671"/>
          <a:ext cx="8064624" cy="6018699"/>
        </p:xfrm>
        <a:graphic>
          <a:graphicData uri="http://schemas.openxmlformats.org/drawingml/2006/table">
            <a:tbl>
              <a:tblPr/>
              <a:tblGrid>
                <a:gridCol w="697265"/>
                <a:gridCol w="3335046"/>
                <a:gridCol w="2015169"/>
                <a:gridCol w="2017144"/>
              </a:tblGrid>
              <a:tr h="765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Rank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State/Union Territory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HDI 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Comparable Country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Medium Human Development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Maharashtra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0.572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Iraq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Sikkim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0.684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 China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Himachal Pradesh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0.652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Philippines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Punjab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0.605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Tajikistan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Tamil Nadu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0.675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El Salvador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Haryana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0.644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Philippines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Uttarakhand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0.628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Syria/ Namibia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West Bengal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0.625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Namibia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Gujarat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0.621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South Africa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Dadra and Nagar Haveli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0.618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Indonesia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Arunachal Pradesh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0.617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Indonesia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Tripura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0.608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Tajikistan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8564052"/>
              </p:ext>
            </p:extLst>
          </p:nvPr>
        </p:nvGraphicFramePr>
        <p:xfrm>
          <a:off x="467544" y="260350"/>
          <a:ext cx="8208911" cy="6118229"/>
        </p:xfrm>
        <a:graphic>
          <a:graphicData uri="http://schemas.openxmlformats.org/drawingml/2006/table">
            <a:tbl>
              <a:tblPr/>
              <a:tblGrid>
                <a:gridCol w="482641"/>
                <a:gridCol w="360650"/>
                <a:gridCol w="3261165"/>
                <a:gridCol w="2051222"/>
                <a:gridCol w="2053233"/>
              </a:tblGrid>
              <a:tr h="7110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Rank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State/Union Territory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HDI 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Comparable Country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Medium Human Development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Jammu and Kashmir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0.601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Tajikistan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Karnataka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0.600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Tajikistan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Meghalaya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0.585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Vietnam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All India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0.575 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Andhra Pradesh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0.572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Iraq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Rajasthan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0.537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India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Assam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0.534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Congo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Chhattisgarh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0.516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Bhutan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Jharkhand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0.513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Kenya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Low human development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Uttar Pradesh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0.490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Pakistan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Madhya Pradesh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0.488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Angola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Orissa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0.452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Haiti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Bihar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0.449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Lesotho</a:t>
                      </a:r>
                    </a:p>
                  </a:txBody>
                  <a:tcPr marL="4964" marR="4964" marT="4964" marB="49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61" name="Rectangle 2"/>
          <p:cNvSpPr txBox="1">
            <a:spLocks noChangeArrowheads="1"/>
          </p:cNvSpPr>
          <p:nvPr/>
        </p:nvSpPr>
        <p:spPr bwMode="auto">
          <a:xfrm>
            <a:off x="328613" y="628491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i="1">
                <a:solidFill>
                  <a:schemeClr val="bg1"/>
                </a:solidFill>
                <a:latin typeface="Calibri" panose="020F0502020204030204" pitchFamily="34" charset="0"/>
              </a:rPr>
              <a:t>Source : UN Human Development Report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upload.wikimedia.org/wikipedia/commons/thumb/b/bb/India_(orthographic_projection).svg/541px-India_(orthographic_projection)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12861"/>
            <a:ext cx="5340474" cy="5340475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5150" y="260350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Independent India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3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38907"/>
            <a:ext cx="8281987" cy="568801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Public Private Partnerships for infrastructure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Tier I – Tier II cities to keep costs low but quality same – so move there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Family Business Entrepreneurship</a:t>
            </a:r>
          </a:p>
          <a:p>
            <a:pPr eaLnBrk="1" hangingPunct="1">
              <a:lnSpc>
                <a:spcPct val="110000"/>
              </a:lnSpc>
            </a:pPr>
            <a:endParaRPr lang="en-US" sz="5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Middle class mentality (save for future) changing– live today on assumed future earning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Rural demand continues to explode</a:t>
            </a:r>
            <a:endParaRPr lang="en-US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Recent trend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2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2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2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2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2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uiExpand="1" build="p"/>
      <p:bldP spid="133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136904" cy="489585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Acceptance of India and growth in entrepreneurship and alliances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Growing confidence of Indians and on India</a:t>
            </a:r>
          </a:p>
          <a:p>
            <a:pPr eaLnBrk="1" hangingPunct="1">
              <a:buFontTx/>
              <a:buNone/>
            </a:pPr>
            <a:endParaRPr lang="en-US" sz="10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Exploiting sourcing advantages (cost, language, legal, skill…)</a:t>
            </a:r>
          </a:p>
          <a:p>
            <a:pPr eaLnBrk="1" hangingPunct="1"/>
            <a:endParaRPr lang="en-US" sz="14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Attractive market for long term</a:t>
            </a:r>
          </a:p>
          <a:p>
            <a:pPr eaLnBrk="1" hangingPunct="1">
              <a:buFontTx/>
              <a:buNone/>
            </a:pPr>
            <a:endParaRPr lang="en-US" sz="5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Indian manufacturing competitiveness high –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Indica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 to 1 lakh car – </a:t>
            </a:r>
            <a:r>
              <a:rPr lang="en-US" sz="28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a statement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778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Recent Trend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uiExpand="1" build="p"/>
      <p:bldP spid="153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ano ca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24036"/>
            <a:ext cx="8172400" cy="612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 txBox="1">
            <a:spLocks noChangeArrowheads="1"/>
          </p:cNvSpPr>
          <p:nvPr/>
        </p:nvSpPr>
        <p:spPr bwMode="auto">
          <a:xfrm>
            <a:off x="328613" y="6356176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i="1" dirty="0">
                <a:solidFill>
                  <a:schemeClr val="bg1"/>
                </a:solidFill>
                <a:latin typeface="Arial" charset="0"/>
              </a:rPr>
              <a:t>Source : </a:t>
            </a:r>
            <a:r>
              <a:rPr lang="en-US" sz="1400" b="1" i="1" dirty="0" smtClean="0">
                <a:solidFill>
                  <a:schemeClr val="bg1"/>
                </a:solidFill>
                <a:latin typeface="Arial" charset="0"/>
              </a:rPr>
              <a:t>United Nations, Wall Street Journal, August 26, 2015</a:t>
            </a:r>
            <a:endParaRPr lang="en-US" sz="1400" b="1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79" y="1196752"/>
            <a:ext cx="86772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0413" y="261938"/>
            <a:ext cx="77739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sz="2800" b="1" kern="0" dirty="0" smtClean="0">
                <a:solidFill>
                  <a:srgbClr val="FFFF00"/>
                </a:solidFill>
              </a:rPr>
              <a:t>Tortoise and Hare ?</a:t>
            </a:r>
          </a:p>
          <a:p>
            <a:r>
              <a:rPr lang="en-AU" sz="2800" b="1" kern="0" dirty="0" smtClean="0">
                <a:solidFill>
                  <a:srgbClr val="FFFF00"/>
                </a:solidFill>
              </a:rPr>
              <a:t>Share of World Trade in Goods and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548680"/>
            <a:ext cx="8281987" cy="583237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Still young and growing (population, exposure to products / services) </a:t>
            </a:r>
          </a:p>
          <a:p>
            <a:pPr eaLnBrk="1" hangingPunct="1">
              <a:lnSpc>
                <a:spcPct val="110000"/>
              </a:lnSpc>
            </a:pPr>
            <a:endParaRPr lang="en-US" sz="3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Strong rural market unaffected by global factors </a:t>
            </a:r>
          </a:p>
          <a:p>
            <a:pPr eaLnBrk="1" hangingPunct="1">
              <a:lnSpc>
                <a:spcPct val="110000"/>
              </a:lnSpc>
            </a:pPr>
            <a:endParaRPr lang="en-US" sz="1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Niche manufacturing competitiveness</a:t>
            </a:r>
          </a:p>
          <a:p>
            <a:pPr eaLnBrk="1" hangingPunct="1">
              <a:lnSpc>
                <a:spcPct val="110000"/>
              </a:lnSpc>
            </a:pPr>
            <a:endParaRPr lang="en-US" sz="1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Strong intellectual manpower pool</a:t>
            </a:r>
          </a:p>
          <a:p>
            <a:pPr eaLnBrk="1" hangingPunct="1">
              <a:lnSpc>
                <a:spcPct val="110000"/>
              </a:lnSpc>
            </a:pPr>
            <a:endParaRPr lang="en-US" sz="1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Vibrant entrepreneurship</a:t>
            </a:r>
          </a:p>
          <a:p>
            <a:pPr eaLnBrk="1" hangingPunct="1">
              <a:lnSpc>
                <a:spcPct val="110000"/>
              </a:lnSpc>
            </a:pPr>
            <a:endParaRPr lang="en-US" sz="1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“Work is worship” value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Flexibility as value</a:t>
            </a:r>
          </a:p>
          <a:p>
            <a:pPr eaLnBrk="1" hangingPunct="1">
              <a:lnSpc>
                <a:spcPct val="110000"/>
              </a:lnSpc>
            </a:pPr>
            <a:endParaRPr lang="en-US" sz="1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“Guest is God” feeling</a:t>
            </a:r>
          </a:p>
          <a:p>
            <a:pPr eaLnBrk="1" hangingPunct="1">
              <a:lnSpc>
                <a:spcPct val="110000"/>
              </a:lnSpc>
            </a:pPr>
            <a:endParaRPr lang="en-US" sz="2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Legal System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Least affected BRICKS/Fragile FIVE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Overall attractiveness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2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2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2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2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2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2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2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2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2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2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2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2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29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29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uiExpand="1" build="p"/>
      <p:bldP spid="194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69988"/>
            <a:ext cx="8280400" cy="5688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Poverty far from removed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Delay in infrastructure growth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Rising religious tensions in pockets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Push for change in rural Indians not enough (IT is not India)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Coalition/caste politics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Corruption and bureaucracy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Quality of higher education institutions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Regulatory requirements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Family business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professionalisation</a:t>
            </a: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74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Remaining Concerns</a:t>
            </a:r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2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2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uiExpand="1" build="p"/>
      <p:bldP spid="2048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713"/>
            <a:ext cx="8731250" cy="5126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323" name="Rectangle 2"/>
          <p:cNvSpPr txBox="1">
            <a:spLocks noChangeArrowheads="1"/>
          </p:cNvSpPr>
          <p:nvPr/>
        </p:nvSpPr>
        <p:spPr bwMode="auto">
          <a:xfrm>
            <a:off x="328613" y="593566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i="1">
                <a:solidFill>
                  <a:schemeClr val="bg1"/>
                </a:solidFill>
                <a:latin typeface="Arial" charset="0"/>
              </a:rPr>
              <a:t>Source : Times of India, July 30 – 31,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0003\Desktop\traffic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51" y="404664"/>
            <a:ext cx="4398448" cy="2926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0003\Desktop\traffi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772625" cy="2825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20003\Desktop\traffic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39"/>
            <a:ext cx="4111931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145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003\Desktop\india-traffi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20780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2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424936" cy="482453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Sell in Indian market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Buy from India (Outsourcing : IT, MR, CR)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Set up Manufacturing Own / JV for local/export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mkt</a:t>
            </a:r>
            <a:endParaRPr lang="en-US" b="1" dirty="0" smtClean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“Make in India”</a:t>
            </a: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Opportunities for foreign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psofindia.com/maps/schoolchildrens/polit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240" y="71043"/>
            <a:ext cx="5976664" cy="67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40080" cy="571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History of over 2000 years</a:t>
            </a:r>
          </a:p>
          <a:p>
            <a:pPr>
              <a:lnSpc>
                <a:spcPct val="12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Different combinations of nations of a unified territory </a:t>
            </a:r>
          </a:p>
          <a:p>
            <a:pPr>
              <a:lnSpc>
                <a:spcPct val="12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Many religions over centuries (Hinduism, Buddhism, Jainism, Islam, Christianity, Sikhs)</a:t>
            </a:r>
          </a:p>
          <a:p>
            <a:pPr>
              <a:lnSpc>
                <a:spcPct val="12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Britain gave umbrella cover for princely States</a:t>
            </a:r>
          </a:p>
          <a:p>
            <a:pPr>
              <a:lnSpc>
                <a:spcPct val="12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Gandhi strategy of involving masses</a:t>
            </a:r>
          </a:p>
          <a:p>
            <a:pPr>
              <a:lnSpc>
                <a:spcPct val="12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Independence and division in 1947</a:t>
            </a:r>
          </a:p>
          <a:p>
            <a:pPr>
              <a:lnSpc>
                <a:spcPct val="12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Unification of over 500 States to form the republic</a:t>
            </a:r>
          </a:p>
          <a:p>
            <a:pPr>
              <a:lnSpc>
                <a:spcPct val="120000"/>
              </a:lnSpc>
            </a:pPr>
            <a:endParaRPr lang="en-US" sz="30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08963" cy="5508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History</a:t>
            </a:r>
            <a:endParaRPr lang="en-US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1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Pillars of Indian Democracy</a:t>
            </a:r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2770932" y="2205038"/>
            <a:ext cx="2735263" cy="223202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3131295" y="16287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Executive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259632" y="46529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Democracy 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4571281" y="4724400"/>
            <a:ext cx="435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Judiciary </a:t>
            </a: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(+ RBI, Election </a:t>
            </a:r>
            <a:r>
              <a:rPr lang="en-US" sz="1600" b="1" dirty="0" err="1" smtClean="0">
                <a:solidFill>
                  <a:srgbClr val="FFFF00"/>
                </a:solidFill>
                <a:latin typeface="Arial" charset="0"/>
              </a:rPr>
              <a:t>Commisn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)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  <p:bldP spid="153605" grpId="0" animBg="1"/>
      <p:bldP spid="153606" grpId="0"/>
      <p:bldP spid="153607" grpId="0"/>
      <p:bldP spid="153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857200"/>
            <a:ext cx="8568952" cy="6172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Single national party to regional and caste driven parties and coalition politics 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National leaders to regional leaders and short term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Neglected regions / people and  growing restlessness (e.g. Maoist) 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Media, RTI Act, Judicial activism and anti-corruption agitations to help bring balance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Punishing top bankers, CM, Coalgate…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charset="0"/>
              </a:rPr>
              <a:t>Hope in Modi in 2014; disappointments…..</a:t>
            </a: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37642"/>
            <a:ext cx="8208963" cy="6270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Politics </a:t>
            </a:r>
            <a:endParaRPr lang="en-US" sz="5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514600" y="609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AutoShape 2" descr="data:image/jpeg;base64,/9j/4AAQSkZJRgABAQAAAQABAAD/2wCEAAkGBhQQERUUEhQUFRUWFxcYGRcUFRgYFxQWFBYVFxYbFRgZHCYeGBokGRoXHy8gJCcpLC0sFR8xNTAqNSYrLCkBCQoKDgwOGg8PGi0kHyQsLCosLDEsNCwsLCwvKSw0LjQsLywsLCwsLCwsLC8sKiwsLCwtLCwtLCwsLCwsLCwsKf/AABEIALcBFAMBIgACEQEDEQH/xAAcAAACAwEBAQEAAAAAAAAAAAAABAUGBwMBAgj/xABKEAACAQIEAwQGBQkFBgcBAAABAgMAEQQSEyEFMUEGIlFhBzJxgZGhFEJisdEXIzNScpPB0uEVFlOC8AgkQ1SSskRjg6LD0+MY/8QAGgEAAgMBAQAAAAAAAAAAAAAAAAMCBAUBBv/EAC0RAAICAQQBAQcEAwEAAAAAAAABAgMRBBIhMUFRBRMiMnGR8GGBsdEUUsGh/9oADAMBAAIRAxEAPwDcaKKKACiiigAooooAKKKKACiiigAooooAp3pRw2rhIkyxvmxeGXJKSI2vIBaQgEhT1sDVJx3DjBh+I4YxYeMsuBcQYeR3woDYnJdiwDI7EWYZR3VUi5vWu8S4VFiU0540lQkHLIoZbjkbHalcL2WwkUbRx4aBI3KsyLEgVmQgqWAG5BAI8LUAZzw7gRw+KxKtDhcGy4Kc6eFaRlxaOLZyXCi0bC1rZgZPAi7XAOHwYySCDH5XROHYJ4IZGsjZo3E8gS4DsCEW++UHpetGxfDIpWVpI0dlDhSyglRIuVwCeQZdj40vjezWFnjSOXDwyRxgBEeNWWMAZQEBHdFrDbwoAi8CIRw2VcNK00SJiFV2YvbKH7qufXRT3AbnZbXNqouCnfDYbhuElJZJJuHzYZ2uTlLxNNCx8Yy11vzRrfUrWkwaLHphFEeXLkCgKFtbKFG1rbWrk/CIWWNDFGVhKNEpUWiaMWQoPqlRsCOVAGZ4TthjJsXEFnb6Pi2xMcZMWHUKI45irwJmaZsrILmTY35C4spwTi82FwsBWSPO2BwaieWNPzIxGMaO7kWzLGrdTuRc8zWmQ9k8GkuqmFw6y5s+osSB85vdswF77nfzNfcHZnCopRMPCqspQqI1ClCxYqRaxUsSbeJNAFHm45jVm+hJjEdxisPH9JEEV8k8GJkdHjHczrpggi3rrfrfjje0XEdIRpNneLEYqOSSGLDnESphzHkdYJWVGXvnPksQclrXNaBhOzuGhVViw8KKj6ihI1ULJYrnAA2bKSL87GvjGdl8JMpWXDQSKXaQh4lYGR/Wfcesep60AffZ3igxWFhmDBtSNGzBCgJIFyEJJUXvtc28TzqRr4iiCKFUBVUAAAWAA2AAHIWr7oAKKKKACiiigAooooAKKKKACiiigAooooAKKKKACiiqb6U+0ZwOEjkWVoi06pmUX5xytY7Hbu/KgC5UVjfAe0+Ixilkx5FnRB6hu0iuwvcqfqHYBjvsDXXD8U4lIbLiGLFQ+UPGWysAyki21wRztQBr9FZDhONY1shbFnK9rFZIiQDLFESRz2MgHt26Go7hXpIkOOghOLd8+IjjyixuGlVLGwsB76ANvooFFABRRRQAUUUUAFFFFABRRXhoAoeJ9KBGIkgjw6yMkrxd2bcsjFfVCGxuOVcsT6UpIzlfCZTa9jMeR5Efm9xWF8f4h9G45iZspYR46Z7DbMFnc2v51I4D0jBWRnjmGQwNkidVjDYfVGVFZTlRxJmYbnMDbY2ABr35XT/yy/vv/wA6+m9LTD/wy8gdp78/ZHz8uYrKMH6VMghuMSSkeRiJFF7aOwCgZd0PeXKe8L5t8yh9IimGVGjmLPDpby5lP+7LEpKkWBVwXuBc3G4tQB+guxvbIcR1e4qGIqCFkz+uG590W9WrLWJ/7NQ7mN/ag+6atsoAXl4jEhIaSNSOYLqCOu4Jr4/taH/Fi/eL+Nfnz0p9qmg4vikMasoMVt7HeCE+YpiDj2EaGB5UC3iUkRywhi7YoxHPe5uIij2IGxv40Ab3/a0P+LF+8X8aP7Wh/wAWL94v41iEPFMGibODmeMahkw5N80wYKhJKgZVuxuDmB5EVD9pOM4fDYeF4rSO5syiWNhbTjcMuXvAXYr3gN1I3tcgH6NgxaSXyOrW55WBtfxtXWsg/wBn/jbYn6aWCqFMFgvmJ73J58hWv0AFFFFABRRRQAUUUUAFFFFABVD9MfZLEcTwUcOFVWdcQkhDMFGURzKdz5stXyigD85cJ9FHG8KCsSYcAuj94wSWeMMEZTIpKsMzWItzr6X0c8dgDSBYSQsZNzBIf92QrEVDKe+q3AI3NzvvX6LooA/O2H9HnHHWN4xhrCOMI6fRheNGjkj3C94Bo0be/I+Jv52Z9DPE4cfhp5Y48seIhkciVCcqSq7EAc9gdq2DEdo8PwsyR4iQJFfPFYFj+cJLRBVBNw3eH2ZF/VNUvjfp5G4wmHv9uc2+CL/Fh7KlGDl0LlZGPbNdFe1gH5buIeGH/dn+evU9NnESbAQE+AiY8v8ANU/cyF/5EDfqKwiH0u8VfLlijbN6toHs24GxzWO5A99T+G7S8fkJGhh1I6OAP/kNQlFR+ZpfuTjbu6T+xrFFZb/eDjebLfAFv1RmY7c9heheOcfP/Cwnvt/PUN0P9l9yeX/q/salRWcrj+OW3bADyyvUNx3tvxjB7y/QbdCCN/YrOGJ91EZRk8KSCUnFZaZr9FYB+W7iHhh/3Z/np/CelDjEwDRwI6m9mXDuVNrg75rcxamutrsUr4vrJt9qLVg0/pl4lGSHWBSNiDEf56I/TNxFuQw3vW3xvJtQ62lkFfFvCybNxzDtlWaMEyQksAOciH9JH/mXcfaVD0p/DTrIiuhurAMpHUMLg/CsIl9NPEVNj9G9yX+566r6UsbDBG8AhyMWDKyE6cpOZlXvbIb51B5ZiBsux7tnffR5N3tRWESel7ig+pDbxERI+Ic0v+W7iHhh/wB2f56FW5dNBK5R+ZNfsaF2m9DOC4hiZMTM2IEkmXNkkUL3EVBYFD0UdageKegXhsELyXxTFVJC6qd5uSr+i6tYe+q3+W7iHhh/3Z/nrsvpYxs0btLo5Y8jABCM0oYaQPe5BrOR/wCXbrXXVJHFqIMssH+zvw/Kud8SWsMxEiAFrb2GnsL10/8A534b+viv3qf/AF1W+HenbFo356GGRfBc0be43YfKr9wD0vYHFWVnOHc9JrBb+Ti6/EiuOuSOxuhLyPdifR5huEav0YynVyZtRg36PPa1lFvXPyq0V8xyBgCpBB3BBuCPI19UscRGP7WYWCQxyzKrra4Iba4BHIeBFLjt3guX0hb+x/5awz0sdqZcPxjFIArKNGwI3F8PCTuPM03h/SNApRtVBDkFoLSZ1bQYMGAiy+vcFg92zgnrYA2n+/WC5662/Zf+WvP794L/AJhfg/8ALWIt29wAjJCXbJmEZ1cgkMUGw3/X1Rz+rztlrzjPbLAjDynD5WkzXjB1g36YgrYplK6VmDFgd7WuLkA2/wDv3gv+YX4P/LXtflmXtrOTtkUeAW/zNFAH7EooooAKKKo/bD0mR4VtCAq8/Ik3KRHzy+s32dgOpFdSb6IykorLLNxrtDDg1BmexY2RBu8jHYBF5k3t5b7kVSON47i2OusITAxHbvPedh5lAcnsFj514MRhsINfEYhpnlO7SqpYnnYIFzIot6t7D3114d6QMLPKIkL3Y2UshAO1/aOvPwqtK2fdcePXBPbB8Tlj9MlMg9G2MGqj6ciyi+YSXYSrcxt3gDvcqd+TnwFQmD9G2MlQOsaZSLi8iAn3XuD0sbWrcqRi/NTFfqS3dfKQbyqP2v0g8zJ4VGOtsw+snZaKvjsoPZ70cxLtikmWQAHMShjJ32QDMGA6lvHkKc4n2cKssaWluCkhjgjiZIjl5XXKWJ8CLDkp5VoFUXtn2/kw0jQQx2Yc5JBcbgHuLyPPmfhUa7bbp8HZ1VVQ5Ox4bHDJKJl04YkuZNNDHIrkG2yWDBv8zE3Fha3DtLwSXE4S+ExLZEDFo7WzhQCBaNQQ1ulrG4pXgWHl4uM+IKqsNgCFDF5CL3ZG2ItvuCLnbwo7ScRxeEwuQIsapII0mTuMwUMQ4RdlBFx4d47DoxJqaSa3L7C204NtfCV/sVx7GfSYIBLLpqTeIKPVQEsCMt+lrnetlrD+yfHfoeKEzhnBDq9jdjnsb78zmAO5qV7XdvJMQ+XDu8cK9VJRpCRYluoHOw99M1GmlZYlFYWOxen1Ea63ueXno0binafDYcHUmjDDYrmBYH9kG9/LnWMdq+0L4+fO1gq91Qt/VvzIJ5nn76XwOKaGQSLYsDfvAMDfncHnTfEeJy4x0Dqm2ypFGqDci4FhuT53p9OmVMs9/qJu1Dujjr9CB0qnOzvCMZiQ0eGLhLqzWkKIGG6lt+e221ew8GCYlIcSTECyiS4sY1b27crb8t61ZNHB4GU4LIMl7FwzBpDbdrC7XBFjy5dK7qL9qSist9ehGijc25PCX3M0416O8Th1DuY3LE7KzE35ndgAfjVfbhMgbKUYHbmPE2HuvWwcTxathIrJIc1mDyHcMRmYG5zbhuVgLfCq9FAF5D+J+JrLn7Usqk4ySZs1eyK7oKabX544KpPweRrCGLKoUXzqA5JG92a4+BFSnDOzagNEznLMoFmAAWVblD5bki/6rt5VN15aqT9pW4wuP+/U0V7Kpy2+f4X0QlhODwoBaMA9c1ywKm1jfqCLe6vcXweKUEFFBP1goDe42qQmcMb2IY+sb3DNYC4FtiQBfc3NzXxVSV09+5Sf3LsaK9m2UF9MFfPY2K/rvb/L99v4V3Xs7aFYwVKl2Ykr3iF7qW6XB1Pb3fCphiem56DxJ2A+Nq6TWvYbhbKPMKLX9p5nzJqytdfsbcvoVH7P0+9JRx6/n50VPEdjTzR19hXKPkTSk3ZOZeQVvYwH/darpSuJ4nHGbO1ja9rE/dTafaOqb2x+L9v6E3+ytGlul8P7/wB5I7s5iuI4A3gcheemSHjY+BUnb2rY1qfZf0mR4giPEocNMdhmvpufsOeR8j8TWbYfjAkkyKLjnmB6W328b2Fc8Xii4uC0SIxDO22/6qp/xGt06bXyg3q7XqNTOe2cF6+mP5/spWabS11767Hxx65+nX9Gj9r/AEccMnmbE4tJGllKiySPmkZUVFWNFO5yqOXgSepqK4f6CcA5LywvGCLLEJ2Yr5yPfd/Je6N9251X+y/pHGFmBkjMkeUJnYlp1W/1STlC9dNQBsNyRc7Pw7iUeIjWWFw6NyI/j4HyNX3Fx7KEbIy6KN+QjhX+FJ++k/Gj8hHCv8KT99J+NaFRUSZnv5COFf4Un76T8aK0KigAoorPvSZ2yMQOFgazsPzjA7op+qD0Yj4D27disvBGclFZYh2+9JNi2Hwh2FxJKD16rGR82Hu8azVMY6ghTkv+oADzv63rfOvdOjTq2oJLBnSslJ5FmW/OpPs02XFRdCXUA793MQCe7udrj/NfpSunVz9HPAVd2xDi+mcqD7drlj7ARbzPlS75qFbbJ0wc5pI0UGl8fhTKhAIDAhkY8lkXdCfK+x+yzCmKK86nh5N9rIvhMaJI1f1b7ENzVgSrKfMMCPdSnGOGJjYCvcOYd1yobLfYlb8ja9GJjKS2Bsk5Fza+WVRvbwLxKQD0aO/1q6YzEx4VGkkYhR0uT02VQevs+Pg1LDTj34IN5TUuvJ2jhTDx2RbKo5KB0Hnbew5k9Kr3FOJRcQw0yxRmXKhILWUB8t1KXNyQDe42sDv0qv8AFvSBM7to2WMiwDKC24Fy29j125b1Vp5mdi7E5jtflta1ttgPIbVep0cvml3+fnZQt1cflj0IBKNOmtOvRDetUzBTTqS4JjEhZmeMSMVyoWO0bHbPaxuR0pfTqx9jOzEeMaTVzAIFtlIG7E87g9BS7ZRjBuXQyqMpSSj2WTE9j48dIkzrIgC2csVzzbd1u7yt1Nt9tutT2K7PQSKFkTOoAFmZrGwCgsAQCbAbkVBcX48vDI0w8AzsgF9Q7BWzHoQS17HYWA9orzD9sCcxJBMYOY2OjKNj3WUHTkF7b3B+Fshwtkk114/Pz7Gqp1RbT78lofAIY9O11tYAkkjoLEm+1U/i3AXw/eJBS9gb2J91WPHY0zRGOBrSSxZo2sctjYEhvGx6XtUC3ZDFExl545AqhTcEEKDfZrEsee5qlPTqcct4fg0KdU654xleTnwzs+06FlZRY2AO/wAberU3wrswqA6yq7X2NyRbzBt871DcR4T9BkjxJcPGjqCrAj1jbMANsy8xV0RgQCDcEAgjkRzFqXHTqMVJjrdXKU5QT4/4Q2M7KRMDkujcxvdR5W8KrmP4O0DosjxjObBi4AuOd72tV4xeJEaM7XsoJOUFjYeAHOsl7S8WGKxDSLmykAANzAA8Ogvc286hKqLJ032dZLVF2elEuXu5grOO9ttZVN+neYEbc08q+T2YnBtkHtzC34/Korh3a2XChSQJCy2Oe91RCyxgEcgDqH/NfwqQm9JZKELDlcgi+pcC42I7tyfKuzqhhR9DsbrcuXHJX5uINHIQ6kLc81INgbX3570T4eGXvG1/G9jt40mzy4lyzMXbmzOdlHixOyr8B0HhUthsIIMOcTERIVfJmytdT4qP+GPBj3jfbJe1MqonndXleOPJG7Uwxttw/PPOCGGDXCnM5Yv9WMEqf/VI3T9kd4/YpXieMMzBrAAKAFAAVbcwo6C+9S/CIUlixAePO6qZVObLlA2c8u9zBsedvHnDGOvRwjmWX2uMnlpz+HEenzgWEYqe7LdqpOHyZosxVj342IyOPZbZrcm+8VFadGnTmkxCbTyj9FcE43FjIVlha6nmPrK3VWHQin6wPsh2mfh82cXMbWEifrL4j7Q6fDrW7YPFrMiyRkMjgMpHUGqs4bWaFVm9fqdqKKKgNIztHxoYPDvKdyBZR+s7bKPZfn5A1g+IdpHZ3OZmJYk8ySbk1ofpV4hmeKAHZQZG9rXVfkG/6qogw5IJHTn5b2/17as1rCyUb5Zlj0E9KjSprTo06YVxXSq2dhOL6LPGw7hBe49bMoUWA67b+6q7p0xw/EGGRXAvbmP1lOzKfIjal2w3wcRtU3Caka5XKfFJHbOyrfYZmAufK9RfZTiJmg3v3DkuebAAFSfOxF6qXaWF8RjnRVJa4VVv0C3vvyB3NYten3WOEnjBsWajbBSis5Lji+JwSxyqJRdQScm7IYyGDqOpVgDt4VQe0vHZcSwSQKojJ7q7i5Auc3UEbjyIr64fEYXcGREch4iCCw7wsbstwN+u/KjimAOXNlsUIja1iMp/RG67HmEv5pWhTTGuXr6FG26VsfQgtKjSprTo06vFAV0qNKmtOjToAWEVXLsHwHNmmZnUXKBVJXN3bEki3K5A87+FRHZ3hYnxCoTZdy29iyruVHtrUFWwAG3s5Cs/W37VsXk0NHTue9+BSDgsKco0JO5ZhnYnzZrk/Gq92m7ISTMzwuNwoMXqqcmw3vYn2irdRWbC6cJbkzRnVCcdrRQ17H4uNEMUozAcsxVo73JVW5Ebnw5mrD2bwOIjD/SXzGyhe+W2FySb9d7e6pu9RvFZDEyTA91TkkBNhkcgZvC6tY+y9Md07fheOf0FqmNXxLPA7iXQKdTLlNgc1rG5AAN9udq6BbCwFrdBta1fE0KyIVYBlYWI6EGobGxSYSBnWctkvYTDMCNsqCxvfwNzz3pMY7uM8jZS2844JxuVZLxHhheW8SjvNbuCy3LBVyjoCSPjU5J2wklRo5VSzWsVzLltvvub9KVhYDvXII3Ww6kEA3vta9+vKlXxlTYlNcfyXNG43VycHz19Ct42QNIcvqiyr+ygCr8gK48quMM6PmWVrO2UKxtzzfXNuW97k9Kb7T9jJJXiMAW2UIeS2tc5mP1rkn5VFbpfE12NcoQezPKKVPjCwygBEBvlW9if1mJ3ZvM8ulhtTHC+ItDnyW76FGBFwVby8a84nwZ8PKYmKkjqpuPH2j2GvuHDqEN758w9mWzX998vzrR0cJueWuPJma+yv3aUXz4/6Sp48kEZjw0SjOgDu9yzd0gi3K+535eVV7SppkvRp1rxgo9GFKbl2K6VGlTWnRp1MgK6VaH6LO0BVjhXOxu0d+h5uvv9b3Hxqjadd+H4gwypKvNGDD3G9veNvfXJLKwThLbLJv1FfEEodVYcmAI9hFxXlUzTMf7Xz6uNmPg2UexAF/hURkqRxozSyN4u5+LE1x0quLoy5PLyKadGnTWlRpV04K6dGnTWlRpUAeYDHyQNmjYr4jofaORqw4DtiMxMyAEiweNe8Pbc3NV/So0qTZTCz5kNhdOHTG+0HD44JVERYgqHuxvckkgjb317hsHiFS5SQwtcsouMytzNvHe4PjY9Ka4LLI0kcfrJm3BANk+sLn6vl7Kuk+KSO2dlTMcozEC56AVUuvdOINZLdNKtbkngzHE4dlJV92DHvWtmBAYH3ghrfarjp1ZuJcTw+Jna90EYCSP3eWYhXWxNwrGx+zLfbLUPiFizsIX1FFu9bncX9/hfyNPo1MbMLyKv0068vHAjp0COmtKjSq0VCQ7IhRigW22bL+0drfC9aBWYCO1WjDdsLJ30LP4qQAR478jWbq9POclKPJoaW+MIuMuCzV7VYXtj3947J7bt5eVWLDYgSIri9mAIvz3rPspnX8yL9d0LPlZ1r4miDqVYXDAgjxB5190UoaRCYg4WNYgskzAHLlU7rfu5m5C3L3Xqo8d4rLOxWTuhSfzY5KRtv4nzq8cV4ksEZYnvb5R1J6e6s+ZSSSdydyfEmtXRx3Zm1+5mauW3EE/2EtOmo27vsr60q6YVzG6sADYg2PI26Gn6vTq+KXo8i9Hqnppt+qa/r/0QKX51cOzvaKyMJiAsaxgEeF8u/U9D7jVaMdS/AsAHzb3B7rpbfIeTIfEGxt5dalqIQcPi6QuiclPK7Yx214fH3JltnY2NiO8tr391gL+YqG4PECJEI/SKFBtezZgwsPE2PwrtLwuQymNbuU2H7N9j4Abj40/xHg30ZIrZme5JsO7cAHpvt87dKhHbCCr3Zb6/klLM5OzGEuyuT4UoxU8wbV8COpXiRMjZygTZVsBYXVR87WPvFK6VWottclaSSfApp0adNaVe6VSIienXunTWlRpUAap2KxOpgot91BT/AKCQP/baio/sBPlwpHhI3zVTRVSS5ZowfwopWKgs7jwZh8GIrlp1M8dwmTEyj7ZPubvfxpDTqymZ7WGK6dGnTenRp104KadGnTWnRp0AK6dehdrf62pnTo06AJTslYO+4uVFh1IBubfKob0hcaV2GHC7xsGLeZX1QPeL01h3MbBl5g3qwTcIwuMKyMiswtfoduQe3MeRrH11TUt/hmz7PuiltfgyfC4gxuGABtzB5MCCGU+RUkHyNd8RG0LXQtkbvI36ynlfoSORHQgiprtV2POF/ORkvGSb93ePwzEbW3sDtVaLHx5cvL2VnqTRsYjPklcLxkkgOBvtcfxqY06g+A4UPJv9UXt532qzadbejnOcMzefQ897QhXCzbBY9RXTo06a06906umeKadXLs/jdSIA7FLKfMW2Pw+6qvp1YezEFldvEgW9m/8AGqetSdeWXNG2rMIm6KK8JtWKbJQ+I4lppCzewDwA5AUtp1NwcM1pGtsgY3YcrXuLVHmOvRQlH5V4PPTjL5n5FNOjTprTo06YLFdOu+CxBicOvMfOvvTo0641lYZ1Np5RL6xMwmw6XuLMCwvc8wVvfw3r5m4oXkJlQrZMoHOzEgkjb2bHwqK067Q5ycqljfoCd/dVZ0RXJYV7fB5BNkIzJfe5zeqeVzYjqAN6lcLwiDEISoZCCRe+3jt0I+FdcP2eLMTMc1wORN7/ANKXh4OdWRQGUBTYk877C5HMHc+6kyshLO2WGvPgdGuccbo5T8eSLxXDBEzKzDYd217tfkfC3jvSr4cjn8eh9lONIxUKTcDkD08h1t5V8WNrdL3q7FSS5Kctr6E9OjTpxobG33UGG3OpZIYLd2Gwx+jsfGRv+1BRUp2Tw+TCp9rM3xJt8rUVWk+TRrj8KIftlgrSq4+stj7V/oR8Kr2lWh8a4frRFfrDdfaPxFx76o5ipsHwVbo4lkU0qNKm9OjTpgkU0qNKm9OjToAU0qNKm9OjToAU0qf4ILSjzB+69c9OmeHLaRfePiDSrua5fRjaXiyP1RJ8TwWvC8ROXOpW9r2v1t1rJMdweSKcwEXYGw8GB3BF+lv41stUnEdmMmLMpkMgN273rByTsfIDlyrBrrdklFHoHcqoNv8AGI8F4KYQxYgs1uXQDp8fuqT0qb0qNOvQVwVcdsejz1lkrJOUuxTSo0qb06NOpixTSqW4BIQWXoRf3jb7vupTTrphjkYEdD8utJuhvg4jaZ7JqRYqiePSXUKDve5Hl0v76dk4gg639lQ2IYuxY9flWdpaJb90ljBoaq+OzbF5yfeGnCYdgD3mJFvbYX+FRulTenRp1pwgotv15M2U3JJegppUaVN6dGnTCAppUaVN6dGnQBxw2Ezuq+JqxYXhqRbqN/E7n+lRWAS0im4Ft9/ZUpLxJByu3s/rWdq/eSkowzjBoaT3cYuUsZyN0UthcaJOljTDNYXPIVmyhKL2tcmjGcZLcnwV3i+BCPccm3t4eP8ArzpNYx1F6kcdNqNfoNhXAQ35VvVblWt/Zh2tOb29CmnX1HhyzADmxA95NqY06muzHDM0moRsnLzY/gPvFTbwskIxcngtOHhCIqjkoAHuFq8rrRVY0gqucf4TY6ijY+sPA+NWOvCL866nhkJwUlgoenRp1N8T4PkOZfV/7f6VHaVWE8lCUXF4Yrp0adNaVGlXSIrp0adNaVGlQArp10w4ysD5120qNKuSWVhkk8PI9PJlUkVEyXY3POpNjmW3WldGqWkgoJ5XOS5q5uTWOsCmnRp01pUaVXikK6dGnTWlRpUHBXTo06a0qNKgBXTo06a0qNKgBXTo06a0q9EVB0U06NOmtKjSoOCunRp01pUaVACunRp01pUaVAC8QIII2rriZS22a49lr196VGlUHBOW5k1NqO1CyQE8hXVECG/M/IHpv1rqEr7gwZc2UXP3e2iSb76OxeOuzhhsC0r5QNzz8APGrhhcMI0CryHz8Sa54DACFbDcnmfH+lNUuUsluuvby+woooqA0KKKKAPCKisbwjqn/T+H4VLUV1NohKCkuSrmGjSqwYjBK/kfH8ajpsEV5jbxFOUkynOpxENKjSpvSr6GFPhUskEm+hLSo0qe+iHwr0YMmubkd2S9BDSr6XDE7099CPhXf6MCttx+NcckTjVJkRpUaVNmK1eadSFCulRpU2Ia7rgPE2rjkkSjBy6I3So0qlBw8ePyo/s8ePyrm9E/cz9CL0qNKpYYBfOuqQKOQFc94iSol5ITSo0qmXwynoL14mCUefto3oPcSyQ+lRpVOCFfAfCvdMeA+Fc94d/x36kFpUaVThiHgPhXojHgPhR7wP8AHfqQWlRpVMS4dOth8qUkhA5G/uqSlkXOtxEtKjSpxYCeQvTmH4Z1b4fjXXJIjGDl0R2F4cZDtsPH/XOpvDYVYxZR7T1NdQLcq9pMpNlyFagFFFFRGhRRRQAUUUUAFFFFABRRRQBybDjpt7K56ZHPeiiu5I4QUUUUYObgr5aMHnRRQcbz2fBw4r0wCiiu5ZHbH0OgFFFFcwT3BRRRRgNwUUUUYDcFFFFGA3BRRRRgNwV4wPTaiig45ZOX0cnzrqmBHU0UVJyZGNcXyxhEA5C1fVFFQHBRRRQAUUUUAF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4487" y="1143000"/>
            <a:ext cx="85312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814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million voters</a:t>
            </a:r>
          </a:p>
          <a:p>
            <a:pPr marL="342900" indent="-342900"/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930,000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polling stations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Voting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was spread over nine phases 7 April-12 May 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2014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Single party rule back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45355" y="307976"/>
            <a:ext cx="8208963" cy="6270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Elections 2014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3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1353</Words>
  <Application>Microsoft Office PowerPoint</Application>
  <PresentationFormat>On-screen Show (4:3)</PresentationFormat>
  <Paragraphs>461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Chart</vt:lpstr>
      <vt:lpstr>Slide 1</vt:lpstr>
      <vt:lpstr>Slide 2</vt:lpstr>
      <vt:lpstr>What do you know about India?  What do you want to know?</vt:lpstr>
      <vt:lpstr>Slide 4</vt:lpstr>
      <vt:lpstr>Slide 5</vt:lpstr>
      <vt:lpstr>History</vt:lpstr>
      <vt:lpstr>Pillars of Indian Democracy</vt:lpstr>
      <vt:lpstr>Politics </vt:lpstr>
      <vt:lpstr>Elections 2014</vt:lpstr>
      <vt:lpstr>Slide 10</vt:lpstr>
      <vt:lpstr>Unifying Forces</vt:lpstr>
      <vt:lpstr>Indian values – some practices</vt:lpstr>
      <vt:lpstr>Slide 13</vt:lpstr>
      <vt:lpstr>Slide 14</vt:lpstr>
      <vt:lpstr>Slide 15</vt:lpstr>
      <vt:lpstr>Slide 16</vt:lpstr>
      <vt:lpstr>Slide 17</vt:lpstr>
      <vt:lpstr>Unity in Diversity</vt:lpstr>
      <vt:lpstr>Some amazing facts about India</vt:lpstr>
      <vt:lpstr>Incredible India</vt:lpstr>
      <vt:lpstr> Paradoxes and entrepreneurial opportunities</vt:lpstr>
      <vt:lpstr>     Indian Economy       </vt:lpstr>
      <vt:lpstr>Slide 23</vt:lpstr>
      <vt:lpstr>Facilitating Factors </vt:lpstr>
      <vt:lpstr>Structure of Economy</vt:lpstr>
      <vt:lpstr>Slide 26</vt:lpstr>
      <vt:lpstr>Slide 27</vt:lpstr>
      <vt:lpstr>Slide 28</vt:lpstr>
      <vt:lpstr>Slide 29</vt:lpstr>
      <vt:lpstr>Slide 30</vt:lpstr>
      <vt:lpstr>Income &amp; Expenditure</vt:lpstr>
      <vt:lpstr>Slide 32</vt:lpstr>
      <vt:lpstr>Contributing factors</vt:lpstr>
      <vt:lpstr>India : Social Indicators</vt:lpstr>
      <vt:lpstr>Slide 35</vt:lpstr>
      <vt:lpstr>Slide 36</vt:lpstr>
      <vt:lpstr>Slide 37</vt:lpstr>
      <vt:lpstr>Slide 38</vt:lpstr>
      <vt:lpstr>Slide 39</vt:lpstr>
      <vt:lpstr>Recent trend </vt:lpstr>
      <vt:lpstr>Recent Trend </vt:lpstr>
      <vt:lpstr>Slide 42</vt:lpstr>
      <vt:lpstr>Slide 43</vt:lpstr>
      <vt:lpstr>Overall attractiveness</vt:lpstr>
      <vt:lpstr>Remaining Concerns </vt:lpstr>
      <vt:lpstr>Slide 46</vt:lpstr>
      <vt:lpstr>Slide 47</vt:lpstr>
      <vt:lpstr>Slide 48</vt:lpstr>
      <vt:lpstr>Opportunities for foreign firms</vt:lpstr>
    </vt:vector>
  </TitlesOfParts>
  <Company>INDIAN SCHOOL OF BOSINESS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ISB</dc:creator>
  <cp:lastModifiedBy>Owner</cp:lastModifiedBy>
  <cp:revision>298</cp:revision>
  <cp:lastPrinted>2014-10-01T07:55:38Z</cp:lastPrinted>
  <dcterms:created xsi:type="dcterms:W3CDTF">2003-09-10T10:04:45Z</dcterms:created>
  <dcterms:modified xsi:type="dcterms:W3CDTF">2016-02-29T20:44:01Z</dcterms:modified>
</cp:coreProperties>
</file>