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64E0DB2-1551-4393-A7EC-00D594DEB58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EMBA 8355</a:t>
            </a:r>
          </a:p>
          <a:p>
            <a:r>
              <a:rPr lang="en-US" dirty="0"/>
              <a:t>Satish Nargundkar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78167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What do the two sigma values we computed tell us about the respective datasets?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8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Exercise in Computing Sigma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See dataset provided. </a:t>
            </a:r>
          </a:p>
        </p:txBody>
      </p:sp>
    </p:spTree>
    <p:extLst>
      <p:ext uri="{BB962C8B-B14F-4D97-AF65-F5344CB8AC3E}">
        <p14:creationId xmlns:p14="http://schemas.microsoft.com/office/powerpoint/2010/main" val="388695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data points fall within</a:t>
            </a:r>
          </a:p>
          <a:p>
            <a:pPr marL="114300" indent="0">
              <a:buNone/>
            </a:pPr>
            <a:r>
              <a:rPr lang="en-US" dirty="0"/>
              <a:t>	 </a:t>
            </a:r>
            <a:r>
              <a:rPr lang="en-US" b="1" dirty="0">
                <a:solidFill>
                  <a:srgbClr val="0070C0"/>
                </a:solidFill>
              </a:rPr>
              <a:t>+/- One Sigma </a:t>
            </a:r>
            <a:r>
              <a:rPr lang="en-US" dirty="0"/>
              <a:t>from the Mean? </a:t>
            </a:r>
          </a:p>
          <a:p>
            <a:r>
              <a:rPr lang="en-US" dirty="0"/>
              <a:t>How many fall within </a:t>
            </a:r>
          </a:p>
          <a:p>
            <a:r>
              <a:rPr lang="en-US" b="1" dirty="0">
                <a:solidFill>
                  <a:srgbClr val="0070C0"/>
                </a:solidFill>
              </a:rPr>
              <a:t>+/- 2 sigma</a:t>
            </a:r>
            <a:r>
              <a:rPr lang="en-US" dirty="0"/>
              <a:t>?</a:t>
            </a:r>
          </a:p>
          <a:p>
            <a:r>
              <a:rPr lang="en-US" b="1" dirty="0">
                <a:solidFill>
                  <a:srgbClr val="0070C0"/>
                </a:solidFill>
              </a:rPr>
              <a:t>+/- 3 sigma</a:t>
            </a:r>
            <a:r>
              <a:rPr lang="en-US" dirty="0"/>
              <a:t>? </a:t>
            </a:r>
          </a:p>
          <a:p>
            <a:r>
              <a:rPr lang="en-US" dirty="0"/>
              <a:t>….</a:t>
            </a:r>
          </a:p>
          <a:p>
            <a:r>
              <a:rPr lang="en-US" b="1" dirty="0">
                <a:solidFill>
                  <a:srgbClr val="0070C0"/>
                </a:solidFill>
              </a:rPr>
              <a:t>+/- 6 sigma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12479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6 sigma Quality?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73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Roughly 3.4 defects per million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4128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Overview: Demand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What is Ops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Managing resources efficiently/effectively to create products/services to meet demand.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Demand Characteristics</a:t>
            </a:r>
          </a:p>
          <a:p>
            <a:pPr lvl="1"/>
            <a:r>
              <a:rPr lang="en-US" b="1" dirty="0">
                <a:solidFill>
                  <a:srgbClr val="00823B"/>
                </a:solidFill>
              </a:rPr>
              <a:t>Volume</a:t>
            </a:r>
            <a:r>
              <a:rPr lang="en-US" b="1" dirty="0"/>
              <a:t> – repeatability – affects standardization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Variety</a:t>
            </a:r>
            <a:r>
              <a:rPr lang="en-US" b="1" dirty="0"/>
              <a:t> – range of products – affects inputs, setup cost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Variation</a:t>
            </a:r>
            <a:r>
              <a:rPr lang="en-US" b="1" dirty="0"/>
              <a:t> – predictability – affects inventory, lead time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Visibility</a:t>
            </a:r>
            <a:r>
              <a:rPr lang="en-US" b="1" dirty="0"/>
              <a:t> – customer contact – needs interpersonal skills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sz="1800" b="1" dirty="0">
                <a:solidFill>
                  <a:srgbClr val="00823B"/>
                </a:solidFill>
              </a:rPr>
              <a:t>Volume</a:t>
            </a:r>
            <a:r>
              <a:rPr lang="en-US" sz="1800" dirty="0"/>
              <a:t> is </a:t>
            </a:r>
            <a:r>
              <a:rPr lang="en-US" sz="1800" b="1" dirty="0">
                <a:solidFill>
                  <a:srgbClr val="0000FF"/>
                </a:solidFill>
              </a:rPr>
              <a:t>negatively</a:t>
            </a:r>
            <a:r>
              <a:rPr lang="en-US" sz="1800" dirty="0"/>
              <a:t> correlated with </a:t>
            </a:r>
            <a:r>
              <a:rPr lang="en-US" sz="1800" dirty="0">
                <a:solidFill>
                  <a:srgbClr val="FF0000"/>
                </a:solidFill>
              </a:rPr>
              <a:t>cost</a:t>
            </a:r>
            <a:r>
              <a:rPr lang="en-US" sz="1800" dirty="0"/>
              <a:t>. </a:t>
            </a:r>
          </a:p>
          <a:p>
            <a:pPr marL="411480" lvl="1" indent="0">
              <a:buNone/>
            </a:pPr>
            <a:r>
              <a:rPr lang="en-US" sz="1800" dirty="0"/>
              <a:t>All others </a:t>
            </a:r>
            <a:r>
              <a:rPr lang="en-US" sz="1800" b="1" dirty="0">
                <a:solidFill>
                  <a:srgbClr val="0000FF"/>
                </a:solidFill>
              </a:rPr>
              <a:t>positively</a:t>
            </a:r>
            <a:r>
              <a:rPr lang="en-US" sz="1800" dirty="0"/>
              <a:t> correlated with </a:t>
            </a:r>
            <a:r>
              <a:rPr lang="en-US" sz="1800" dirty="0">
                <a:solidFill>
                  <a:srgbClr val="FF0000"/>
                </a:solidFill>
              </a:rPr>
              <a:t>cost</a:t>
            </a:r>
            <a:r>
              <a:rPr lang="en-US" sz="1800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0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Quality</a:t>
            </a:r>
            <a:r>
              <a:rPr lang="en-US" dirty="0"/>
              <a:t> – </a:t>
            </a:r>
            <a:r>
              <a:rPr lang="en-US" sz="2000" dirty="0"/>
              <a:t>Meet specs, Low variation</a:t>
            </a:r>
          </a:p>
          <a:p>
            <a:r>
              <a:rPr lang="en-US" b="1" dirty="0">
                <a:solidFill>
                  <a:srgbClr val="0070C0"/>
                </a:solidFill>
              </a:rPr>
              <a:t>Speed</a:t>
            </a:r>
            <a:r>
              <a:rPr lang="en-US" dirty="0"/>
              <a:t> – </a:t>
            </a:r>
            <a:r>
              <a:rPr lang="en-US" sz="2000" dirty="0"/>
              <a:t>Lead times for order taking, delivery</a:t>
            </a:r>
          </a:p>
          <a:p>
            <a:r>
              <a:rPr lang="en-US" b="1" dirty="0">
                <a:solidFill>
                  <a:srgbClr val="0070C0"/>
                </a:solidFill>
              </a:rPr>
              <a:t>Dependability</a:t>
            </a:r>
            <a:r>
              <a:rPr lang="en-US" dirty="0"/>
              <a:t> – </a:t>
            </a:r>
            <a:r>
              <a:rPr lang="en-US" sz="2000" dirty="0"/>
              <a:t>Keep promises, keep them informed</a:t>
            </a:r>
          </a:p>
          <a:p>
            <a:r>
              <a:rPr lang="en-US" b="1" dirty="0">
                <a:solidFill>
                  <a:srgbClr val="0070C0"/>
                </a:solidFill>
              </a:rPr>
              <a:t>Flexibility</a:t>
            </a:r>
            <a:r>
              <a:rPr lang="en-US" dirty="0"/>
              <a:t> – </a:t>
            </a:r>
            <a:r>
              <a:rPr lang="en-US" sz="2000" dirty="0"/>
              <a:t>Customization, ability to change midstream</a:t>
            </a:r>
          </a:p>
          <a:p>
            <a:r>
              <a:rPr lang="en-US" b="1" dirty="0">
                <a:solidFill>
                  <a:srgbClr val="0070C0"/>
                </a:solidFill>
              </a:rPr>
              <a:t>Cost</a:t>
            </a:r>
            <a:r>
              <a:rPr lang="en-US" dirty="0"/>
              <a:t> - </a:t>
            </a:r>
            <a:r>
              <a:rPr lang="en-US" sz="2000" dirty="0"/>
              <a:t>minimization</a:t>
            </a:r>
          </a:p>
        </p:txBody>
      </p:sp>
      <p:pic>
        <p:nvPicPr>
          <p:cNvPr id="6146" name="Picture 2" descr="DILBERT Â© 2006 Scott Adams. Used By permission of UNIVERSAL UCLICK. All rights reserve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60960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83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Decision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Capacity Planning</a:t>
            </a:r>
          </a:p>
          <a:p>
            <a:pPr lvl="1"/>
            <a:r>
              <a:rPr lang="en-US" dirty="0"/>
              <a:t>Match capacity to demand</a:t>
            </a:r>
          </a:p>
          <a:p>
            <a:r>
              <a:rPr lang="en-US" b="1" dirty="0">
                <a:solidFill>
                  <a:srgbClr val="0070C0"/>
                </a:solidFill>
              </a:rPr>
              <a:t>Supply Networks</a:t>
            </a:r>
          </a:p>
          <a:p>
            <a:pPr lvl="1"/>
            <a:r>
              <a:rPr lang="en-US" dirty="0"/>
              <a:t>Vertical integration – how much to own? How many suppliers? Types of Relationships </a:t>
            </a:r>
          </a:p>
          <a:p>
            <a:r>
              <a:rPr lang="en-US" b="1" dirty="0">
                <a:solidFill>
                  <a:srgbClr val="0070C0"/>
                </a:solidFill>
              </a:rPr>
              <a:t>Process Technology</a:t>
            </a:r>
          </a:p>
          <a:p>
            <a:pPr lvl="1"/>
            <a:r>
              <a:rPr lang="en-US" dirty="0"/>
              <a:t>Converting resources to product/service efficiently</a:t>
            </a:r>
          </a:p>
          <a:p>
            <a:r>
              <a:rPr lang="en-US" b="1" dirty="0">
                <a:solidFill>
                  <a:srgbClr val="0070C0"/>
                </a:solidFill>
              </a:rPr>
              <a:t>Organization/Process Improvement</a:t>
            </a:r>
          </a:p>
          <a:p>
            <a:pPr lvl="1"/>
            <a:r>
              <a:rPr lang="en-US" dirty="0"/>
              <a:t>Reporting structure, LSS, Change Management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9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Strategy Matrix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263284"/>
              </p:ext>
            </p:extLst>
          </p:nvPr>
        </p:nvGraphicFramePr>
        <p:xfrm>
          <a:off x="457200" y="17526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Supply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Process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Organization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 /Development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Dependability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029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Assignment</a:t>
            </a:r>
            <a:r>
              <a:rPr lang="en-US" dirty="0"/>
              <a:t>: How does your organization manage the four decision areas to achieve its operational  objectives? </a:t>
            </a:r>
          </a:p>
        </p:txBody>
      </p:sp>
    </p:spTree>
    <p:extLst>
      <p:ext uri="{BB962C8B-B14F-4D97-AF65-F5344CB8AC3E}">
        <p14:creationId xmlns:p14="http://schemas.microsoft.com/office/powerpoint/2010/main" val="343613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Lean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Toyota Motor Corp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Elimination of waste</a:t>
            </a:r>
          </a:p>
          <a:p>
            <a:pPr lvl="1"/>
            <a:r>
              <a:rPr lang="en-US" dirty="0"/>
              <a:t>Smooth flow</a:t>
            </a:r>
          </a:p>
          <a:p>
            <a:pPr lvl="1"/>
            <a:r>
              <a:rPr lang="en-US" dirty="0"/>
              <a:t>Quick Implementation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5S Philosophy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Seiri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- </a:t>
            </a:r>
            <a:r>
              <a:rPr lang="en-US" sz="1800" b="1" dirty="0">
                <a:solidFill>
                  <a:srgbClr val="00823B"/>
                </a:solidFill>
              </a:rPr>
              <a:t>Sort/Separate</a:t>
            </a:r>
            <a:r>
              <a:rPr lang="en-US" sz="1800" dirty="0"/>
              <a:t> – Get rid of the unnecessary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Seiton</a:t>
            </a:r>
            <a:r>
              <a:rPr lang="en-US" sz="1800" dirty="0"/>
              <a:t> - </a:t>
            </a:r>
            <a:r>
              <a:rPr lang="en-US" sz="1800" b="1" dirty="0">
                <a:solidFill>
                  <a:srgbClr val="00823B"/>
                </a:solidFill>
              </a:rPr>
              <a:t>Straighten</a:t>
            </a:r>
            <a:r>
              <a:rPr lang="en-US" sz="1800" dirty="0"/>
              <a:t> – Put things where most needed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Seiso</a:t>
            </a:r>
            <a:r>
              <a:rPr lang="en-US" sz="1800" dirty="0"/>
              <a:t> - </a:t>
            </a:r>
            <a:r>
              <a:rPr lang="en-US" sz="1800" b="1" dirty="0">
                <a:solidFill>
                  <a:srgbClr val="00823B"/>
                </a:solidFill>
              </a:rPr>
              <a:t>Sweep/Shine</a:t>
            </a:r>
            <a:r>
              <a:rPr lang="en-US" sz="1800" dirty="0"/>
              <a:t> – Clean, paint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Seiketsu</a:t>
            </a:r>
            <a:r>
              <a:rPr lang="en-US" sz="1800" dirty="0"/>
              <a:t> – </a:t>
            </a:r>
            <a:r>
              <a:rPr lang="en-US" sz="1800" b="1" dirty="0">
                <a:solidFill>
                  <a:srgbClr val="00823B"/>
                </a:solidFill>
              </a:rPr>
              <a:t>Standardize</a:t>
            </a:r>
            <a:r>
              <a:rPr lang="en-US" sz="1800" dirty="0"/>
              <a:t> – Create agreed upon procedures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Shitsuke</a:t>
            </a:r>
            <a:r>
              <a:rPr lang="en-US" sz="1800" dirty="0"/>
              <a:t> – </a:t>
            </a:r>
            <a:r>
              <a:rPr lang="en-US" sz="1800" b="1" dirty="0">
                <a:solidFill>
                  <a:srgbClr val="00823B"/>
                </a:solidFill>
              </a:rPr>
              <a:t>Sustain</a:t>
            </a:r>
            <a:r>
              <a:rPr lang="en-US" sz="1800" dirty="0"/>
              <a:t> – Discipline – Make it a habit</a:t>
            </a:r>
          </a:p>
          <a:p>
            <a:pPr marL="411480" lvl="1" indent="0">
              <a:buNone/>
            </a:pPr>
            <a:endParaRPr lang="en-US" b="1" dirty="0"/>
          </a:p>
          <a:p>
            <a:pPr marL="411480" lvl="1" indent="0">
              <a:buNone/>
            </a:pPr>
            <a:r>
              <a:rPr lang="en-US" b="1" dirty="0"/>
              <a:t>Practice being this, not just doing it once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95400"/>
            <a:ext cx="2590800" cy="317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87836" y="4505775"/>
            <a:ext cx="2295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https://www.pinterest.com/pin/423971752400603921/</a:t>
            </a:r>
          </a:p>
        </p:txBody>
      </p:sp>
    </p:spTree>
    <p:extLst>
      <p:ext uri="{BB962C8B-B14F-4D97-AF65-F5344CB8AC3E}">
        <p14:creationId xmlns:p14="http://schemas.microsoft.com/office/powerpoint/2010/main" val="195578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Six Sigma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>
                <a:solidFill>
                  <a:srgbClr val="0070C0"/>
                </a:solidFill>
              </a:rPr>
              <a:t>Started by Motorola, GE</a:t>
            </a:r>
          </a:p>
          <a:p>
            <a:pPr lvl="1"/>
            <a:r>
              <a:rPr lang="en-US" sz="1600" dirty="0"/>
              <a:t>Improve Quality</a:t>
            </a:r>
          </a:p>
          <a:p>
            <a:pPr lvl="1"/>
            <a:r>
              <a:rPr lang="en-US" sz="1600" dirty="0"/>
              <a:t>Data/Analysis focus</a:t>
            </a:r>
          </a:p>
          <a:p>
            <a:pPr lvl="1"/>
            <a:r>
              <a:rPr lang="en-US" sz="1600" dirty="0"/>
              <a:t>Reduction of variation</a:t>
            </a:r>
          </a:p>
          <a:p>
            <a:pPr lvl="1"/>
            <a:r>
              <a:rPr lang="en-US" sz="1600" dirty="0"/>
              <a:t>Six standard deviations (</a:t>
            </a:r>
            <a:r>
              <a:rPr lang="en-US" sz="1600" dirty="0" err="1"/>
              <a:t>Sigmas</a:t>
            </a:r>
            <a:r>
              <a:rPr lang="en-US" sz="1600" dirty="0"/>
              <a:t>) on either side of mean must fit within the customer specs. </a:t>
            </a:r>
          </a:p>
          <a:p>
            <a:r>
              <a:rPr lang="en-US" sz="2000" b="1" dirty="0"/>
              <a:t>Can take a few months to implement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7170" name="Picture 2" descr="DILBERT Â© 2006 Scott Adams. Used By permission of UNIVERSAL UCLICK. All rights reserve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6" y="4114800"/>
            <a:ext cx="6096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24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(Sigma) Exercise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233797"/>
              </p:ext>
            </p:extLst>
          </p:nvPr>
        </p:nvGraphicFramePr>
        <p:xfrm>
          <a:off x="1295400" y="2057399"/>
          <a:ext cx="6439654" cy="3843873"/>
        </p:xfrm>
        <a:graphic>
          <a:graphicData uri="http://schemas.openxmlformats.org/drawingml/2006/table">
            <a:tbl>
              <a:tblPr firstRow="1" firstCol="1" bandRow="1"/>
              <a:tblGrid>
                <a:gridCol w="636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1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2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8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Variable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from Mean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of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Deviations (SSD)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 (MSD = SSD/n-1))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Standard Deviation = Square Root of MSD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 rot="18946087">
            <a:off x="5928304" y="4356501"/>
            <a:ext cx="720725" cy="68262"/>
          </a:xfrm>
          <a:prstGeom prst="leftArrow">
            <a:avLst>
              <a:gd name="adj1" fmla="val 1573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Left Arrow 5"/>
          <p:cNvSpPr/>
          <p:nvPr/>
        </p:nvSpPr>
        <p:spPr>
          <a:xfrm rot="1764592">
            <a:off x="5980634" y="5183954"/>
            <a:ext cx="618689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(Sigma) Exercise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625102"/>
              </p:ext>
            </p:extLst>
          </p:nvPr>
        </p:nvGraphicFramePr>
        <p:xfrm>
          <a:off x="1219198" y="2057400"/>
          <a:ext cx="6354233" cy="3997641"/>
        </p:xfrm>
        <a:graphic>
          <a:graphicData uri="http://schemas.openxmlformats.org/drawingml/2006/table">
            <a:tbl>
              <a:tblPr firstRow="1" firstCol="1" bandRow="1"/>
              <a:tblGrid>
                <a:gridCol w="685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1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3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5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Variable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from Mean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of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1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Deviations (SSD)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9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9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7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 (MSD = SSD/n-1)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Standard Deviation = Square Root of MSD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 rot="18946087">
            <a:off x="5928304" y="4356501"/>
            <a:ext cx="720725" cy="68262"/>
          </a:xfrm>
          <a:prstGeom prst="leftArrow">
            <a:avLst>
              <a:gd name="adj1" fmla="val 1573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Left Arrow 7"/>
          <p:cNvSpPr/>
          <p:nvPr/>
        </p:nvSpPr>
        <p:spPr>
          <a:xfrm rot="1764592">
            <a:off x="6014954" y="5339608"/>
            <a:ext cx="618689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22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263</TotalTime>
  <Words>555</Words>
  <Application>Microsoft Office PowerPoint</Application>
  <PresentationFormat>On-screen Show (4:3)</PresentationFormat>
  <Paragraphs>184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Century Gothic</vt:lpstr>
      <vt:lpstr>Times New Roman</vt:lpstr>
      <vt:lpstr>Apothecary</vt:lpstr>
      <vt:lpstr>Operations</vt:lpstr>
      <vt:lpstr>Overview: Demand Characteristics</vt:lpstr>
      <vt:lpstr>Operations Goals</vt:lpstr>
      <vt:lpstr>Operations Decision Areas</vt:lpstr>
      <vt:lpstr>Operations Strategy Matrix</vt:lpstr>
      <vt:lpstr>Introduction to Lean</vt:lpstr>
      <vt:lpstr>Introduction to Six Sigma </vt:lpstr>
      <vt:lpstr>Standard Deviation (Sigma) Exercise 1</vt:lpstr>
      <vt:lpstr>Standard Deviation (Sigma) Exercise 2</vt:lpstr>
      <vt:lpstr>Interpretation</vt:lpstr>
      <vt:lpstr>Excel Exercise in Computing Sigma</vt:lpstr>
      <vt:lpstr>Interpretation</vt:lpstr>
      <vt:lpstr>What is 6 sigma Quality?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</dc:title>
  <dc:creator>Satish</dc:creator>
  <cp:lastModifiedBy>Satish Nargundkar</cp:lastModifiedBy>
  <cp:revision>17</cp:revision>
  <dcterms:created xsi:type="dcterms:W3CDTF">2018-06-12T16:02:53Z</dcterms:created>
  <dcterms:modified xsi:type="dcterms:W3CDTF">2021-04-29T02:45:54Z</dcterms:modified>
</cp:coreProperties>
</file>