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63" r:id="rId3"/>
    <p:sldId id="535" r:id="rId4"/>
    <p:sldId id="536" r:id="rId5"/>
    <p:sldId id="407" r:id="rId6"/>
    <p:sldId id="412" r:id="rId7"/>
    <p:sldId id="559" r:id="rId8"/>
    <p:sldId id="560" r:id="rId9"/>
    <p:sldId id="561" r:id="rId10"/>
    <p:sldId id="562" r:id="rId11"/>
    <p:sldId id="259" r:id="rId12"/>
    <p:sldId id="445" r:id="rId13"/>
    <p:sldId id="563" r:id="rId14"/>
    <p:sldId id="258" r:id="rId15"/>
    <p:sldId id="283" r:id="rId16"/>
    <p:sldId id="523" r:id="rId17"/>
    <p:sldId id="487" r:id="rId18"/>
    <p:sldId id="524" r:id="rId19"/>
    <p:sldId id="525" r:id="rId20"/>
    <p:sldId id="526" r:id="rId21"/>
    <p:sldId id="488" r:id="rId22"/>
    <p:sldId id="515" r:id="rId23"/>
    <p:sldId id="490" r:id="rId24"/>
    <p:sldId id="530" r:id="rId25"/>
    <p:sldId id="368" r:id="rId26"/>
    <p:sldId id="531" r:id="rId27"/>
    <p:sldId id="532" r:id="rId28"/>
    <p:sldId id="533" r:id="rId29"/>
    <p:sldId id="5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2566" autoAdjust="0"/>
  </p:normalViewPr>
  <p:slideViewPr>
    <p:cSldViewPr>
      <p:cViewPr varScale="1">
        <p:scale>
          <a:sx n="106" d="100"/>
          <a:sy n="106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EA132-9EB1-A747-AFF7-C8713A528A1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5BB7-2063-D940-A0CA-5F11C8DEE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www.arise.com</a:t>
            </a:r>
            <a:r>
              <a:rPr lang="en-US" dirty="0"/>
              <a:t>/resources/blog/arise-customer-service-frustration-series-phone-hold-times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05BB7-2063-D940-A0CA-5F11C8DEE9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Preventing failure</a:t>
            </a:r>
            <a:r>
              <a:rPr lang="en-US" baseline="0" dirty="0"/>
              <a:t> because it was so expensive. </a:t>
            </a:r>
          </a:p>
          <a:p>
            <a:r>
              <a:rPr lang="en-US" baseline="0" dirty="0"/>
              <a:t>Same for the Ford Motor company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7E1FD-D14A-44BA-9236-86C4826C4F79}" type="slidenum">
              <a:rPr lang="en-GB" smtClean="0">
                <a:ea typeface="ＭＳ Ｐゴシック" pitchFamily="34" charset="-128"/>
              </a:rPr>
              <a:pPr/>
              <a:t>17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91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1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B792F-F65E-40E0-A682-F64E634CB799}" type="slidenum">
              <a:rPr lang="en-GB" smtClean="0">
                <a:ea typeface="ＭＳ Ｐゴシック" pitchFamily="34" charset="-128"/>
              </a:rPr>
              <a:pPr/>
              <a:t>21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91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29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161F1-8A2F-4CB9-ACDB-5046D6FAAAD6}" type="slidenum">
              <a:rPr lang="en-GB" smtClean="0">
                <a:ea typeface="ＭＳ Ｐゴシック" pitchFamily="34" charset="-128"/>
              </a:rPr>
              <a:pPr/>
              <a:t>23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92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461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4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8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4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Context: austerity + limited resources -&gt; small improvements + low costs + implemented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05BB7-2063-D940-A0CA-5F11C8DEE9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Japanese Kai (improvement) and Zen (good)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05BB7-2063-D940-A0CA-5F11C8DEE9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62">
              <a:defRPr>
                <a:solidFill>
                  <a:schemeClr val="tx1"/>
                </a:solidFill>
                <a:latin typeface="Arial" charset="0"/>
              </a:defRPr>
            </a:lvl1pPr>
            <a:lvl2pPr marL="785159" indent="-301986" defTabSz="973062">
              <a:defRPr>
                <a:solidFill>
                  <a:schemeClr val="tx1"/>
                </a:solidFill>
                <a:latin typeface="Arial" charset="0"/>
              </a:defRPr>
            </a:lvl2pPr>
            <a:lvl3pPr marL="1207938" indent="-241588" defTabSz="973062">
              <a:defRPr>
                <a:solidFill>
                  <a:schemeClr val="tx1"/>
                </a:solidFill>
                <a:latin typeface="Arial" charset="0"/>
              </a:defRPr>
            </a:lvl3pPr>
            <a:lvl4pPr marL="1691115" indent="-241588" defTabSz="973062">
              <a:defRPr>
                <a:solidFill>
                  <a:schemeClr val="tx1"/>
                </a:solidFill>
                <a:latin typeface="Arial" charset="0"/>
              </a:defRPr>
            </a:lvl4pPr>
            <a:lvl5pPr marL="2174291" indent="-241588" defTabSz="973062">
              <a:defRPr>
                <a:solidFill>
                  <a:schemeClr val="tx1"/>
                </a:solidFill>
                <a:latin typeface="Arial" charset="0"/>
              </a:defRPr>
            </a:lvl5pPr>
            <a:lvl6pPr marL="2657466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4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18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99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5S</a:t>
            </a:r>
            <a:r>
              <a:rPr lang="en-US" b="1">
                <a:latin typeface="Verdana" pitchFamily="34" charset="0"/>
              </a:rPr>
              <a:t> -  </a:t>
            </a:r>
            <a:fld id="{994E18D5-F38F-403A-9A93-57A8BD4E0B57}" type="slidenum">
              <a:rPr lang="en-US" b="1" smtClean="0">
                <a:latin typeface="Verdana" pitchFamily="34" charset="0"/>
              </a:rPr>
              <a:pPr/>
              <a:t>7</a:t>
            </a:fld>
            <a:endParaRPr lang="en-US" b="1">
              <a:latin typeface="Verdana" pitchFamily="34" charset="0"/>
            </a:endParaRPr>
          </a:p>
        </p:txBody>
      </p:sp>
      <p:sp>
        <p:nvSpPr>
          <p:cNvPr id="2867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Sort or </a:t>
            </a:r>
            <a:r>
              <a:rPr lang="en-US" dirty="0" err="1"/>
              <a:t>Seiri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Store and Set in Place or </a:t>
            </a:r>
            <a:r>
              <a:rPr lang="en-US" dirty="0" err="1"/>
              <a:t>Seiton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Shine or </a:t>
            </a:r>
            <a:r>
              <a:rPr lang="en-US" dirty="0" err="1"/>
              <a:t>Seiso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Standardize or </a:t>
            </a:r>
            <a:r>
              <a:rPr lang="en-US" dirty="0" err="1"/>
              <a:t>Seiketsu</a:t>
            </a:r>
            <a:r>
              <a:rPr lang="en-US" dirty="0"/>
              <a:t>, and </a:t>
            </a:r>
          </a:p>
          <a:p>
            <a:pPr marL="0" indent="0" eaLnBrk="1" hangingPunct="1">
              <a:buFontTx/>
              <a:buNone/>
            </a:pPr>
            <a:r>
              <a:rPr lang="en-US" dirty="0"/>
              <a:t>Sustain or </a:t>
            </a:r>
            <a:r>
              <a:rPr lang="en-US" dirty="0" err="1"/>
              <a:t>Shitsuka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018285" y="866651"/>
            <a:ext cx="2602653" cy="2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Verdana" pitchFamily="34" charset="0"/>
              </a:rPr>
              <a:t>Time: 5 minutes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62">
              <a:defRPr>
                <a:solidFill>
                  <a:schemeClr val="tx1"/>
                </a:solidFill>
                <a:latin typeface="Arial" charset="0"/>
              </a:defRPr>
            </a:lvl1pPr>
            <a:lvl2pPr marL="785159" indent="-301986" defTabSz="973062">
              <a:defRPr>
                <a:solidFill>
                  <a:schemeClr val="tx1"/>
                </a:solidFill>
                <a:latin typeface="Arial" charset="0"/>
              </a:defRPr>
            </a:lvl2pPr>
            <a:lvl3pPr marL="1207938" indent="-241588" defTabSz="973062">
              <a:defRPr>
                <a:solidFill>
                  <a:schemeClr val="tx1"/>
                </a:solidFill>
                <a:latin typeface="Arial" charset="0"/>
              </a:defRPr>
            </a:lvl3pPr>
            <a:lvl4pPr marL="1691115" indent="-241588" defTabSz="973062">
              <a:defRPr>
                <a:solidFill>
                  <a:schemeClr val="tx1"/>
                </a:solidFill>
                <a:latin typeface="Arial" charset="0"/>
              </a:defRPr>
            </a:lvl4pPr>
            <a:lvl5pPr marL="2174291" indent="-241588" defTabSz="973062">
              <a:defRPr>
                <a:solidFill>
                  <a:schemeClr val="tx1"/>
                </a:solidFill>
                <a:latin typeface="Arial" charset="0"/>
              </a:defRPr>
            </a:lvl5pPr>
            <a:lvl6pPr marL="2657466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4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18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99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5S</a:t>
            </a:r>
            <a:r>
              <a:rPr lang="en-US" b="1">
                <a:latin typeface="Verdana" pitchFamily="34" charset="0"/>
              </a:rPr>
              <a:t> -  </a:t>
            </a:r>
            <a:fld id="{994E18D5-F38F-403A-9A93-57A8BD4E0B57}" type="slidenum">
              <a:rPr lang="en-US" b="1" smtClean="0">
                <a:latin typeface="Verdana" pitchFamily="34" charset="0"/>
              </a:rPr>
              <a:pPr/>
              <a:t>8</a:t>
            </a:fld>
            <a:endParaRPr lang="en-US" b="1">
              <a:latin typeface="Verdana" pitchFamily="34" charset="0"/>
            </a:endParaRPr>
          </a:p>
        </p:txBody>
      </p:sp>
      <p:sp>
        <p:nvSpPr>
          <p:cNvPr id="2867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Sort or </a:t>
            </a:r>
            <a:r>
              <a:rPr lang="en-US" dirty="0" err="1"/>
              <a:t>Seiri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Store and Set in Place or </a:t>
            </a:r>
            <a:r>
              <a:rPr lang="en-US" dirty="0" err="1"/>
              <a:t>Seiton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Shine or </a:t>
            </a:r>
            <a:r>
              <a:rPr lang="en-US" dirty="0" err="1"/>
              <a:t>Seiso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Standardize or </a:t>
            </a:r>
            <a:r>
              <a:rPr lang="en-US" dirty="0" err="1"/>
              <a:t>Seiketsu</a:t>
            </a:r>
            <a:r>
              <a:rPr lang="en-US" dirty="0"/>
              <a:t>, and </a:t>
            </a:r>
          </a:p>
          <a:p>
            <a:pPr marL="0" indent="0" eaLnBrk="1" hangingPunct="1">
              <a:buFontTx/>
              <a:buNone/>
            </a:pPr>
            <a:r>
              <a:rPr lang="en-US" dirty="0"/>
              <a:t>Sustain or </a:t>
            </a:r>
            <a:r>
              <a:rPr lang="en-US" dirty="0" err="1"/>
              <a:t>Shitsuka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018285" y="866651"/>
            <a:ext cx="2602653" cy="2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Verdana" pitchFamily="34" charset="0"/>
              </a:rPr>
              <a:t>Time: 5 minutes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62">
              <a:defRPr>
                <a:solidFill>
                  <a:schemeClr val="tx1"/>
                </a:solidFill>
                <a:latin typeface="Arial" charset="0"/>
              </a:defRPr>
            </a:lvl1pPr>
            <a:lvl2pPr marL="785159" indent="-301986" defTabSz="973062">
              <a:defRPr>
                <a:solidFill>
                  <a:schemeClr val="tx1"/>
                </a:solidFill>
                <a:latin typeface="Arial" charset="0"/>
              </a:defRPr>
            </a:lvl2pPr>
            <a:lvl3pPr marL="1207938" indent="-241588" defTabSz="973062">
              <a:defRPr>
                <a:solidFill>
                  <a:schemeClr val="tx1"/>
                </a:solidFill>
                <a:latin typeface="Arial" charset="0"/>
              </a:defRPr>
            </a:lvl3pPr>
            <a:lvl4pPr marL="1691115" indent="-241588" defTabSz="973062">
              <a:defRPr>
                <a:solidFill>
                  <a:schemeClr val="tx1"/>
                </a:solidFill>
                <a:latin typeface="Arial" charset="0"/>
              </a:defRPr>
            </a:lvl4pPr>
            <a:lvl5pPr marL="2174291" indent="-241588" defTabSz="973062">
              <a:defRPr>
                <a:solidFill>
                  <a:schemeClr val="tx1"/>
                </a:solidFill>
                <a:latin typeface="Arial" charset="0"/>
              </a:defRPr>
            </a:lvl5pPr>
            <a:lvl6pPr marL="2657466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4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18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99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5S</a:t>
            </a:r>
            <a:r>
              <a:rPr lang="en-US" b="1">
                <a:latin typeface="Verdana" pitchFamily="34" charset="0"/>
              </a:rPr>
              <a:t> -  </a:t>
            </a:r>
            <a:fld id="{994E18D5-F38F-403A-9A93-57A8BD4E0B57}" type="slidenum">
              <a:rPr lang="en-US" b="1" smtClean="0">
                <a:latin typeface="Verdana" pitchFamily="34" charset="0"/>
              </a:rPr>
              <a:pPr/>
              <a:t>9</a:t>
            </a:fld>
            <a:endParaRPr lang="en-US" b="1">
              <a:latin typeface="Verdana" pitchFamily="34" charset="0"/>
            </a:endParaRPr>
          </a:p>
        </p:txBody>
      </p:sp>
      <p:sp>
        <p:nvSpPr>
          <p:cNvPr id="2867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effectLst/>
              </a:rPr>
              <a:t>staging/storage of sanitary piping equipment and tools.</a:t>
            </a:r>
            <a:endParaRPr lang="en-US" dirty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018285" y="866651"/>
            <a:ext cx="2602653" cy="2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Verdana" pitchFamily="34" charset="0"/>
              </a:rPr>
              <a:t>Time: 5 minutes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62">
              <a:defRPr>
                <a:solidFill>
                  <a:schemeClr val="tx1"/>
                </a:solidFill>
                <a:latin typeface="Arial" charset="0"/>
              </a:defRPr>
            </a:lvl1pPr>
            <a:lvl2pPr marL="785159" indent="-301986" defTabSz="973062">
              <a:defRPr>
                <a:solidFill>
                  <a:schemeClr val="tx1"/>
                </a:solidFill>
                <a:latin typeface="Arial" charset="0"/>
              </a:defRPr>
            </a:lvl2pPr>
            <a:lvl3pPr marL="1207938" indent="-241588" defTabSz="973062">
              <a:defRPr>
                <a:solidFill>
                  <a:schemeClr val="tx1"/>
                </a:solidFill>
                <a:latin typeface="Arial" charset="0"/>
              </a:defRPr>
            </a:lvl3pPr>
            <a:lvl4pPr marL="1691115" indent="-241588" defTabSz="973062">
              <a:defRPr>
                <a:solidFill>
                  <a:schemeClr val="tx1"/>
                </a:solidFill>
                <a:latin typeface="Arial" charset="0"/>
              </a:defRPr>
            </a:lvl4pPr>
            <a:lvl5pPr marL="2174291" indent="-241588" defTabSz="973062">
              <a:defRPr>
                <a:solidFill>
                  <a:schemeClr val="tx1"/>
                </a:solidFill>
                <a:latin typeface="Arial" charset="0"/>
              </a:defRPr>
            </a:lvl5pPr>
            <a:lvl6pPr marL="2657466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4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18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99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5S</a:t>
            </a:r>
            <a:r>
              <a:rPr lang="en-US" b="1">
                <a:latin typeface="Verdana" pitchFamily="34" charset="0"/>
              </a:rPr>
              <a:t> -  </a:t>
            </a:r>
            <a:fld id="{B9D0D968-40C4-4226-820F-6F03356080DE}" type="slidenum">
              <a:rPr lang="en-US" b="1" smtClean="0">
                <a:latin typeface="Verdana" pitchFamily="34" charset="0"/>
              </a:rPr>
              <a:pPr/>
              <a:t>12</a:t>
            </a:fld>
            <a:endParaRPr lang="en-US" b="1">
              <a:latin typeface="Verdana" pitchFamily="34" charset="0"/>
            </a:endParaRPr>
          </a:p>
        </p:txBody>
      </p:sp>
      <p:sp>
        <p:nvSpPr>
          <p:cNvPr id="3993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018285" y="894876"/>
            <a:ext cx="2602653" cy="2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Verdana" pitchFamily="34" charset="0"/>
              </a:rPr>
              <a:t>Time: 15 minutes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4018285" y="1228585"/>
            <a:ext cx="2602653" cy="16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Verdana" pitchFamily="34" charset="0"/>
              </a:rPr>
              <a:t>Optional: Break participants up into teams: ask how you would use 5S at home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5 minutes brainstorming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10 minutes sharing of ideas, 2-3 minutes per team.</a:t>
            </a:r>
          </a:p>
          <a:p>
            <a:endParaRPr lang="en-US" sz="10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62">
              <a:defRPr>
                <a:solidFill>
                  <a:schemeClr val="tx1"/>
                </a:solidFill>
                <a:latin typeface="Arial" charset="0"/>
              </a:defRPr>
            </a:lvl1pPr>
            <a:lvl2pPr marL="785159" indent="-301986" defTabSz="973062">
              <a:defRPr>
                <a:solidFill>
                  <a:schemeClr val="tx1"/>
                </a:solidFill>
                <a:latin typeface="Arial" charset="0"/>
              </a:defRPr>
            </a:lvl2pPr>
            <a:lvl3pPr marL="1207938" indent="-241588" defTabSz="973062">
              <a:defRPr>
                <a:solidFill>
                  <a:schemeClr val="tx1"/>
                </a:solidFill>
                <a:latin typeface="Arial" charset="0"/>
              </a:defRPr>
            </a:lvl3pPr>
            <a:lvl4pPr marL="1691115" indent="-241588" defTabSz="973062">
              <a:defRPr>
                <a:solidFill>
                  <a:schemeClr val="tx1"/>
                </a:solidFill>
                <a:latin typeface="Arial" charset="0"/>
              </a:defRPr>
            </a:lvl4pPr>
            <a:lvl5pPr marL="2174291" indent="-241588" defTabSz="973062">
              <a:defRPr>
                <a:solidFill>
                  <a:schemeClr val="tx1"/>
                </a:solidFill>
                <a:latin typeface="Arial" charset="0"/>
              </a:defRPr>
            </a:lvl5pPr>
            <a:lvl6pPr marL="2657466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64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818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993" indent="-241588" defTabSz="9730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latin typeface="Verdana" pitchFamily="34" charset="0"/>
              </a:rPr>
              <a:t>5S</a:t>
            </a:r>
            <a:r>
              <a:rPr lang="en-US" b="1">
                <a:latin typeface="Verdana" pitchFamily="34" charset="0"/>
              </a:rPr>
              <a:t> -  </a:t>
            </a:r>
            <a:fld id="{B9D0D968-40C4-4226-820F-6F03356080DE}" type="slidenum">
              <a:rPr lang="en-US" b="1" smtClean="0">
                <a:latin typeface="Verdana" pitchFamily="34" charset="0"/>
              </a:rPr>
              <a:pPr/>
              <a:t>13</a:t>
            </a:fld>
            <a:endParaRPr lang="en-US" b="1">
              <a:latin typeface="Verdana" pitchFamily="34" charset="0"/>
            </a:endParaRPr>
          </a:p>
        </p:txBody>
      </p:sp>
      <p:sp>
        <p:nvSpPr>
          <p:cNvPr id="3993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018285" y="894876"/>
            <a:ext cx="2602653" cy="2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Verdana" pitchFamily="34" charset="0"/>
              </a:rPr>
              <a:t>Time: 15 minutes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4018285" y="1228585"/>
            <a:ext cx="2602653" cy="16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32" tIns="49017" rIns="98032" bIns="49017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Verdana" pitchFamily="34" charset="0"/>
              </a:rPr>
              <a:t>Optional: Break participants up into teams: ask how you would use 5S at home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5 minutes brainstorming</a:t>
            </a:r>
          </a:p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10 minutes sharing of ideas, 2-3 minutes per team.</a:t>
            </a:r>
          </a:p>
          <a:p>
            <a:endParaRPr lang="en-US" sz="10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05CF9-31F4-2E41-80CE-4A2BC2B4CD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10266B-068B-4120-83AC-FDF92370975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15350-69F2-43DD-B24E-B461CC604A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se.com/resources/blog/arise-customer-service-frustration-series-phone-hold-tim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1SYBoajiJ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/>
          <a:lstStyle/>
          <a:p>
            <a:r>
              <a:rPr lang="en-US" dirty="0"/>
              <a:t>Lean Six Sigma Training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DMAIC </a:t>
            </a:r>
            <a:br>
              <a:rPr lang="en-US" dirty="0"/>
            </a:br>
            <a:r>
              <a:rPr lang="en-US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77421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45940805-DB7A-5F4C-A2C9-5935BD19F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" y="3404829"/>
            <a:ext cx="8871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tx2"/>
                </a:solidFill>
                <a:effectLst/>
              </a:rPr>
              <a:t>Before: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3C053EAC-7C81-5D48-A916-50F66811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36" y="3258336"/>
            <a:ext cx="2521654" cy="16041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82E86440-E0A7-3341-ACB6-C47D5C13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70" y="3295413"/>
            <a:ext cx="2464920" cy="15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00C7A2C6-EB2B-B644-B0F6-11A42C4B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9" y="3295413"/>
            <a:ext cx="2526951" cy="15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EDD87225-DE4E-B244-86AD-3460DC6C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36" y="4975170"/>
            <a:ext cx="2542673" cy="17304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F8C378DE-56C1-8D43-BAF0-0A12D9B8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82" y="4962632"/>
            <a:ext cx="2457917" cy="17445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3B7246C8-65D1-4447-A7FD-BE9D64D2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82" y="4969873"/>
            <a:ext cx="2457917" cy="17357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30F24BD3-1A8E-F74C-8A1C-8AF4B921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72" y="5005029"/>
            <a:ext cx="7244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After: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97B7EA67-29CF-5C4C-A489-C49A8CCD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2133600" cy="135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2145C102-2FF1-C844-8EC4-FD036A71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133600" cy="1350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DF7CE7B5-1E84-CF44-A5B6-40F9FC11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94088"/>
            <a:ext cx="2209800" cy="138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802BD2CD-9A5F-094F-9F76-DD5A7373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49850"/>
            <a:ext cx="2286000" cy="1555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A5A8C130-8623-EE4B-AECC-BCCF1F0F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38738"/>
            <a:ext cx="2209800" cy="156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E5B821C-0BE0-7044-9EAF-890783BF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45088"/>
            <a:ext cx="2209800" cy="1560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6CB9772D-1845-A94D-AB36-463E4954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534319"/>
            <a:ext cx="4477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Application: 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Visual storage and replenishment of sanitation tools and supplies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E462DCA-B56A-2C45-A537-B26504F6B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52" y="1524000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Benefits: 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Annual supplies spending reduced by 40% from $30M to $18M.  Less time lost to searching for supplies.  Improved ergonomics and safety in area</a:t>
            </a:r>
            <a:endParaRPr lang="en-US" alt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46E4F11-44B8-1E49-BBD3-62A5CF961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 + 1 examples</a:t>
            </a:r>
          </a:p>
        </p:txBody>
      </p:sp>
    </p:spTree>
    <p:extLst>
      <p:ext uri="{BB962C8B-B14F-4D97-AF65-F5344CB8AC3E}">
        <p14:creationId xmlns:p14="http://schemas.microsoft.com/office/powerpoint/2010/main" val="409638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7F5B424C-EE38-DD41-86C1-570E411C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Definition:</a:t>
            </a:r>
            <a:r>
              <a:rPr lang="en-US" altLang="en-US" sz="1400">
                <a:solidFill>
                  <a:schemeClr val="tx2"/>
                </a:solidFill>
                <a:effectLst/>
              </a:rPr>
              <a:t>  Workplace organization techniques.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5AAAEA71-1E46-8F44-AA89-F543FBF44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tx2"/>
                </a:solidFill>
                <a:effectLst/>
              </a:rPr>
              <a:t>Application:</a:t>
            </a:r>
            <a:r>
              <a:rPr lang="en-US" altLang="en-US" sz="1400" dirty="0">
                <a:solidFill>
                  <a:schemeClr val="tx2"/>
                </a:solidFill>
                <a:effectLst/>
              </a:rPr>
              <a:t>  Visual storage and replenishment of sanitation tools and supplies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6FDBC3D7-2398-2A41-8BC4-FD57CD182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tx2"/>
                </a:solidFill>
                <a:effectLst/>
              </a:rPr>
              <a:t>Benefits</a:t>
            </a:r>
            <a:r>
              <a:rPr lang="en-US" altLang="en-US" sz="1400" dirty="0">
                <a:solidFill>
                  <a:schemeClr val="tx2"/>
                </a:solidFill>
                <a:effectLst/>
              </a:rPr>
              <a:t>:  Annual supplies spending reduced by 40% from $30M to $18M.  Less time lost to searching for supplies.  Improved ergonomics and safety in area.</a:t>
            </a:r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F89B04E-1B7A-7242-9B00-EA6912A9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1F7E96C6-264A-E84C-B605-93F904950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1653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A1B5C8FF-10D1-4D42-90B0-C9F5B7D6D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>
            <a:extLst>
              <a:ext uri="{FF2B5EF4-FFF2-40B4-BE49-F238E27FC236}">
                <a16:creationId xmlns:a16="http://schemas.microsoft.com/office/drawing/2014/main" id="{F9BFEDD7-2A84-3245-A549-15ECB5F93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36D359E7-2EB2-7543-B6EA-C06543CA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4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effectLst/>
              </a:rPr>
              <a:t>CI/Lean Team Best Practice Example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D5B205A5-84A1-B541-9F34-B993AFFB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Best Practice:  </a:t>
            </a:r>
            <a:r>
              <a:rPr lang="en-US" altLang="en-US" sz="1400">
                <a:solidFill>
                  <a:schemeClr val="tx2"/>
                </a:solidFill>
                <a:effectLst/>
              </a:rPr>
              <a:t>5S + 1, Sanitation Supplies Storage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1D1FB001-D858-4B44-B970-C40264CAA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Location:  </a:t>
            </a:r>
            <a:r>
              <a:rPr lang="en-US" altLang="en-US" sz="1400">
                <a:solidFill>
                  <a:schemeClr val="tx2"/>
                </a:solidFill>
                <a:effectLst/>
              </a:rPr>
              <a:t>Fresno, California (Capri Sun Ready-To-Drink Beverages)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154E1EBD-5542-9F48-AF59-E0ACC86C9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Contact:</a:t>
            </a:r>
            <a:r>
              <a:rPr lang="en-US" altLang="en-US" sz="1400">
                <a:solidFill>
                  <a:schemeClr val="tx2"/>
                </a:solidFill>
                <a:effectLst/>
              </a:rPr>
              <a:t>  Please contact a CI/Lean Team member or Fresno CI Manager Aaron Rouse if you have any questions or need additional assistance with this Best Practice application.  </a:t>
            </a:r>
          </a:p>
        </p:txBody>
      </p:sp>
      <p:sp>
        <p:nvSpPr>
          <p:cNvPr id="21516" name="Rectangle 13">
            <a:extLst>
              <a:ext uri="{FF2B5EF4-FFF2-40B4-BE49-F238E27FC236}">
                <a16:creationId xmlns:a16="http://schemas.microsoft.com/office/drawing/2014/main" id="{5A284981-AF38-C64F-8B8C-D72D5948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804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tx2"/>
                </a:solidFill>
                <a:effectLst/>
              </a:rPr>
              <a:t>Before:</a:t>
            </a:r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7009C502-C5F4-2841-B570-2BA31AE09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8" name="Picture 15">
            <a:extLst>
              <a:ext uri="{FF2B5EF4-FFF2-40B4-BE49-F238E27FC236}">
                <a16:creationId xmlns:a16="http://schemas.microsoft.com/office/drawing/2014/main" id="{385F9EB4-C32F-CD44-9A3A-E790DF0B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2133600" cy="135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6">
            <a:extLst>
              <a:ext uri="{FF2B5EF4-FFF2-40B4-BE49-F238E27FC236}">
                <a16:creationId xmlns:a16="http://schemas.microsoft.com/office/drawing/2014/main" id="{F44807EE-4C11-E141-8E26-114E8637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133600" cy="1350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7">
            <a:extLst>
              <a:ext uri="{FF2B5EF4-FFF2-40B4-BE49-F238E27FC236}">
                <a16:creationId xmlns:a16="http://schemas.microsoft.com/office/drawing/2014/main" id="{37B47402-8B3E-2A4B-83B2-871A6E82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94088"/>
            <a:ext cx="2209800" cy="138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8">
            <a:extLst>
              <a:ext uri="{FF2B5EF4-FFF2-40B4-BE49-F238E27FC236}">
                <a16:creationId xmlns:a16="http://schemas.microsoft.com/office/drawing/2014/main" id="{E5E6A786-D3A8-194E-92B7-3F5BD133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49850"/>
            <a:ext cx="2286000" cy="1555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9">
            <a:extLst>
              <a:ext uri="{FF2B5EF4-FFF2-40B4-BE49-F238E27FC236}">
                <a16:creationId xmlns:a16="http://schemas.microsoft.com/office/drawing/2014/main" id="{47C64424-FC14-924A-81B9-DCBF7425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38738"/>
            <a:ext cx="2209800" cy="156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20">
            <a:extLst>
              <a:ext uri="{FF2B5EF4-FFF2-40B4-BE49-F238E27FC236}">
                <a16:creationId xmlns:a16="http://schemas.microsoft.com/office/drawing/2014/main" id="{19BB91A2-82AE-5746-955E-147E2772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45088"/>
            <a:ext cx="2209800" cy="1560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4" name="Rectangle 21">
            <a:extLst>
              <a:ext uri="{FF2B5EF4-FFF2-40B4-BE49-F238E27FC236}">
                <a16:creationId xmlns:a16="http://schemas.microsoft.com/office/drawing/2014/main" id="{A427C280-9CF9-D74B-8435-A43B00ED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29200"/>
            <a:ext cx="657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2"/>
                </a:solidFill>
                <a:effectLst/>
              </a:rPr>
              <a:t>After:</a:t>
            </a:r>
          </a:p>
        </p:txBody>
      </p:sp>
      <p:sp>
        <p:nvSpPr>
          <p:cNvPr id="21525" name="Line 22">
            <a:extLst>
              <a:ext uri="{FF2B5EF4-FFF2-40B4-BE49-F238E27FC236}">
                <a16:creationId xmlns:a16="http://schemas.microsoft.com/office/drawing/2014/main" id="{29CAA434-C494-1744-902E-70959AB74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6535737" cy="1209675"/>
          </a:xfrm>
        </p:spPr>
        <p:txBody>
          <a:bodyPr/>
          <a:lstStyle/>
          <a:p>
            <a:pPr eaLnBrk="1" hangingPunct="1"/>
            <a:r>
              <a:rPr lang="en-US" sz="3900" dirty="0"/>
              <a:t>5S – Summary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4600" y="1685925"/>
            <a:ext cx="7043738" cy="4587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5S implementation leads to improved processes and ultimately: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Reduced set-up times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Reduced cycle times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Increased floor space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Lower safety incident/accident rate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Less wasted labor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Better equipment reliability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977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6617" y="-154781"/>
            <a:ext cx="6535737" cy="1209675"/>
          </a:xfrm>
        </p:spPr>
        <p:txBody>
          <a:bodyPr/>
          <a:lstStyle/>
          <a:p>
            <a:pPr eaLnBrk="1" hangingPunct="1"/>
            <a:r>
              <a:rPr lang="en-US" sz="3900" dirty="0"/>
              <a:t>5S – Application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143000"/>
            <a:ext cx="7043738" cy="45878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Where can you implement 5S + 1?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F3B851F4-EC3A-6E46-9EC7-6000A87C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9" y="1673225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18BD97A5-8C0F-064B-9873-6AFAEBD4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9" y="1676400"/>
            <a:ext cx="3576637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 descr="Oakville Cell Workstation Detail">
            <a:extLst>
              <a:ext uri="{FF2B5EF4-FFF2-40B4-BE49-F238E27FC236}">
                <a16:creationId xmlns:a16="http://schemas.microsoft.com/office/drawing/2014/main" id="{D10C579A-F115-D24C-A760-B26642D4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3897312"/>
            <a:ext cx="3581400" cy="2655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0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4AD4-5D63-DB46-9185-90CDC46B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Risk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E167DB-3B6B-F241-9836-0F0ED3642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298" y="1828800"/>
            <a:ext cx="8731307" cy="3962400"/>
          </a:xfrm>
        </p:spPr>
      </p:pic>
    </p:spTree>
    <p:extLst>
      <p:ext uri="{BB962C8B-B14F-4D97-AF65-F5344CB8AC3E}">
        <p14:creationId xmlns:p14="http://schemas.microsoft.com/office/powerpoint/2010/main" val="163924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A130-4B7A-C742-9083-E25C891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- FMEA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C10B-31FD-BB43-AD46-4BBAB7C4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" y="3289696"/>
            <a:ext cx="78867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65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Structured approach pioneered by the US military in the late 40’s adopted by</a:t>
            </a:r>
            <a:r>
              <a:rPr lang="en-US" sz="1950" dirty="0"/>
              <a:t> aeronautical engineers (late 40’s). NASA credits the FMEA for the successful moon landing. Ford followed in the 70’s.</a:t>
            </a:r>
            <a:endParaRPr lang="en-US" sz="1275" dirty="0"/>
          </a:p>
          <a:p>
            <a:pPr marL="0" indent="0">
              <a:buNone/>
            </a:pPr>
            <a:r>
              <a:rPr lang="en-US" sz="1275" dirty="0"/>
              <a:t> </a:t>
            </a: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To identify possible failures</a:t>
            </a: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To prioritize potential risks</a:t>
            </a: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To organize the necessary actions </a:t>
            </a: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	to mitigate risks </a:t>
            </a:r>
          </a:p>
          <a:p>
            <a:pPr marL="0" indent="0">
              <a:buNone/>
            </a:pPr>
            <a:r>
              <a:rPr lang="en-GB" sz="1950" dirty="0">
                <a:ea typeface="ＭＳ Ｐゴシック" pitchFamily="34" charset="-128"/>
              </a:rPr>
              <a:t>	to minimize negative impact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E504D-A753-B64A-A1D5-D165E20E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" y="1600200"/>
            <a:ext cx="6705600" cy="17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5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0DE2-8892-9C42-9B75-96BDDE01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FMEA – An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3AEB2-0AEF-864D-9739-F4F80E97D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" y="1981200"/>
            <a:ext cx="8534400" cy="3490964"/>
          </a:xfrm>
        </p:spPr>
      </p:pic>
    </p:spTree>
    <p:extLst>
      <p:ext uri="{BB962C8B-B14F-4D97-AF65-F5344CB8AC3E}">
        <p14:creationId xmlns:p14="http://schemas.microsoft.com/office/powerpoint/2010/main" val="109742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829300" cy="828675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Process FMEA – How to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Start with the improved process</a:t>
            </a:r>
          </a:p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Choose scope of FMEA</a:t>
            </a:r>
          </a:p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For each process step:</a:t>
            </a:r>
          </a:p>
          <a:p>
            <a:pPr marL="342900" lvl="1" indent="0">
              <a:buNone/>
            </a:pPr>
            <a:r>
              <a:rPr lang="en-GB" sz="1500" dirty="0">
                <a:ea typeface="ＭＳ Ｐゴシック" pitchFamily="34" charset="-128"/>
              </a:rPr>
              <a:t>Brainstorm failure modes</a:t>
            </a:r>
          </a:p>
          <a:p>
            <a:pPr marL="342900" lvl="1" indent="0">
              <a:buNone/>
            </a:pPr>
            <a:r>
              <a:rPr lang="en-GB" sz="1500" dirty="0">
                <a:ea typeface="ＭＳ Ｐゴシック" pitchFamily="34" charset="-128"/>
              </a:rPr>
              <a:t>Assess </a:t>
            </a:r>
          </a:p>
          <a:p>
            <a:pPr marL="685800" lvl="2" indent="0">
              <a:buNone/>
            </a:pPr>
            <a:r>
              <a:rPr lang="en-GB" dirty="0">
                <a:ea typeface="ＭＳ Ｐゴシック" pitchFamily="34" charset="-128"/>
              </a:rPr>
              <a:t>Severity (impact) of failure</a:t>
            </a:r>
          </a:p>
          <a:p>
            <a:pPr marL="685800" lvl="2" indent="0">
              <a:buNone/>
            </a:pPr>
            <a:r>
              <a:rPr lang="en-GB" dirty="0">
                <a:ea typeface="ＭＳ Ｐゴシック" pitchFamily="34" charset="-128"/>
              </a:rPr>
              <a:t>Occurrence (frequency) of causes of the failure</a:t>
            </a:r>
          </a:p>
          <a:p>
            <a:pPr marL="685800" lvl="2" indent="0">
              <a:buNone/>
            </a:pPr>
            <a:r>
              <a:rPr lang="en-GB" dirty="0">
                <a:ea typeface="ＭＳ Ｐゴシック" pitchFamily="34" charset="-128"/>
              </a:rPr>
              <a:t>Detection (likelihood of detection) before it reaches the customer  </a:t>
            </a:r>
          </a:p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Calculate the Risk Priority Number (RPN)</a:t>
            </a:r>
          </a:p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Develop action plan for prioritized steps</a:t>
            </a:r>
          </a:p>
          <a:p>
            <a:pPr marL="0" indent="0">
              <a:buNone/>
            </a:pPr>
            <a:r>
              <a:rPr lang="en-GB" sz="1800" dirty="0">
                <a:ea typeface="ＭＳ Ｐゴシック" pitchFamily="34" charset="-128"/>
              </a:rPr>
              <a:t>Recalculate RPN after carrying out risk mitigation plan</a:t>
            </a:r>
          </a:p>
        </p:txBody>
      </p:sp>
    </p:spTree>
    <p:extLst>
      <p:ext uri="{BB962C8B-B14F-4D97-AF65-F5344CB8AC3E}">
        <p14:creationId xmlns:p14="http://schemas.microsoft.com/office/powerpoint/2010/main" val="263395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7E6F-0DA0-DC4B-993A-3156E4D8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 - Severity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A687AF-42AC-0B4F-9762-9CEDB12BF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86" y="1752600"/>
            <a:ext cx="8341932" cy="4191000"/>
          </a:xfrm>
        </p:spPr>
      </p:pic>
    </p:spTree>
    <p:extLst>
      <p:ext uri="{BB962C8B-B14F-4D97-AF65-F5344CB8AC3E}">
        <p14:creationId xmlns:p14="http://schemas.microsoft.com/office/powerpoint/2010/main" val="408193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0D15-4CC9-734C-889B-4CC622AF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 – Occurrence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A9E443-4BE9-0E45-AA68-C5FE72894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215" y="1524000"/>
            <a:ext cx="6418545" cy="4724400"/>
          </a:xfrm>
        </p:spPr>
      </p:pic>
    </p:spTree>
    <p:extLst>
      <p:ext uri="{BB962C8B-B14F-4D97-AF65-F5344CB8AC3E}">
        <p14:creationId xmlns:p14="http://schemas.microsoft.com/office/powerpoint/2010/main" val="133815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3BA-6AE6-9546-AF75-513B9B88FDE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Improve Phase Objectives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443AE-2682-854C-A0ED-4C12BD231CA9}"/>
              </a:ext>
            </a:extLst>
          </p:cNvPr>
          <p:cNvGrpSpPr/>
          <p:nvPr/>
        </p:nvGrpSpPr>
        <p:grpSpPr>
          <a:xfrm>
            <a:off x="-1143000" y="1371600"/>
            <a:ext cx="10134600" cy="5181600"/>
            <a:chOff x="3048" y="1742418"/>
            <a:chExt cx="8601202" cy="4432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FA2C6C-7131-4348-B426-21F118DD1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" y="1742418"/>
              <a:ext cx="8601202" cy="44328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F9D90C-09C8-1549-AF4D-22E982E3EDCE}"/>
                </a:ext>
              </a:extLst>
            </p:cNvPr>
            <p:cNvSpPr txBox="1"/>
            <p:nvPr/>
          </p:nvSpPr>
          <p:spPr>
            <a:xfrm>
              <a:off x="2686705" y="5410200"/>
              <a:ext cx="1882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egoe Script" panose="020B0804020000000003" pitchFamily="34" charset="0"/>
                  <a:ea typeface="Ayuthaya" pitchFamily="2" charset="-34"/>
                  <a:cs typeface="Ayuthaya" pitchFamily="2" charset="-34"/>
                </a:rPr>
                <a:t>SOLUTION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8DCF-F8E5-594C-A48E-16A3AE2546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49772" y="1356747"/>
            <a:ext cx="518638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Discover multiple viable solutions</a:t>
            </a:r>
          </a:p>
          <a:p>
            <a:pPr lvl="1"/>
            <a:r>
              <a:rPr lang="en-US" dirty="0"/>
              <a:t>Select the solution most appropriate for the organization</a:t>
            </a:r>
          </a:p>
          <a:p>
            <a:pPr lvl="1"/>
            <a:r>
              <a:rPr lang="en-US" dirty="0"/>
              <a:t>Verify causality and pilot results</a:t>
            </a:r>
          </a:p>
          <a:p>
            <a:pPr lvl="1"/>
            <a:r>
              <a:rPr lang="en-US" dirty="0"/>
              <a:t>Manage risks</a:t>
            </a:r>
          </a:p>
          <a:p>
            <a:pPr lvl="1"/>
            <a:r>
              <a:rPr lang="en-US" dirty="0"/>
              <a:t>Prepare for full implementation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9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9247-B556-DE4E-B3F8-6CB3CC4C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FMEA - Detectability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0709E-A5F6-AF45-8537-D8C875AFA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50" y="1600200"/>
            <a:ext cx="8024603" cy="4668519"/>
          </a:xfrm>
        </p:spPr>
      </p:pic>
    </p:spTree>
    <p:extLst>
      <p:ext uri="{BB962C8B-B14F-4D97-AF65-F5344CB8AC3E}">
        <p14:creationId xmlns:p14="http://schemas.microsoft.com/office/powerpoint/2010/main" val="135218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1371600" y="1571625"/>
            <a:ext cx="6459141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73914" y="27709"/>
            <a:ext cx="9083941" cy="934108"/>
          </a:xfrm>
        </p:spPr>
        <p:txBody>
          <a:bodyPr>
            <a:normAutofit/>
          </a:bodyPr>
          <a:lstStyle/>
          <a:p>
            <a:r>
              <a:rPr lang="en-GB" dirty="0">
                <a:ea typeface="ＭＳ Ｐゴシック" pitchFamily="34" charset="-128"/>
              </a:rPr>
              <a:t>FMEA - Using the RPN to Determine Priorities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84788"/>
            <a:ext cx="8503920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Risk Priority Number </a:t>
            </a:r>
          </a:p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Severity x Occurrence x Detectability = RPN</a:t>
            </a:r>
          </a:p>
          <a:p>
            <a:pPr marL="0" indent="0">
              <a:buNone/>
            </a:pPr>
            <a:endParaRPr lang="en-GB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dirty="0">
                <a:ea typeface="ＭＳ Ｐゴシック" pitchFamily="34" charset="-128"/>
              </a:rPr>
              <a:t>Pro tip: </a:t>
            </a:r>
          </a:p>
          <a:p>
            <a:pPr marL="0" indent="0">
              <a:buNone/>
            </a:pPr>
            <a:r>
              <a:rPr lang="en-GB" sz="2600" dirty="0">
                <a:ea typeface="ＭＳ Ｐゴシック" pitchFamily="34" charset="-128"/>
              </a:rPr>
              <a:t>If you have access to historical data use it to evaluate the RPN</a:t>
            </a:r>
          </a:p>
          <a:p>
            <a:pPr marL="0" indent="0">
              <a:buNone/>
            </a:pPr>
            <a:endParaRPr lang="en-GB" sz="26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600" dirty="0">
                <a:ea typeface="ＭＳ Ｐゴシック" pitchFamily="34" charset="-128"/>
              </a:rPr>
              <a:t>If you lack historical failure data or for practical use in Lean Six Sigma projects, set a benchmark and use 9, 3, 1 (high, medium, low) or 9, 7,4,1 (to avoid defaulting to middle ground) to evaluate S, O, and D and prioritize RPNs</a:t>
            </a:r>
          </a:p>
          <a:p>
            <a:pPr marL="0" indent="0">
              <a:buNone/>
            </a:pPr>
            <a:endParaRPr lang="en-GB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5786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Practicing the FMEA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1524000"/>
            <a:ext cx="1345612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0"/>
            <a:ext cx="7886700" cy="994172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The FMEA Template</a:t>
            </a:r>
          </a:p>
        </p:txBody>
      </p:sp>
      <p:pic>
        <p:nvPicPr>
          <p:cNvPr id="419843" name="Picture 3" descr="catalyst FMEA 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731030" cy="38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209136"/>
      </p:ext>
    </p:extLst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A4A3-210E-684C-A940-1FA36119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FMEA - Caution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BAF7BA-B09B-2948-94B4-00A1F2F98A31}"/>
              </a:ext>
            </a:extLst>
          </p:cNvPr>
          <p:cNvSpPr txBox="1">
            <a:spLocks noChangeArrowheads="1"/>
          </p:cNvSpPr>
          <p:nvPr/>
        </p:nvSpPr>
        <p:spPr>
          <a:xfrm>
            <a:off x="287896" y="1828800"/>
            <a:ext cx="8548256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ea typeface="ＭＳ Ｐゴシック" pitchFamily="34" charset="-128"/>
              </a:rPr>
              <a:t>Remember: without data the S,O, D and RPN are subjective</a:t>
            </a:r>
          </a:p>
          <a:p>
            <a:pPr marL="0" indent="0">
              <a:buNone/>
            </a:pPr>
            <a:endParaRPr lang="en-GB" sz="24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400" dirty="0">
                <a:ea typeface="ＭＳ Ｐゴシック" pitchFamily="34" charset="-128"/>
              </a:rPr>
              <a:t>The value is found in the discussion generated in creating and using the FMEA, and in carrying out the action plan</a:t>
            </a:r>
          </a:p>
          <a:p>
            <a:pPr marL="0" indent="0">
              <a:buNone/>
            </a:pPr>
            <a:endParaRPr lang="en-GB" sz="24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sz="2400" dirty="0">
                <a:ea typeface="ＭＳ Ｐゴシック" pitchFamily="34" charset="-128"/>
              </a:rPr>
              <a:t>Use caution when mitigating processes with high severity ratings. Beware of legal implications. Consult your legal department as needed  </a:t>
            </a:r>
          </a:p>
        </p:txBody>
      </p:sp>
    </p:spTree>
    <p:extLst>
      <p:ext uri="{BB962C8B-B14F-4D97-AF65-F5344CB8AC3E}">
        <p14:creationId xmlns:p14="http://schemas.microsoft.com/office/powerpoint/2010/main" val="121253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536387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Piloting: 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1935188" y="3361299"/>
            <a:ext cx="279155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99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991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99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500" kern="0" dirty="0"/>
              <a:t>Because without data</a:t>
            </a:r>
            <a:r>
              <a:rPr lang="is-IS" altLang="en-US" sz="1500" kern="0" dirty="0"/>
              <a:t>…</a:t>
            </a:r>
            <a:endParaRPr lang="en-US" altLang="en-US" sz="1500" kern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FC8421-4E40-1D42-957E-D8BD3A4C8E4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68916"/>
            <a:ext cx="4953000" cy="5912884"/>
          </a:xfrm>
        </p:spPr>
      </p:pic>
    </p:spTree>
    <p:extLst>
      <p:ext uri="{BB962C8B-B14F-4D97-AF65-F5344CB8AC3E}">
        <p14:creationId xmlns:p14="http://schemas.microsoft.com/office/powerpoint/2010/main" val="25542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D93D-3D20-1844-A18A-F0ABF68CC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81200" y="685800"/>
            <a:ext cx="8534400" cy="17907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Piloting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Y= F(X)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0A81-2BC9-054C-86C5-1773568D3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752126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Testing all or part of the solution on a small scale in order to better evaluate its impact and to learn how to make the full scale implementation more effective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72445-4321-5F43-A3B6-4818F165F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3401"/>
            <a:ext cx="3886200" cy="30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4B20-2694-1F43-A0E9-8F250518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Piloting –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662E-4A0F-0A48-BA1C-753EB554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Get an early version out to a preferred customer segment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Lower risk of failure by surfacing and solving problems earlier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Gather feedback in real operating conditions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Assess expected results (Y= f(X1, X2,…,</a:t>
            </a:r>
            <a:r>
              <a:rPr lang="en-US" dirty="0" err="1"/>
              <a:t>Xn</a:t>
            </a:r>
            <a:r>
              <a:rPr lang="en-US" dirty="0"/>
              <a:t>))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Improve the solution further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Generate buy-in to amplify during implementation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Test measurement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3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4B20-2694-1F43-A0E9-8F250518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Piloting -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662E-4A0F-0A48-BA1C-753EB554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257800" cy="4069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Try and pilot full range of inputs and process conditions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Allow time to review and adjust after pilot results before full scale implementation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Expect difficulties scaling up even after the most successful pilot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Test measurement system and communication plan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D150C-962D-6041-8E61-BFBD2CDE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883" y="1974937"/>
            <a:ext cx="3549269" cy="3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3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1399-9DEA-D340-BE9C-83F11D55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28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Preparing for the Control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4756-9822-6A40-802A-821FF9AE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45340"/>
            <a:ext cx="5041323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Are you confident and ready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for full implementation?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EC7FB-C763-B843-8C8A-042DB540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90254"/>
            <a:ext cx="3208491" cy="44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2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09D1-49C2-2645-9ADE-0D5B77B6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Improve -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4CAE-0F49-0447-B222-5C1AA6B022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0392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Through data analysis one solution might already be clear.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Consider developing alternative potential solutions to meet additional organizational priorities (sustainability, replicability, customer psychographics, </a:t>
            </a:r>
            <a:r>
              <a:rPr lang="en-US" sz="2400" dirty="0" err="1">
                <a:solidFill>
                  <a:schemeClr val="tx2"/>
                </a:solidFill>
              </a:rPr>
              <a:t>etc</a:t>
            </a:r>
            <a:r>
              <a:rPr lang="en-US" sz="2400" dirty="0">
                <a:solidFill>
                  <a:schemeClr val="tx2"/>
                </a:solidFill>
              </a:rPr>
              <a:t>…)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Leverage industry best-practices through benchmarking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Process Benchmarking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Performance Benchmarking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C7BB5-417E-D747-91BD-695A6DAC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38600"/>
            <a:ext cx="2587752" cy="26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4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09D1-49C2-2645-9ADE-0D5B77B6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Call Center Benchmarking (practice)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4CAE-0F49-0447-B222-5C1AA6B022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Problem: Our target customer (women 18-24) has complained about excessive wait times. Our current average on hold time is 4 </a:t>
            </a:r>
            <a:r>
              <a:rPr lang="en-US" sz="2400" dirty="0" err="1">
                <a:solidFill>
                  <a:schemeClr val="tx2"/>
                </a:solidFill>
              </a:rPr>
              <a:t>mns</a:t>
            </a:r>
            <a:r>
              <a:rPr lang="en-US" sz="2400" dirty="0">
                <a:solidFill>
                  <a:schemeClr val="tx2"/>
                </a:solidFill>
              </a:rPr>
              <a:t> but we have received complaints about peak on hold times over 20 </a:t>
            </a:r>
            <a:r>
              <a:rPr lang="en-US" sz="2400" dirty="0" err="1">
                <a:solidFill>
                  <a:schemeClr val="tx2"/>
                </a:solidFill>
              </a:rPr>
              <a:t>mns</a:t>
            </a:r>
            <a:r>
              <a:rPr lang="en-US" sz="2400" dirty="0">
                <a:solidFill>
                  <a:schemeClr val="tx2"/>
                </a:solidFill>
              </a:rPr>
              <a:t>. The average on hold time for our Atlanta team call center (our best performing) is 3 </a:t>
            </a:r>
            <a:r>
              <a:rPr lang="en-US" sz="2400" dirty="0" err="1">
                <a:solidFill>
                  <a:schemeClr val="tx2"/>
                </a:solidFill>
              </a:rPr>
              <a:t>mns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1. Brainstorm sources of benchmarking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2. Benchmark: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	Process Benchmarking (best processes)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	Performance Benchmarking (best outcomes)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3. Report out on 2 potential recommendations. Share your rationale.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10 </a:t>
            </a:r>
            <a:r>
              <a:rPr lang="en-US" sz="2400" dirty="0" err="1">
                <a:solidFill>
                  <a:schemeClr val="tx2"/>
                </a:solidFill>
              </a:rPr>
              <a:t>mns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382C6-D169-4046-88BA-2A4A4EFE493D}"/>
              </a:ext>
            </a:extLst>
          </p:cNvPr>
          <p:cNvSpPr txBox="1"/>
          <p:nvPr/>
        </p:nvSpPr>
        <p:spPr>
          <a:xfrm>
            <a:off x="2057400" y="6391362"/>
            <a:ext cx="6970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https://www.arise.com/resources/blog/arise-customer-service-frustration-series-phone-hold-times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674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0685F6E6-A504-4F46-9749-FD9526AF6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Improve – Create Future State</a:t>
            </a: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B3802F50-387E-424D-AF24-4E2F2F8A880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01752" y="1600200"/>
            <a:ext cx="57942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algn="l">
              <a:buSzPct val="90000"/>
            </a:pPr>
            <a:r>
              <a:rPr lang="en-US" altLang="en-US" sz="2400" dirty="0">
                <a:solidFill>
                  <a:schemeClr val="tx2"/>
                </a:solidFill>
                <a:latin typeface="+mn-lt"/>
                <a:ea typeface="+mn-ea"/>
              </a:rPr>
              <a:t>Process Map Value-add Analysis </a:t>
            </a:r>
          </a:p>
          <a:p>
            <a:pPr marL="0" indent="0" algn="l">
              <a:buSzPct val="90000"/>
            </a:pPr>
            <a:r>
              <a:rPr lang="en-US" altLang="en-US" sz="2400" dirty="0">
                <a:solidFill>
                  <a:schemeClr val="tx2"/>
                </a:solidFill>
                <a:latin typeface="+mn-lt"/>
                <a:ea typeface="+mn-ea"/>
              </a:rPr>
              <a:t>Kaizen Events </a:t>
            </a:r>
          </a:p>
          <a:p>
            <a:pPr lvl="1" algn="l">
              <a:buSzPct val="90000"/>
            </a:pPr>
            <a:r>
              <a:rPr lang="en-US" altLang="en-US" sz="2400" dirty="0">
                <a:solidFill>
                  <a:schemeClr val="tx2"/>
                </a:solidFill>
                <a:latin typeface="+mn-lt"/>
                <a:ea typeface="+mn-ea"/>
              </a:rPr>
              <a:t>Develop and Simulate Future State</a:t>
            </a:r>
          </a:p>
          <a:p>
            <a:pPr lvl="1" algn="l">
              <a:buSzPct val="90000"/>
            </a:pPr>
            <a:r>
              <a:rPr lang="en-US" altLang="en-US" sz="2400" dirty="0">
                <a:solidFill>
                  <a:schemeClr val="tx2"/>
                </a:solidFill>
                <a:latin typeface="+mn-lt"/>
                <a:ea typeface="+mn-ea"/>
              </a:rPr>
              <a:t>Mistake-Proof New Process</a:t>
            </a:r>
          </a:p>
        </p:txBody>
      </p:sp>
      <p:pic>
        <p:nvPicPr>
          <p:cNvPr id="8" name="Picture 2" descr="kaizen presentation format 0714 kaizen event process powerpoint presentation slide template download">
            <a:extLst>
              <a:ext uri="{FF2B5EF4-FFF2-40B4-BE49-F238E27FC236}">
                <a16:creationId xmlns:a16="http://schemas.microsoft.com/office/drawing/2014/main" id="{47D3FF94-6C5C-004C-ADB2-D8BAADCF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026A3C-254C-3343-A9EA-5764AEE8D863}"/>
              </a:ext>
            </a:extLst>
          </p:cNvPr>
          <p:cNvSpPr txBox="1"/>
          <p:nvPr/>
        </p:nvSpPr>
        <p:spPr>
          <a:xfrm>
            <a:off x="5562600" y="167640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Time – The next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5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87FC6F2-BA31-004C-800D-E7EABEC3B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Kaizen Event Report Out (VSM)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A28AFBA-381C-8447-8FBC-4C338D1763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9461" y="1752600"/>
            <a:ext cx="4250427" cy="25268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600" b="1" dirty="0">
                <a:solidFill>
                  <a:srgbClr val="0070C0"/>
                </a:solidFill>
              </a:rPr>
              <a:t>Complete Current State - am</a:t>
            </a:r>
          </a:p>
          <a:p>
            <a:pPr marL="457200" lvl="1" indent="0" eaLnBrk="1" hangingPunct="1"/>
            <a:r>
              <a:rPr lang="en-US" altLang="en-US" sz="1100" dirty="0"/>
              <a:t>   Report-outs of key learnings</a:t>
            </a:r>
          </a:p>
          <a:p>
            <a:pPr marL="457200" lvl="1" indent="0" eaLnBrk="1" hangingPunct="1"/>
            <a:r>
              <a:rPr lang="en-US" altLang="en-US" sz="1100" dirty="0"/>
              <a:t>   Addition of collected data </a:t>
            </a:r>
          </a:p>
          <a:p>
            <a:pPr marL="457200" lvl="1" indent="0" eaLnBrk="1" hangingPunct="1"/>
            <a:r>
              <a:rPr lang="en-US" altLang="en-US" sz="1100" dirty="0"/>
              <a:t>   Identify key opportunities</a:t>
            </a:r>
          </a:p>
          <a:p>
            <a:pPr marL="457200" lvl="1" indent="0" eaLnBrk="1" hangingPunct="1"/>
            <a:r>
              <a:rPr lang="en-US" altLang="en-US" sz="1100" dirty="0"/>
              <a:t>   Experiments to test viability</a:t>
            </a:r>
          </a:p>
          <a:p>
            <a:pPr marL="457200" lvl="1" indent="0" eaLnBrk="1" hangingPunct="1"/>
            <a:r>
              <a:rPr lang="en-US" altLang="en-US" sz="1100" dirty="0"/>
              <a:t>   Management progress review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8EB13678-7235-1646-8355-4662AE1FC7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11325"/>
            <a:ext cx="3822700" cy="2479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500" dirty="0"/>
              <a:t>     </a:t>
            </a:r>
            <a:r>
              <a:rPr lang="en-US" altLang="en-US" sz="1600" b="1" dirty="0">
                <a:solidFill>
                  <a:srgbClr val="3333FF"/>
                </a:solidFill>
              </a:rPr>
              <a:t>Create Future State - pm</a:t>
            </a:r>
          </a:p>
          <a:p>
            <a:pPr lvl="1" eaLnBrk="1" hangingPunct="1"/>
            <a:r>
              <a:rPr lang="en-US" altLang="en-US" sz="1100" dirty="0"/>
              <a:t>Perform experiments</a:t>
            </a:r>
          </a:p>
          <a:p>
            <a:pPr lvl="1" eaLnBrk="1" hangingPunct="1"/>
            <a:r>
              <a:rPr lang="en-US" altLang="en-US" sz="1100" dirty="0"/>
              <a:t>brainstorm improvement opportunities and potential benefits</a:t>
            </a:r>
          </a:p>
          <a:p>
            <a:pPr lvl="1" eaLnBrk="1" hangingPunct="1"/>
            <a:r>
              <a:rPr lang="en-US" altLang="en-US" sz="1100" dirty="0"/>
              <a:t>Create high level future state (“desired” state)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300" dirty="0"/>
          </a:p>
        </p:txBody>
      </p:sp>
      <p:pic>
        <p:nvPicPr>
          <p:cNvPr id="13318" name="Picture 5">
            <a:extLst>
              <a:ext uri="{FF2B5EF4-FFF2-40B4-BE49-F238E27FC236}">
                <a16:creationId xmlns:a16="http://schemas.microsoft.com/office/drawing/2014/main" id="{4AD87864-9CEA-3542-8DFB-B386757B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2290"/>
            <a:ext cx="4269542" cy="26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9549EF39-6563-804A-A226-260FCE84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70" y="3282290"/>
            <a:ext cx="3466497" cy="26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7A7F0E-FE14-6B40-A7E6-7E3353AD49E2}"/>
              </a:ext>
            </a:extLst>
          </p:cNvPr>
          <p:cNvCxnSpPr>
            <a:cxnSpLocks/>
          </p:cNvCxnSpPr>
          <p:nvPr/>
        </p:nvCxnSpPr>
        <p:spPr>
          <a:xfrm>
            <a:off x="4267200" y="3581400"/>
            <a:ext cx="59282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Solutions – 5 S + 1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581150"/>
            <a:ext cx="8088312" cy="4819650"/>
          </a:xfrm>
        </p:spPr>
        <p:txBody>
          <a:bodyPr>
            <a:normAutofit fontScale="62500" lnSpcReduction="20000"/>
          </a:bodyPr>
          <a:lstStyle/>
          <a:p>
            <a:pPr marL="1023938" lvl="2" indent="-166688" eaLnBrk="1" hangingPunct="1">
              <a:buFontTx/>
              <a:buNone/>
            </a:pPr>
            <a:endParaRPr lang="en-US" sz="2800" dirty="0"/>
          </a:p>
          <a:p>
            <a:pPr marL="1023938" lvl="2" indent="-166688">
              <a:buNone/>
            </a:pPr>
            <a:r>
              <a:rPr lang="en-US" sz="3400" dirty="0">
                <a:solidFill>
                  <a:schemeClr val="tx2"/>
                </a:solidFill>
              </a:rPr>
              <a:t>5 S is a foundational Lean (Six Sigma) methodology to create and maintain an organized, clean and safe work environment.</a:t>
            </a:r>
          </a:p>
          <a:p>
            <a:pPr marL="1023938" lvl="2" indent="-166688">
              <a:buNone/>
            </a:pPr>
            <a:endParaRPr lang="en-US" sz="3400" dirty="0">
              <a:solidFill>
                <a:schemeClr val="tx2"/>
              </a:solidFill>
            </a:endParaRPr>
          </a:p>
          <a:p>
            <a:pPr marL="1023938" lvl="2" indent="-166688">
              <a:buNone/>
            </a:pPr>
            <a:r>
              <a:rPr lang="en-US" sz="3400" dirty="0">
                <a:solidFill>
                  <a:schemeClr val="tx2"/>
                </a:solidFill>
              </a:rPr>
              <a:t>Elements of 5S</a:t>
            </a:r>
          </a:p>
          <a:p>
            <a:pPr marL="1138237" lvl="3" indent="0" eaLnBrk="1" hangingPunct="1">
              <a:buNone/>
            </a:pPr>
            <a:r>
              <a:rPr lang="en-US" sz="2800" b="1" dirty="0"/>
              <a:t>Sort</a:t>
            </a:r>
          </a:p>
          <a:p>
            <a:pPr marL="1138237" lvl="3" indent="0" eaLnBrk="1" hangingPunct="1">
              <a:buNone/>
            </a:pPr>
            <a:r>
              <a:rPr lang="en-US" sz="2800" b="1" dirty="0"/>
              <a:t>Straighten</a:t>
            </a:r>
          </a:p>
          <a:p>
            <a:pPr marL="1138237" lvl="3" indent="0" eaLnBrk="1" hangingPunct="1">
              <a:buNone/>
            </a:pPr>
            <a:r>
              <a:rPr lang="en-US" sz="2800" b="1" dirty="0"/>
              <a:t>Shine</a:t>
            </a:r>
          </a:p>
          <a:p>
            <a:pPr marL="1138237" lvl="3" indent="0" eaLnBrk="1" hangingPunct="1">
              <a:buNone/>
            </a:pPr>
            <a:r>
              <a:rPr lang="en-US" sz="2800" b="1" dirty="0"/>
              <a:t>Standardize</a:t>
            </a:r>
          </a:p>
          <a:p>
            <a:pPr marL="1138237" lvl="3" indent="0" eaLnBrk="1" hangingPunct="1">
              <a:buNone/>
            </a:pPr>
            <a:r>
              <a:rPr lang="en-US" sz="2800" b="1" dirty="0"/>
              <a:t>Sustain</a:t>
            </a:r>
          </a:p>
          <a:p>
            <a:pPr marL="1597025" lvl="3" indent="-458788" eaLnBrk="1" hangingPunct="1"/>
            <a:endParaRPr lang="en-US" sz="2800" b="1" u="sng" dirty="0"/>
          </a:p>
          <a:p>
            <a:pPr marL="1023938" lvl="2" indent="-166688" eaLnBrk="1" hangingPunct="1">
              <a:buFontTx/>
              <a:buNone/>
            </a:pPr>
            <a:r>
              <a:rPr lang="en-US" sz="3400" dirty="0">
                <a:solidFill>
                  <a:schemeClr val="tx2"/>
                </a:solidFill>
              </a:rPr>
              <a:t>The “Sixth” S --- </a:t>
            </a:r>
            <a:r>
              <a:rPr lang="en-US" sz="3400" b="1" dirty="0">
                <a:solidFill>
                  <a:schemeClr val="tx2"/>
                </a:solidFill>
              </a:rPr>
              <a:t>Safety</a:t>
            </a:r>
          </a:p>
          <a:p>
            <a:pPr marL="1023938" lvl="2" indent="-166688" eaLnBrk="1" hangingPunct="1">
              <a:buFontTx/>
              <a:buNone/>
            </a:pPr>
            <a:endParaRPr lang="en-US" sz="3400" dirty="0">
              <a:solidFill>
                <a:schemeClr val="tx2"/>
              </a:solidFill>
            </a:endParaRPr>
          </a:p>
          <a:p>
            <a:pPr marL="1023938" lvl="2" indent="-166688">
              <a:buNone/>
            </a:pPr>
            <a:r>
              <a:rPr lang="en-US" sz="3400" dirty="0">
                <a:solidFill>
                  <a:srgbClr val="0070C0"/>
                </a:solidFill>
              </a:rPr>
              <a:t>“A place for everything and everything in its place”</a:t>
            </a:r>
          </a:p>
          <a:p>
            <a:pPr marL="1023938" lvl="2" indent="-166688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02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 + 1 examples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298704" y="1434966"/>
            <a:ext cx="8088312" cy="4819650"/>
          </a:xfrm>
        </p:spPr>
        <p:txBody>
          <a:bodyPr>
            <a:normAutofit/>
          </a:bodyPr>
          <a:lstStyle/>
          <a:p>
            <a:pPr marL="1023938" lvl="2" indent="-166688">
              <a:buNone/>
            </a:pPr>
            <a:r>
              <a:rPr lang="en-US" sz="3400" dirty="0">
                <a:solidFill>
                  <a:srgbClr val="0070C0"/>
                </a:solidFill>
              </a:rPr>
              <a:t>“A place for everything and everything in its place”</a:t>
            </a:r>
          </a:p>
          <a:p>
            <a:pPr marL="1023938" lvl="2" indent="-166688" eaLnBrk="1" hangingPunct="1">
              <a:buFontTx/>
              <a:buNone/>
            </a:pPr>
            <a:endParaRPr lang="en-US" sz="2800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987BCA1A-9CE7-2F4E-B8DF-3BA06145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37" y="3206632"/>
            <a:ext cx="3996876" cy="29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D761CB71-655D-F24D-B594-4454F9C12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60" y="3064967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Application:  </a:t>
            </a:r>
          </a:p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5S + 1 principles applied with color coded totes and containers, properly stored according to designated locations (everything has its place).     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1F07C3-8171-0740-86A6-136D46E6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95" y="4696183"/>
            <a:ext cx="4343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Benefits:  </a:t>
            </a:r>
          </a:p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Employees and Supervision have a good visual representation of where equipment and tools in the work area are staged/stored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82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 + 1 examples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-533400" y="1402250"/>
            <a:ext cx="9677400" cy="4819650"/>
          </a:xfrm>
        </p:spPr>
        <p:txBody>
          <a:bodyPr>
            <a:normAutofit/>
          </a:bodyPr>
          <a:lstStyle/>
          <a:p>
            <a:pPr marL="1023938" lvl="2" indent="-166688">
              <a:buNone/>
            </a:pPr>
            <a:r>
              <a:rPr lang="en-US" sz="2800" dirty="0">
                <a:solidFill>
                  <a:srgbClr val="0070C0"/>
                </a:solidFill>
              </a:rPr>
              <a:t>“A place for everything and everything in its place”</a:t>
            </a:r>
          </a:p>
          <a:p>
            <a:pPr marL="1023938" lvl="2" indent="-166688" eaLnBrk="1" hangingPunct="1">
              <a:buFontTx/>
              <a:buNone/>
            </a:pPr>
            <a:endParaRPr 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761CB71-655D-F24D-B594-4454F9C12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909144"/>
            <a:ext cx="44777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Application: 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Sanitary piping equipment has a designated location for equipment and tools needed for the job task.  Picture in identifies “what good looks like” for comparison and training purpose. </a:t>
            </a:r>
            <a:endParaRPr lang="en-US" alt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1F07C3-8171-0740-86A6-136D46E6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952" y="1898825"/>
            <a:ext cx="434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+mn-lt"/>
              </a:rPr>
              <a:t>Benefits: 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Employees, Mechanics and Supervision have a visual board indicating what parts and tools are needed for the job task.  The parts and tools are located close to the work area for easy access</a:t>
            </a:r>
            <a:endParaRPr lang="en-US" alt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A9B61085-72DB-0D47-9595-002318D2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3988904"/>
            <a:ext cx="35849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33BF9DD5-33C0-2C40-994D-62E3BDEA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33" y="3988905"/>
            <a:ext cx="3227241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C9E8E28B-A13B-0D47-BE85-B990C59E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32" y="3988904"/>
            <a:ext cx="2942768" cy="28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23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13031</TotalTime>
  <Words>1279</Words>
  <Application>Microsoft Office PowerPoint</Application>
  <PresentationFormat>On-screen Show (4:3)</PresentationFormat>
  <Paragraphs>215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Segoe Script</vt:lpstr>
      <vt:lpstr>Verdana</vt:lpstr>
      <vt:lpstr>Wingdings</vt:lpstr>
      <vt:lpstr>Wingdings 2</vt:lpstr>
      <vt:lpstr>Civic</vt:lpstr>
      <vt:lpstr>DMAIC  Improve</vt:lpstr>
      <vt:lpstr>Improve Phase Objectives</vt:lpstr>
      <vt:lpstr>Improve - Discovery</vt:lpstr>
      <vt:lpstr>Call Center Benchmarking (practice) </vt:lpstr>
      <vt:lpstr>Improve – Create Future State</vt:lpstr>
      <vt:lpstr>Kaizen Event Report Out (VSM)</vt:lpstr>
      <vt:lpstr>Simple Solutions – 5 S + 1</vt:lpstr>
      <vt:lpstr>5 S + 1 examples</vt:lpstr>
      <vt:lpstr>5 S + 1 examples</vt:lpstr>
      <vt:lpstr>5 S + 1 examples</vt:lpstr>
      <vt:lpstr>PowerPoint Presentation</vt:lpstr>
      <vt:lpstr>5S – Summary</vt:lpstr>
      <vt:lpstr>5S – Application</vt:lpstr>
      <vt:lpstr>Managing Risk</vt:lpstr>
      <vt:lpstr>Risk Assessment - FMEA</vt:lpstr>
      <vt:lpstr>Process FMEA – An example</vt:lpstr>
      <vt:lpstr>Process FMEA – How to</vt:lpstr>
      <vt:lpstr>FMEA - Severity</vt:lpstr>
      <vt:lpstr>FMEA – Occurrence </vt:lpstr>
      <vt:lpstr>FMEA - Detectability</vt:lpstr>
      <vt:lpstr>FMEA - Using the RPN to Determine Priorities</vt:lpstr>
      <vt:lpstr>Practicing the FMEA</vt:lpstr>
      <vt:lpstr>The FMEA Template</vt:lpstr>
      <vt:lpstr>FMEA - Caution</vt:lpstr>
      <vt:lpstr>Piloting:   </vt:lpstr>
      <vt:lpstr>Piloting  Y= F(X)  </vt:lpstr>
      <vt:lpstr>Piloting – Benefits</vt:lpstr>
      <vt:lpstr>Piloting - Tips</vt:lpstr>
      <vt:lpstr>Preparing for the Control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 Nargundkar</cp:lastModifiedBy>
  <cp:revision>55</cp:revision>
  <dcterms:created xsi:type="dcterms:W3CDTF">2018-06-13T03:58:00Z</dcterms:created>
  <dcterms:modified xsi:type="dcterms:W3CDTF">2020-01-31T12:49:48Z</dcterms:modified>
</cp:coreProperties>
</file>