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368" r:id="rId3"/>
    <p:sldId id="263" r:id="rId4"/>
    <p:sldId id="265" r:id="rId5"/>
    <p:sldId id="577" r:id="rId6"/>
    <p:sldId id="581" r:id="rId7"/>
    <p:sldId id="582" r:id="rId8"/>
    <p:sldId id="579" r:id="rId9"/>
    <p:sldId id="481" r:id="rId10"/>
    <p:sldId id="266" r:id="rId11"/>
    <p:sldId id="513" r:id="rId12"/>
    <p:sldId id="432" r:id="rId13"/>
    <p:sldId id="514" r:id="rId14"/>
    <p:sldId id="554" r:id="rId15"/>
    <p:sldId id="555" r:id="rId16"/>
    <p:sldId id="583" r:id="rId17"/>
    <p:sldId id="257" r:id="rId18"/>
    <p:sldId id="595" r:id="rId19"/>
    <p:sldId id="417" r:id="rId20"/>
    <p:sldId id="425" r:id="rId21"/>
    <p:sldId id="424" r:id="rId22"/>
    <p:sldId id="479" r:id="rId23"/>
    <p:sldId id="277" r:id="rId24"/>
    <p:sldId id="441" r:id="rId25"/>
    <p:sldId id="576" r:id="rId26"/>
    <p:sldId id="592" r:id="rId27"/>
    <p:sldId id="586" r:id="rId28"/>
    <p:sldId id="588" r:id="rId29"/>
    <p:sldId id="591" r:id="rId30"/>
    <p:sldId id="618" r:id="rId31"/>
    <p:sldId id="619" r:id="rId32"/>
    <p:sldId id="593" r:id="rId33"/>
    <p:sldId id="278" r:id="rId34"/>
    <p:sldId id="575" r:id="rId35"/>
    <p:sldId id="616" r:id="rId36"/>
    <p:sldId id="435" r:id="rId37"/>
    <p:sldId id="617" r:id="rId38"/>
    <p:sldId id="608" r:id="rId39"/>
    <p:sldId id="26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3" autoAdjust="0"/>
    <p:restoredTop sz="84105" autoAdjust="0"/>
  </p:normalViewPr>
  <p:slideViewPr>
    <p:cSldViewPr>
      <p:cViewPr varScale="1">
        <p:scale>
          <a:sx n="93" d="100"/>
          <a:sy n="93" d="100"/>
        </p:scale>
        <p:origin x="2120"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EA132-9EB1-A747-AFF7-C8713A528A1A}" type="datetimeFigureOut">
              <a:rPr lang="en-US" smtClean="0"/>
              <a:t>1/29/20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05BB7-2063-D940-A0CA-5F11C8DEE9DA}" type="slidenum">
              <a:rPr lang="en-US" smtClean="0"/>
              <a:t>‹#›</a:t>
            </a:fld>
            <a:endParaRPr lang="en-US"/>
          </a:p>
        </p:txBody>
      </p:sp>
    </p:spTree>
    <p:extLst>
      <p:ext uri="{BB962C8B-B14F-4D97-AF65-F5344CB8AC3E}">
        <p14:creationId xmlns:p14="http://schemas.microsoft.com/office/powerpoint/2010/main" val="288251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ubs.er.usgs.gov/publication/ofr9651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Others categories include: Indifferent: Does not add or take away from customer satisfaction. Reverse Quality: Think of them as turn-offs. Also “Oxygen needs”: Basic needs that people won’t mention because they are so fundamental without which your product/service will fail. </a:t>
            </a:r>
          </a:p>
          <a:p>
            <a:endParaRPr lang="en-US" dirty="0"/>
          </a:p>
        </p:txBody>
      </p:sp>
      <p:sp>
        <p:nvSpPr>
          <p:cNvPr id="4" name="Slide Number Placeholder 3"/>
          <p:cNvSpPr>
            <a:spLocks noGrp="1"/>
          </p:cNvSpPr>
          <p:nvPr>
            <p:ph type="sldNum" sz="quarter" idx="5"/>
          </p:nvPr>
        </p:nvSpPr>
        <p:spPr/>
        <p:txBody>
          <a:bodyPr/>
          <a:lstStyle/>
          <a:p>
            <a:fld id="{A5605BB7-2063-D940-A0CA-5F11C8DEE9DA}" type="slidenum">
              <a:rPr lang="en-US" smtClean="0"/>
              <a:t>8</a:t>
            </a:fld>
            <a:endParaRPr lang="en-US"/>
          </a:p>
        </p:txBody>
      </p:sp>
    </p:spTree>
    <p:extLst>
      <p:ext uri="{BB962C8B-B14F-4D97-AF65-F5344CB8AC3E}">
        <p14:creationId xmlns:p14="http://schemas.microsoft.com/office/powerpoint/2010/main" val="57797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500</a:t>
            </a:r>
          </a:p>
          <a:p>
            <a:r>
              <a:rPr lang="en-US" dirty="0"/>
              <a:t>D = 41+17 = 58</a:t>
            </a:r>
          </a:p>
          <a:p>
            <a:r>
              <a:rPr lang="en-US" dirty="0"/>
              <a:t>DPO = (58) / (500 * 2) = 0.058 </a:t>
            </a:r>
          </a:p>
          <a:p>
            <a:r>
              <a:rPr lang="en-US" dirty="0"/>
              <a:t>DPMO = 58,000</a:t>
            </a:r>
          </a:p>
          <a:p>
            <a:r>
              <a:rPr lang="en-US" dirty="0"/>
              <a:t>Yield = 1 – DPO = 1= .058 = 0.942</a:t>
            </a:r>
          </a:p>
          <a:p>
            <a:r>
              <a:rPr lang="en-US" dirty="0"/>
              <a:t>Sigma level = 3.07 </a:t>
            </a:r>
          </a:p>
          <a:p>
            <a:endParaRPr lang="en-US" dirty="0"/>
          </a:p>
          <a:p>
            <a:r>
              <a:rPr lang="en-US" dirty="0"/>
              <a:t>An easy way to get a baseline</a:t>
            </a:r>
            <a:r>
              <a:rPr lang="en-US" baseline="0" dirty="0"/>
              <a:t> sigma score for the measure phase is to use the DPMO calculation.  Use the conversion table to convert to a  sigma score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A620B248-B306-4FCC-8A94-1F53AE203F8C}" type="slidenum">
              <a:rPr lang="en-US" smtClean="0"/>
              <a:pPr/>
              <a:t>26</a:t>
            </a:fld>
            <a:endParaRPr lang="en-US"/>
          </a:p>
        </p:txBody>
      </p:sp>
    </p:spTree>
    <p:extLst>
      <p:ext uri="{BB962C8B-B14F-4D97-AF65-F5344CB8AC3E}">
        <p14:creationId xmlns:p14="http://schemas.microsoft.com/office/powerpoint/2010/main" val="36603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easy way to get a baseline</a:t>
            </a:r>
            <a:r>
              <a:rPr lang="en-US" baseline="0" dirty="0"/>
              <a:t> sigma score for the measure phase is to use the DPMO calculation.  Use the conversion table to convert to a  sigma score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A620B248-B306-4FCC-8A94-1F53AE203F8C}" type="slidenum">
              <a:rPr lang="en-US" smtClean="0"/>
              <a:pPr/>
              <a:t>27</a:t>
            </a:fld>
            <a:endParaRPr lang="en-US"/>
          </a:p>
        </p:txBody>
      </p:sp>
    </p:spTree>
    <p:extLst>
      <p:ext uri="{BB962C8B-B14F-4D97-AF65-F5344CB8AC3E}">
        <p14:creationId xmlns:p14="http://schemas.microsoft.com/office/powerpoint/2010/main" val="181116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4E2C79-40D7-489E-AC98-8BAE34893F46}" type="slidenum">
              <a:rPr lang="en-US" smtClean="0"/>
              <a:pPr/>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1706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4746F2C9-A0AF-4834-8738-82E0177A2B88}" type="slidenum">
              <a:rPr lang="en-GB" smtClean="0">
                <a:ea typeface="MS PGothic" pitchFamily="34" charset="-128"/>
              </a:rPr>
              <a:pPr/>
              <a:t>9</a:t>
            </a:fld>
            <a:endParaRPr lang="en-GB" dirty="0">
              <a:ea typeface="MS PGothic" pitchFamily="34" charset="-128"/>
            </a:endParaRPr>
          </a:p>
        </p:txBody>
      </p:sp>
      <p:sp>
        <p:nvSpPr>
          <p:cNvPr id="152579" name="Rectangle 2"/>
          <p:cNvSpPr>
            <a:spLocks noGrp="1" noRot="1" noChangeAspect="1" noChangeArrowheads="1" noTextEdit="1"/>
          </p:cNvSpPr>
          <p:nvPr>
            <p:ph type="sldImg"/>
          </p:nvPr>
        </p:nvSpPr>
        <p:spPr>
          <a:xfrm>
            <a:off x="992188" y="768350"/>
            <a:ext cx="5114925" cy="3836988"/>
          </a:xfrm>
          <a:ln/>
        </p:spPr>
      </p:sp>
      <p:sp>
        <p:nvSpPr>
          <p:cNvPr id="152580" name="Rectangle 3"/>
          <p:cNvSpPr>
            <a:spLocks noGrp="1" noChangeArrowheads="1"/>
          </p:cNvSpPr>
          <p:nvPr>
            <p:ph type="body" idx="1"/>
          </p:nvPr>
        </p:nvSpPr>
        <p:spPr>
          <a:noFill/>
          <a:ln/>
        </p:spPr>
        <p:txBody>
          <a:bodyPr/>
          <a:lstStyle/>
          <a:p>
            <a:pPr eaLnBrk="1" hangingPunct="1"/>
            <a:r>
              <a:rPr lang="en-US" dirty="0">
                <a:latin typeface="Arial" charset="0"/>
              </a:rPr>
              <a:t>Example VOC to CTQ template.  </a:t>
            </a:r>
          </a:p>
          <a:p>
            <a:pPr eaLnBrk="1" hangingPunct="1"/>
            <a:r>
              <a:rPr lang="en-US" dirty="0">
                <a:latin typeface="Arial" charset="0"/>
              </a:rPr>
              <a:t>What happens when customers wait on hold for too long?</a:t>
            </a:r>
          </a:p>
          <a:p>
            <a:pPr eaLnBrk="1" hangingPunct="1"/>
            <a:r>
              <a:rPr lang="en-US" dirty="0">
                <a:latin typeface="Arial" charset="0"/>
              </a:rPr>
              <a:t>How do you measure on hold time? Pros and cons of using industry metrics?</a:t>
            </a:r>
          </a:p>
          <a:p>
            <a:pPr eaLnBrk="1" hangingPunct="1"/>
            <a:r>
              <a:rPr lang="en-US" dirty="0">
                <a:latin typeface="Arial" charset="0"/>
              </a:rPr>
              <a:t>How long is the customer willing to wait? Where should you set your target?</a:t>
            </a:r>
          </a:p>
        </p:txBody>
      </p:sp>
    </p:spTree>
    <p:extLst>
      <p:ext uri="{BB962C8B-B14F-4D97-AF65-F5344CB8AC3E}">
        <p14:creationId xmlns:p14="http://schemas.microsoft.com/office/powerpoint/2010/main" val="20991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7"/>
          <p:cNvSpPr>
            <a:spLocks noGrp="1" noChangeArrowheads="1"/>
          </p:cNvSpPr>
          <p:nvPr>
            <p:ph type="sldNum" sz="quarter" idx="5"/>
          </p:nvPr>
        </p:nvSpPr>
        <p:spPr>
          <a:noFill/>
        </p:spPr>
        <p:txBody>
          <a:bodyPr/>
          <a:lstStyle/>
          <a:p>
            <a:fld id="{3356E651-04C8-4B5B-A946-9D5206573201}" type="slidenum">
              <a:rPr lang="en-GB" smtClean="0">
                <a:ea typeface="ＭＳ Ｐゴシック" pitchFamily="34" charset="-128"/>
              </a:rPr>
              <a:pPr/>
              <a:t>12</a:t>
            </a:fld>
            <a:endParaRPr lang="en-GB" dirty="0">
              <a:ea typeface="ＭＳ Ｐゴシック" pitchFamily="34" charset="-128"/>
            </a:endParaRPr>
          </a:p>
        </p:txBody>
      </p:sp>
      <p:sp>
        <p:nvSpPr>
          <p:cNvPr id="763907" name="Rectangle 2"/>
          <p:cNvSpPr>
            <a:spLocks noGrp="1" noRot="1" noChangeAspect="1" noChangeArrowheads="1" noTextEdit="1"/>
          </p:cNvSpPr>
          <p:nvPr>
            <p:ph type="sldImg"/>
          </p:nvPr>
        </p:nvSpPr>
        <p:spPr>
          <a:ln/>
        </p:spPr>
      </p:sp>
      <p:sp>
        <p:nvSpPr>
          <p:cNvPr id="763908" name="Rectangle 3"/>
          <p:cNvSpPr>
            <a:spLocks noGrp="1" noChangeArrowheads="1"/>
          </p:cNvSpPr>
          <p:nvPr>
            <p:ph type="body" idx="1"/>
          </p:nvPr>
        </p:nvSpPr>
        <p:spPr>
          <a:noFill/>
          <a:ln/>
        </p:spPr>
        <p:txBody>
          <a:bodyPr lIns="95432" tIns="47716" rIns="95432" bIns="47716"/>
          <a:lstStyle/>
          <a:p>
            <a:pPr eaLnBrk="1" hangingPunct="1"/>
            <a:r>
              <a:rPr lang="en-US" sz="1200" b="0" i="0" kern="1200" dirty="0">
                <a:solidFill>
                  <a:schemeClr val="tx1"/>
                </a:solidFill>
                <a:effectLst/>
                <a:latin typeface="Arial" charset="0"/>
                <a:ea typeface="+mn-ea"/>
                <a:cs typeface="+mn-cs"/>
              </a:rPr>
              <a:t>Associated Press in 1989, a group of private consultants were hired by the </a:t>
            </a:r>
            <a:r>
              <a:rPr lang="en-US" sz="1600" b="0" i="0" kern="1200" dirty="0">
                <a:solidFill>
                  <a:schemeClr val="tx1"/>
                </a:solidFill>
                <a:effectLst/>
                <a:latin typeface="Arial" charset="0"/>
                <a:ea typeface="+mn-ea"/>
                <a:cs typeface="+mn-cs"/>
              </a:rPr>
              <a:t>National Park Service (to the tune of $2 million) </a:t>
            </a:r>
            <a:r>
              <a:rPr lang="en-US" sz="1200" b="0" i="0" kern="1200" dirty="0">
                <a:solidFill>
                  <a:schemeClr val="tx1"/>
                </a:solidFill>
                <a:effectLst/>
                <a:latin typeface="Arial" charset="0"/>
                <a:ea typeface="+mn-ea"/>
                <a:cs typeface="+mn-cs"/>
              </a:rPr>
              <a:t>to perform a year-long study of the deterioration of the Lincoln Memorial and the Jefferson Memorial.</a:t>
            </a:r>
          </a:p>
          <a:p>
            <a:r>
              <a:rPr lang="en-US" sz="1200" b="0" i="0" kern="1200" dirty="0">
                <a:solidFill>
                  <a:schemeClr val="tx1"/>
                </a:solidFill>
                <a:effectLst/>
                <a:latin typeface="Arial" charset="0"/>
                <a:ea typeface="+mn-ea"/>
                <a:cs typeface="+mn-cs"/>
              </a:rPr>
              <a:t>In April of 1990, the consultants published a report which found that “the increasingly toxic effects of nature” had accelerated the erosion of the monuments and that immediate steps were required to address “very serious structural problems”.   A Park Service representative responded to the findings by assuring that “both memorials are in excellent shape overall” and that there was “absolutely no danger to the public”.  Less than one month later in May of 1990, a </a:t>
            </a:r>
            <a:r>
              <a:rPr lang="en-US" sz="1200" b="0" i="0" u="sng" kern="1200" dirty="0">
                <a:solidFill>
                  <a:schemeClr val="tx1"/>
                </a:solidFill>
                <a:effectLst/>
                <a:latin typeface="Arial" charset="0"/>
                <a:ea typeface="+mn-ea"/>
                <a:cs typeface="+mn-cs"/>
                <a:hlinkClick r:id="rId3" tooltip="US Government Publication"/>
              </a:rPr>
              <a:t>50 lb. block of marble fell</a:t>
            </a:r>
            <a:r>
              <a:rPr lang="en-US" sz="1200" b="0" i="0" kern="1200" dirty="0">
                <a:solidFill>
                  <a:schemeClr val="tx1"/>
                </a:solidFill>
                <a:effectLst/>
                <a:latin typeface="Arial" charset="0"/>
                <a:ea typeface="+mn-ea"/>
                <a:cs typeface="+mn-cs"/>
              </a:rPr>
              <a:t> from the volute on the top of a column in the Jefferson memorial.  Thankfully, no one was injured, and major repair and rehabilitation projects were subsequently initiated to address the deficiencies in both monuments.</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http://</a:t>
            </a:r>
            <a:r>
              <a:rPr lang="en-US" sz="1200" b="0" i="0" kern="1200" dirty="0" err="1">
                <a:solidFill>
                  <a:schemeClr val="tx1"/>
                </a:solidFill>
                <a:effectLst/>
                <a:latin typeface="Arial" charset="0"/>
                <a:ea typeface="+mn-ea"/>
                <a:cs typeface="+mn-cs"/>
              </a:rPr>
              <a:t>thekaizone.com</a:t>
            </a:r>
            <a:r>
              <a:rPr lang="en-US" sz="1200" b="0" i="0" kern="1200" dirty="0">
                <a:solidFill>
                  <a:schemeClr val="tx1"/>
                </a:solidFill>
                <a:effectLst/>
                <a:latin typeface="Arial" charset="0"/>
                <a:ea typeface="+mn-ea"/>
                <a:cs typeface="+mn-cs"/>
              </a:rPr>
              <a:t>/2014/08/5-whys-folklore-the-truth-behind-a-monumental-mystery/</a:t>
            </a:r>
          </a:p>
          <a:p>
            <a:endParaRPr lang="en-US" sz="1200" b="0" i="0" kern="1200" dirty="0">
              <a:solidFill>
                <a:schemeClr val="tx1"/>
              </a:solidFill>
              <a:effectLst/>
              <a:latin typeface="Arial" charset="0"/>
              <a:ea typeface="+mn-ea"/>
              <a:cs typeface="+mn-cs"/>
            </a:endParaRPr>
          </a:p>
          <a:p>
            <a:pPr eaLnBrk="1" hangingPunct="1"/>
            <a:endParaRPr lang="en-US" dirty="0">
              <a:latin typeface="Arial" charset="0"/>
              <a:ea typeface="ＭＳ Ｐゴシック" pitchFamily="34" charset="-128"/>
            </a:endParaRPr>
          </a:p>
        </p:txBody>
      </p:sp>
    </p:spTree>
    <p:extLst>
      <p:ext uri="{BB962C8B-B14F-4D97-AF65-F5344CB8AC3E}">
        <p14:creationId xmlns:p14="http://schemas.microsoft.com/office/powerpoint/2010/main" val="386099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charset="0"/>
              </a:defRPr>
            </a:lvl1pPr>
            <a:lvl2pPr marL="742950" indent="-285750">
              <a:defRPr sz="2000">
                <a:solidFill>
                  <a:schemeClr val="tx1"/>
                </a:solidFill>
                <a:latin typeface="Verdana" charset="0"/>
              </a:defRPr>
            </a:lvl2pPr>
            <a:lvl3pPr marL="1143000" indent="-228600">
              <a:defRPr sz="2000">
                <a:solidFill>
                  <a:schemeClr val="tx1"/>
                </a:solidFill>
                <a:latin typeface="Verdana" charset="0"/>
              </a:defRPr>
            </a:lvl3pPr>
            <a:lvl4pPr marL="1600200" indent="-228600">
              <a:defRPr sz="2000">
                <a:solidFill>
                  <a:schemeClr val="tx1"/>
                </a:solidFill>
                <a:latin typeface="Verdana" charset="0"/>
              </a:defRPr>
            </a:lvl4pPr>
            <a:lvl5pPr marL="2057400" indent="-228600">
              <a:defRPr sz="2000">
                <a:solidFill>
                  <a:schemeClr val="tx1"/>
                </a:solidFill>
                <a:latin typeface="Verdana" charset="0"/>
              </a:defRPr>
            </a:lvl5pPr>
            <a:lvl6pPr marL="2514600" indent="-228600" eaLnBrk="0" fontAlgn="base" hangingPunct="0">
              <a:spcBef>
                <a:spcPct val="0"/>
              </a:spcBef>
              <a:spcAft>
                <a:spcPct val="0"/>
              </a:spcAft>
              <a:defRPr sz="2000">
                <a:solidFill>
                  <a:schemeClr val="tx1"/>
                </a:solidFill>
                <a:latin typeface="Verdana" charset="0"/>
              </a:defRPr>
            </a:lvl6pPr>
            <a:lvl7pPr marL="2971800" indent="-228600" eaLnBrk="0" fontAlgn="base" hangingPunct="0">
              <a:spcBef>
                <a:spcPct val="0"/>
              </a:spcBef>
              <a:spcAft>
                <a:spcPct val="0"/>
              </a:spcAft>
              <a:defRPr sz="2000">
                <a:solidFill>
                  <a:schemeClr val="tx1"/>
                </a:solidFill>
                <a:latin typeface="Verdana" charset="0"/>
              </a:defRPr>
            </a:lvl7pPr>
            <a:lvl8pPr marL="3429000" indent="-228600" eaLnBrk="0" fontAlgn="base" hangingPunct="0">
              <a:spcBef>
                <a:spcPct val="0"/>
              </a:spcBef>
              <a:spcAft>
                <a:spcPct val="0"/>
              </a:spcAft>
              <a:defRPr sz="2000">
                <a:solidFill>
                  <a:schemeClr val="tx1"/>
                </a:solidFill>
                <a:latin typeface="Verdana" charset="0"/>
              </a:defRPr>
            </a:lvl8pPr>
            <a:lvl9pPr marL="3886200" indent="-228600" eaLnBrk="0" fontAlgn="base" hangingPunct="0">
              <a:spcBef>
                <a:spcPct val="0"/>
              </a:spcBef>
              <a:spcAft>
                <a:spcPct val="0"/>
              </a:spcAft>
              <a:defRPr sz="2000">
                <a:solidFill>
                  <a:schemeClr val="tx1"/>
                </a:solidFill>
                <a:latin typeface="Verdana" charset="0"/>
              </a:defRPr>
            </a:lvl9pPr>
          </a:lstStyle>
          <a:p>
            <a:r>
              <a:rPr lang="en-GB" altLang="en-US" sz="1200"/>
              <a:t>This space can be used for client logo and the programme title</a:t>
            </a: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GB" altLang="en-US" sz="800" dirty="0">
              <a:latin typeface="Verdana" charset="0"/>
            </a:endParaRPr>
          </a:p>
        </p:txBody>
      </p:sp>
    </p:spTree>
    <p:extLst>
      <p:ext uri="{BB962C8B-B14F-4D97-AF65-F5344CB8AC3E}">
        <p14:creationId xmlns:p14="http://schemas.microsoft.com/office/powerpoint/2010/main" val="249713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charset="0"/>
              </a:defRPr>
            </a:lvl1pPr>
            <a:lvl2pPr marL="742950" indent="-285750">
              <a:defRPr sz="2000">
                <a:solidFill>
                  <a:schemeClr val="tx1"/>
                </a:solidFill>
                <a:latin typeface="Verdana" charset="0"/>
              </a:defRPr>
            </a:lvl2pPr>
            <a:lvl3pPr marL="1143000" indent="-228600">
              <a:defRPr sz="2000">
                <a:solidFill>
                  <a:schemeClr val="tx1"/>
                </a:solidFill>
                <a:latin typeface="Verdana" charset="0"/>
              </a:defRPr>
            </a:lvl3pPr>
            <a:lvl4pPr marL="1600200" indent="-228600">
              <a:defRPr sz="2000">
                <a:solidFill>
                  <a:schemeClr val="tx1"/>
                </a:solidFill>
                <a:latin typeface="Verdana" charset="0"/>
              </a:defRPr>
            </a:lvl4pPr>
            <a:lvl5pPr marL="2057400" indent="-228600">
              <a:defRPr sz="2000">
                <a:solidFill>
                  <a:schemeClr val="tx1"/>
                </a:solidFill>
                <a:latin typeface="Verdana" charset="0"/>
              </a:defRPr>
            </a:lvl5pPr>
            <a:lvl6pPr marL="2514600" indent="-228600" eaLnBrk="0" fontAlgn="base" hangingPunct="0">
              <a:spcBef>
                <a:spcPct val="0"/>
              </a:spcBef>
              <a:spcAft>
                <a:spcPct val="0"/>
              </a:spcAft>
              <a:defRPr sz="2000">
                <a:solidFill>
                  <a:schemeClr val="tx1"/>
                </a:solidFill>
                <a:latin typeface="Verdana" charset="0"/>
              </a:defRPr>
            </a:lvl6pPr>
            <a:lvl7pPr marL="2971800" indent="-228600" eaLnBrk="0" fontAlgn="base" hangingPunct="0">
              <a:spcBef>
                <a:spcPct val="0"/>
              </a:spcBef>
              <a:spcAft>
                <a:spcPct val="0"/>
              </a:spcAft>
              <a:defRPr sz="2000">
                <a:solidFill>
                  <a:schemeClr val="tx1"/>
                </a:solidFill>
                <a:latin typeface="Verdana" charset="0"/>
              </a:defRPr>
            </a:lvl7pPr>
            <a:lvl8pPr marL="3429000" indent="-228600" eaLnBrk="0" fontAlgn="base" hangingPunct="0">
              <a:spcBef>
                <a:spcPct val="0"/>
              </a:spcBef>
              <a:spcAft>
                <a:spcPct val="0"/>
              </a:spcAft>
              <a:defRPr sz="2000">
                <a:solidFill>
                  <a:schemeClr val="tx1"/>
                </a:solidFill>
                <a:latin typeface="Verdana" charset="0"/>
              </a:defRPr>
            </a:lvl8pPr>
            <a:lvl9pPr marL="3886200" indent="-228600" eaLnBrk="0" fontAlgn="base" hangingPunct="0">
              <a:spcBef>
                <a:spcPct val="0"/>
              </a:spcBef>
              <a:spcAft>
                <a:spcPct val="0"/>
              </a:spcAft>
              <a:defRPr sz="2000">
                <a:solidFill>
                  <a:schemeClr val="tx1"/>
                </a:solidFill>
                <a:latin typeface="Verdana" charset="0"/>
              </a:defRPr>
            </a:lvl9pPr>
          </a:lstStyle>
          <a:p>
            <a:r>
              <a:rPr lang="en-GB" altLang="en-US" sz="1200"/>
              <a:t>This space can be used for client logo and the programme title</a:t>
            </a: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Verdana" charset="0"/>
              </a:rPr>
              <a:t>How do we represent the measurement variation graphically?</a:t>
            </a:r>
          </a:p>
          <a:p>
            <a:pPr eaLnBrk="1" hangingPunct="1"/>
            <a:endParaRPr lang="en-GB" altLang="en-US" b="1">
              <a:latin typeface="Verdana" charset="0"/>
            </a:endParaRPr>
          </a:p>
          <a:p>
            <a:pPr eaLnBrk="1" hangingPunct="1"/>
            <a:r>
              <a:rPr lang="en-GB" altLang="en-US" b="1" i="1">
                <a:latin typeface="Verdana" charset="0"/>
              </a:rPr>
              <a:t>The following Slides build up to give a graphical picture of measurement.</a:t>
            </a:r>
          </a:p>
          <a:p>
            <a:pPr eaLnBrk="1" hangingPunct="1"/>
            <a:endParaRPr lang="en-GB" altLang="en-US" b="1" i="1">
              <a:latin typeface="Verdana" charset="0"/>
            </a:endParaRPr>
          </a:p>
          <a:p>
            <a:pPr eaLnBrk="1" hangingPunct="1"/>
            <a:r>
              <a:rPr lang="en-GB" altLang="en-US" b="1">
                <a:latin typeface="Verdana" charset="0"/>
              </a:rPr>
              <a:t>The Measurement Variation Risks</a:t>
            </a:r>
          </a:p>
          <a:p>
            <a:pPr eaLnBrk="1" hangingPunct="1"/>
            <a:r>
              <a:rPr lang="en-GB" altLang="en-US">
                <a:latin typeface="Verdana" charset="0"/>
              </a:rPr>
              <a:t>Now let us look at items we accept which are in fact bad. These will always be parts that are close to the Specification Limits.</a:t>
            </a:r>
          </a:p>
          <a:p>
            <a:pPr eaLnBrk="1" hangingPunct="1"/>
            <a:endParaRPr lang="en-GB" altLang="en-US">
              <a:latin typeface="Verdana" charset="0"/>
            </a:endParaRPr>
          </a:p>
          <a:p>
            <a:pPr eaLnBrk="1" hangingPunct="1"/>
            <a:r>
              <a:rPr lang="en-GB" altLang="en-US">
                <a:latin typeface="Verdana" charset="0"/>
              </a:rPr>
              <a:t>Say we have a part with a value that is just outside the Upper Specification Limit. Because of the variation in the measurement system we will occasionally accept this bad part because the value we measure will be inside of our limit.  (Note this also happens at items which are just outside the Lower Specification Limit)</a:t>
            </a:r>
          </a:p>
          <a:p>
            <a:pPr eaLnBrk="1" hangingPunct="1"/>
            <a:r>
              <a:rPr lang="en-GB" altLang="en-US">
                <a:latin typeface="Verdana" charset="0"/>
              </a:rPr>
              <a:t>Over time there will be extra product we accept which will be a </a:t>
            </a:r>
            <a:r>
              <a:rPr lang="en-GB" altLang="en-US" b="1">
                <a:latin typeface="Verdana" charset="0"/>
              </a:rPr>
              <a:t>compliance issue</a:t>
            </a:r>
            <a:r>
              <a:rPr lang="en-GB" altLang="en-US">
                <a:latin typeface="Verdana" charset="0"/>
              </a:rPr>
              <a:t>.  As we said earlier it will also be a cost issue, because those we ship that are wrong will be discovered by the customer and it will cost us to replace the item and to appease the customer.</a:t>
            </a:r>
          </a:p>
          <a:p>
            <a:pPr eaLnBrk="1" hangingPunct="1"/>
            <a:endParaRPr lang="en-GB" altLang="en-US">
              <a:latin typeface="Verdana" charset="0"/>
            </a:endParaRPr>
          </a:p>
          <a:p>
            <a:pPr eaLnBrk="1" hangingPunct="1"/>
            <a:endParaRPr lang="en-GB" altLang="en-US">
              <a:latin typeface="Verdana" charset="0"/>
            </a:endParaRPr>
          </a:p>
        </p:txBody>
      </p:sp>
    </p:spTree>
    <p:extLst>
      <p:ext uri="{BB962C8B-B14F-4D97-AF65-F5344CB8AC3E}">
        <p14:creationId xmlns:p14="http://schemas.microsoft.com/office/powerpoint/2010/main" val="79659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charset="0"/>
              </a:defRPr>
            </a:lvl1pPr>
            <a:lvl2pPr marL="742950" indent="-285750">
              <a:defRPr sz="2000">
                <a:solidFill>
                  <a:schemeClr val="tx1"/>
                </a:solidFill>
                <a:latin typeface="Verdana" charset="0"/>
              </a:defRPr>
            </a:lvl2pPr>
            <a:lvl3pPr marL="1143000" indent="-228600">
              <a:defRPr sz="2000">
                <a:solidFill>
                  <a:schemeClr val="tx1"/>
                </a:solidFill>
                <a:latin typeface="Verdana" charset="0"/>
              </a:defRPr>
            </a:lvl3pPr>
            <a:lvl4pPr marL="1600200" indent="-228600">
              <a:defRPr sz="2000">
                <a:solidFill>
                  <a:schemeClr val="tx1"/>
                </a:solidFill>
                <a:latin typeface="Verdana" charset="0"/>
              </a:defRPr>
            </a:lvl4pPr>
            <a:lvl5pPr marL="2057400" indent="-228600">
              <a:defRPr sz="2000">
                <a:solidFill>
                  <a:schemeClr val="tx1"/>
                </a:solidFill>
                <a:latin typeface="Verdana" charset="0"/>
              </a:defRPr>
            </a:lvl5pPr>
            <a:lvl6pPr marL="2514600" indent="-228600" eaLnBrk="0" fontAlgn="base" hangingPunct="0">
              <a:spcBef>
                <a:spcPct val="0"/>
              </a:spcBef>
              <a:spcAft>
                <a:spcPct val="0"/>
              </a:spcAft>
              <a:defRPr sz="2000">
                <a:solidFill>
                  <a:schemeClr val="tx1"/>
                </a:solidFill>
                <a:latin typeface="Verdana" charset="0"/>
              </a:defRPr>
            </a:lvl6pPr>
            <a:lvl7pPr marL="2971800" indent="-228600" eaLnBrk="0" fontAlgn="base" hangingPunct="0">
              <a:spcBef>
                <a:spcPct val="0"/>
              </a:spcBef>
              <a:spcAft>
                <a:spcPct val="0"/>
              </a:spcAft>
              <a:defRPr sz="2000">
                <a:solidFill>
                  <a:schemeClr val="tx1"/>
                </a:solidFill>
                <a:latin typeface="Verdana" charset="0"/>
              </a:defRPr>
            </a:lvl7pPr>
            <a:lvl8pPr marL="3429000" indent="-228600" eaLnBrk="0" fontAlgn="base" hangingPunct="0">
              <a:spcBef>
                <a:spcPct val="0"/>
              </a:spcBef>
              <a:spcAft>
                <a:spcPct val="0"/>
              </a:spcAft>
              <a:defRPr sz="2000">
                <a:solidFill>
                  <a:schemeClr val="tx1"/>
                </a:solidFill>
                <a:latin typeface="Verdana" charset="0"/>
              </a:defRPr>
            </a:lvl8pPr>
            <a:lvl9pPr marL="3886200" indent="-228600" eaLnBrk="0" fontAlgn="base" hangingPunct="0">
              <a:spcBef>
                <a:spcPct val="0"/>
              </a:spcBef>
              <a:spcAft>
                <a:spcPct val="0"/>
              </a:spcAft>
              <a:defRPr sz="2000">
                <a:solidFill>
                  <a:schemeClr val="tx1"/>
                </a:solidFill>
                <a:latin typeface="Verdana" charset="0"/>
              </a:defRPr>
            </a:lvl9pPr>
          </a:lstStyle>
          <a:p>
            <a:r>
              <a:rPr lang="en-GB" altLang="en-US" sz="1200"/>
              <a:t>This space can be used for client logo and the programme title</a:t>
            </a: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Verdana" charset="0"/>
              </a:rPr>
              <a:t>How do we represent the measurement variation graphically?</a:t>
            </a:r>
          </a:p>
          <a:p>
            <a:pPr eaLnBrk="1" hangingPunct="1"/>
            <a:endParaRPr lang="en-GB" altLang="en-US" b="1">
              <a:latin typeface="Verdana" charset="0"/>
            </a:endParaRPr>
          </a:p>
          <a:p>
            <a:pPr eaLnBrk="1" hangingPunct="1"/>
            <a:r>
              <a:rPr lang="en-GB" altLang="en-US" b="1" i="1">
                <a:latin typeface="Verdana" charset="0"/>
              </a:rPr>
              <a:t>The following Slides build up to give a graphical picture of measurement.</a:t>
            </a:r>
          </a:p>
          <a:p>
            <a:pPr eaLnBrk="1" hangingPunct="1"/>
            <a:endParaRPr lang="en-GB" altLang="en-US" b="1" i="1">
              <a:latin typeface="Verdana" charset="0"/>
            </a:endParaRPr>
          </a:p>
          <a:p>
            <a:pPr eaLnBrk="1" hangingPunct="1"/>
            <a:r>
              <a:rPr lang="en-GB" altLang="en-US" b="1">
                <a:latin typeface="Verdana" charset="0"/>
              </a:rPr>
              <a:t>The Measurement Variation Risks</a:t>
            </a:r>
          </a:p>
          <a:p>
            <a:pPr eaLnBrk="1" hangingPunct="1"/>
            <a:r>
              <a:rPr lang="en-GB" altLang="en-US">
                <a:latin typeface="Verdana" charset="0"/>
              </a:rPr>
              <a:t>First let us look at items we reject which are good. These will always be parts that are close to the Specification Limits.</a:t>
            </a:r>
          </a:p>
          <a:p>
            <a:pPr eaLnBrk="1" hangingPunct="1"/>
            <a:r>
              <a:rPr lang="en-GB" altLang="en-US">
                <a:latin typeface="Verdana" charset="0"/>
              </a:rPr>
              <a:t>Say we have a part with a value that is just within the Lower Specification Limit.  Because of the variation in the measurement system we will occasionally reject this good part because the value we measure will be outside of our limit.  (Note this also happens at items which are just within the Upper Specification Limit)</a:t>
            </a:r>
          </a:p>
          <a:p>
            <a:pPr eaLnBrk="1" hangingPunct="1"/>
            <a:r>
              <a:rPr lang="en-GB" altLang="en-US">
                <a:latin typeface="Verdana" charset="0"/>
              </a:rPr>
              <a:t>Over time there will be extra product we reject which will be a </a:t>
            </a:r>
            <a:r>
              <a:rPr lang="en-GB" altLang="en-US" b="1">
                <a:latin typeface="Verdana" charset="0"/>
              </a:rPr>
              <a:t>cost issue</a:t>
            </a:r>
            <a:r>
              <a:rPr lang="en-GB" altLang="en-US">
                <a:latin typeface="Verdana" charset="0"/>
              </a:rPr>
              <a:t>. </a:t>
            </a:r>
          </a:p>
          <a:p>
            <a:pPr eaLnBrk="1" hangingPunct="1"/>
            <a:r>
              <a:rPr lang="en-GB" altLang="en-US" b="1">
                <a:latin typeface="Verdana" charset="0"/>
              </a:rPr>
              <a:t>Will it Balance Out?</a:t>
            </a:r>
          </a:p>
          <a:p>
            <a:pPr eaLnBrk="1" hangingPunct="1"/>
            <a:r>
              <a:rPr lang="en-GB" altLang="en-US">
                <a:latin typeface="Verdana" charset="0"/>
              </a:rPr>
              <a:t>Won’t the items we reject wrongly balance out with those that we accept wrongly and therefore there will be no extra cost.  Unlikely – those we reject will end up scrapped and we bear the cost.  Those we ship that are wrong will be discovered by the customer and it will cost us to replace the item and to appease the customer.</a:t>
            </a:r>
          </a:p>
        </p:txBody>
      </p:sp>
    </p:spTree>
    <p:extLst>
      <p:ext uri="{BB962C8B-B14F-4D97-AF65-F5344CB8AC3E}">
        <p14:creationId xmlns:p14="http://schemas.microsoft.com/office/powerpoint/2010/main" val="147473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a:extLst>
              <a:ext uri="{FF2B5EF4-FFF2-40B4-BE49-F238E27FC236}">
                <a16:creationId xmlns:a16="http://schemas.microsoft.com/office/drawing/2014/main" id="{E50A1B21-0FFD-9242-8CFC-6C22A7188528}"/>
              </a:ext>
            </a:extLst>
          </p:cNvPr>
          <p:cNvSpPr>
            <a:spLocks noGrp="1" noRot="1" noChangeAspect="1" noTextEdit="1"/>
          </p:cNvSpPr>
          <p:nvPr>
            <p:ph type="sldImg"/>
          </p:nvPr>
        </p:nvSpPr>
        <p:spPr>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237570" name="Notes Placeholder 2">
            <a:extLst>
              <a:ext uri="{FF2B5EF4-FFF2-40B4-BE49-F238E27FC236}">
                <a16:creationId xmlns:a16="http://schemas.microsoft.com/office/drawing/2014/main" id="{5DCE38E2-5B61-A341-9D9E-615897CB03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dirty="0">
                <a:solidFill>
                  <a:schemeClr val="tx1"/>
                </a:solidFill>
                <a:effectLst/>
                <a:latin typeface="+mn-lt"/>
                <a:ea typeface="+mn-ea"/>
                <a:cs typeface="+mn-cs"/>
              </a:rPr>
              <a:t>a clear and understandable description of what is to be observed and measured</a:t>
            </a:r>
            <a:r>
              <a:rPr lang="en-US" sz="1200" b="0" i="0" u="none" strike="noStrike" kern="1200" dirty="0">
                <a:solidFill>
                  <a:schemeClr val="tx1"/>
                </a:solidFill>
                <a:effectLst/>
                <a:latin typeface="+mn-lt"/>
                <a:ea typeface="+mn-ea"/>
                <a:cs typeface="+mn-cs"/>
              </a:rPr>
              <a:t>, such that different people collecting, using and interpreting data will do so consistently</a:t>
            </a:r>
            <a:endParaRPr lang="en-US" altLang="en-US" dirty="0"/>
          </a:p>
        </p:txBody>
      </p:sp>
    </p:spTree>
    <p:extLst>
      <p:ext uri="{BB962C8B-B14F-4D97-AF65-F5344CB8AC3E}">
        <p14:creationId xmlns:p14="http://schemas.microsoft.com/office/powerpoint/2010/main" val="289965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easy way to get a baseline</a:t>
            </a:r>
            <a:r>
              <a:rPr lang="en-US" baseline="0" dirty="0"/>
              <a:t> sigma score for the measure phase is to use the DPMO calculation.  Use the conversion table to convert to a  sigma score</a:t>
            </a:r>
            <a:endParaRPr lang="en-US" dirty="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A620B248-B306-4FCC-8A94-1F53AE203F8C}" type="slidenum">
              <a:rPr lang="en-US" smtClean="0"/>
              <a:pPr/>
              <a:t>24</a:t>
            </a:fld>
            <a:endParaRPr lang="en-US"/>
          </a:p>
        </p:txBody>
      </p:sp>
    </p:spTree>
    <p:extLst>
      <p:ext uri="{BB962C8B-B14F-4D97-AF65-F5344CB8AC3E}">
        <p14:creationId xmlns:p14="http://schemas.microsoft.com/office/powerpoint/2010/main" val="179779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easy way to get a baseline</a:t>
            </a:r>
            <a:r>
              <a:rPr lang="en-US" baseline="0" dirty="0"/>
              <a:t> sigma score for the measure phase is to use the DPMO calculation.  Use the conversion table to convert to a  sigma score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A620B248-B306-4FCC-8A94-1F53AE203F8C}" type="slidenum">
              <a:rPr lang="en-US" smtClean="0"/>
              <a:pPr/>
              <a:t>25</a:t>
            </a:fld>
            <a:endParaRPr lang="en-US"/>
          </a:p>
        </p:txBody>
      </p:sp>
    </p:spTree>
    <p:extLst>
      <p:ext uri="{BB962C8B-B14F-4D97-AF65-F5344CB8AC3E}">
        <p14:creationId xmlns:p14="http://schemas.microsoft.com/office/powerpoint/2010/main" val="94202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p:txBody>
          <a:bodyPr/>
          <a:lstStyle/>
          <a:p>
            <a:fld id="{6610266B-068B-4120-83AC-FDF92370975C}" type="datetimeFigureOut">
              <a:rPr lang="en-US" smtClean="0"/>
              <a:t>1/29/20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315350-69F2-43DD-B24E-B461CC604A68}"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normAutofit/>
          </a:bodyPr>
          <a:lstStyle>
            <a:lvl1pPr>
              <a:defRPr sz="3600" b="1">
                <a:solidFill>
                  <a:schemeClr val="accent1"/>
                </a:solidFill>
              </a:defRPr>
            </a:lvl1pPr>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10266B-068B-4120-83AC-FDF92370975C}"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15350-69F2-43DD-B24E-B461CC604A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F315350-69F2-43DD-B24E-B461CC604A6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10266B-068B-4120-83AC-FDF92370975C}"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6610266B-068B-4120-83AC-FDF92370975C}"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F315350-69F2-43DD-B24E-B461CC604A6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610266B-068B-4120-83AC-FDF92370975C}" type="datetimeFigureOut">
              <a:rPr lang="en-US" smtClean="0"/>
              <a:t>1/29/20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315350-69F2-43DD-B24E-B461CC604A6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6610266B-068B-4120-83AC-FDF92370975C}"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15350-69F2-43DD-B24E-B461CC604A6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610266B-068B-4120-83AC-FDF92370975C}" type="datetimeFigureOut">
              <a:rPr lang="en-US" smtClean="0"/>
              <a:t>1/29/20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F315350-69F2-43DD-B24E-B461CC604A68}"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610266B-068B-4120-83AC-FDF92370975C}" type="datetimeFigureOut">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F315350-69F2-43DD-B24E-B461CC604A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610266B-068B-4120-83AC-FDF92370975C}" type="datetimeFigureOut">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F315350-69F2-43DD-B24E-B461CC604A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F315350-69F2-43DD-B24E-B461CC604A6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610266B-068B-4120-83AC-FDF92370975C}" type="datetimeFigureOut">
              <a:rPr lang="en-US" smtClean="0"/>
              <a:t>1/29/20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F315350-69F2-43DD-B24E-B461CC604A6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610266B-068B-4120-83AC-FDF92370975C}" type="datetimeFigureOut">
              <a:rPr lang="en-US" smtClean="0"/>
              <a:t>1/29/20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610266B-068B-4120-83AC-FDF92370975C}" type="datetimeFigureOut">
              <a:rPr lang="en-US" smtClean="0"/>
              <a:t>1/29/20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F315350-69F2-43DD-B24E-B461CC604A6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Noriaki_Kano" TargetMode="External"/><Relationship Id="rId2" Type="http://schemas.openxmlformats.org/officeDocument/2006/relationships/hyperlink" Target="https://en.wikipedia.org/wiki/Customer_satisfac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nholdwith.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00800" cy="1295400"/>
          </a:xfrm>
        </p:spPr>
        <p:txBody>
          <a:bodyPr/>
          <a:lstStyle/>
          <a:p>
            <a:r>
              <a:rPr lang="en-US" dirty="0"/>
              <a:t>Lean Six Sigma Training</a:t>
            </a:r>
          </a:p>
          <a:p>
            <a:endParaRPr lang="en-US" dirty="0"/>
          </a:p>
        </p:txBody>
      </p:sp>
      <p:sp>
        <p:nvSpPr>
          <p:cNvPr id="2" name="Title 1"/>
          <p:cNvSpPr>
            <a:spLocks noGrp="1"/>
          </p:cNvSpPr>
          <p:nvPr>
            <p:ph type="ctrTitle"/>
          </p:nvPr>
        </p:nvSpPr>
        <p:spPr/>
        <p:txBody>
          <a:bodyPr/>
          <a:lstStyle/>
          <a:p>
            <a:r>
              <a:rPr lang="en-US" dirty="0"/>
              <a:t>Measure </a:t>
            </a:r>
            <a:br>
              <a:rPr lang="en-US" dirty="0"/>
            </a:br>
            <a:r>
              <a:rPr lang="en-US" dirty="0"/>
              <a:t>Tools &amp; Approaches</a:t>
            </a:r>
          </a:p>
        </p:txBody>
      </p:sp>
    </p:spTree>
    <p:extLst>
      <p:ext uri="{BB962C8B-B14F-4D97-AF65-F5344CB8AC3E}">
        <p14:creationId xmlns:p14="http://schemas.microsoft.com/office/powerpoint/2010/main" val="77421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BD9-5EFF-E042-B56E-A598EC9FFB07}"/>
              </a:ext>
            </a:extLst>
          </p:cNvPr>
          <p:cNvSpPr>
            <a:spLocks noGrp="1"/>
          </p:cNvSpPr>
          <p:nvPr>
            <p:ph type="title"/>
          </p:nvPr>
        </p:nvSpPr>
        <p:spPr>
          <a:noFill/>
        </p:spPr>
        <p:txBody>
          <a:bodyPr/>
          <a:lstStyle/>
          <a:p>
            <a:r>
              <a:rPr lang="en-US" dirty="0"/>
              <a:t>What do you Measure? </a:t>
            </a:r>
          </a:p>
        </p:txBody>
      </p:sp>
      <p:sp>
        <p:nvSpPr>
          <p:cNvPr id="3" name="Content Placeholder 2">
            <a:extLst>
              <a:ext uri="{FF2B5EF4-FFF2-40B4-BE49-F238E27FC236}">
                <a16:creationId xmlns:a16="http://schemas.microsoft.com/office/drawing/2014/main" id="{D11FB3BE-F7A6-2144-9D3E-DB34737F43F7}"/>
              </a:ext>
            </a:extLst>
          </p:cNvPr>
          <p:cNvSpPr>
            <a:spLocks noGrp="1"/>
          </p:cNvSpPr>
          <p:nvPr>
            <p:ph sz="quarter" idx="1"/>
          </p:nvPr>
        </p:nvSpPr>
        <p:spPr/>
        <p:txBody>
          <a:bodyPr/>
          <a:lstStyle/>
          <a:p>
            <a:pPr marL="0" indent="0">
              <a:buNone/>
            </a:pPr>
            <a:endParaRPr lang="en-US" dirty="0"/>
          </a:p>
          <a:p>
            <a:pPr marL="0" indent="0">
              <a:buNone/>
            </a:pPr>
            <a:r>
              <a:rPr lang="en-US" dirty="0"/>
              <a:t>Y= f(X1, X2, X3….</a:t>
            </a:r>
            <a:r>
              <a:rPr lang="en-US" dirty="0" err="1"/>
              <a:t>Xn</a:t>
            </a:r>
            <a:r>
              <a:rPr lang="en-US" dirty="0"/>
              <a:t>)</a:t>
            </a:r>
          </a:p>
          <a:p>
            <a:pPr marL="0" indent="0">
              <a:buNone/>
            </a:pPr>
            <a:endParaRPr lang="en-US" dirty="0"/>
          </a:p>
          <a:p>
            <a:pPr marL="0" indent="0">
              <a:buNone/>
            </a:pPr>
            <a:r>
              <a:rPr lang="en-US" dirty="0"/>
              <a:t>Y is an Output of the Process (Project Y)</a:t>
            </a:r>
          </a:p>
          <a:p>
            <a:pPr marL="0" indent="0">
              <a:buNone/>
            </a:pPr>
            <a:r>
              <a:rPr lang="en-US" dirty="0" err="1"/>
              <a:t>Xs</a:t>
            </a:r>
            <a:r>
              <a:rPr lang="en-US" dirty="0"/>
              <a:t> are potential causes of variation</a:t>
            </a:r>
          </a:p>
        </p:txBody>
      </p:sp>
    </p:spTree>
    <p:extLst>
      <p:ext uri="{BB962C8B-B14F-4D97-AF65-F5344CB8AC3E}">
        <p14:creationId xmlns:p14="http://schemas.microsoft.com/office/powerpoint/2010/main" val="204559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Lincoln Memorial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7968663" cy="5323131"/>
          </a:xfrm>
          <a:prstGeom prst="rect">
            <a:avLst/>
          </a:prstGeom>
        </p:spPr>
      </p:pic>
    </p:spTree>
    <p:extLst>
      <p:ext uri="{BB962C8B-B14F-4D97-AF65-F5344CB8AC3E}">
        <p14:creationId xmlns:p14="http://schemas.microsoft.com/office/powerpoint/2010/main" val="7196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304800" y="1422400"/>
            <a:ext cx="7337425" cy="1684338"/>
          </a:xfrm>
          <a:prstGeom prst="rect">
            <a:avLst/>
          </a:prstGeom>
          <a:noFill/>
          <a:ln w="9525">
            <a:noFill/>
            <a:miter lim="800000"/>
            <a:headEnd/>
            <a:tailEnd/>
          </a:ln>
        </p:spPr>
        <p:txBody>
          <a:bodyPr/>
          <a:lstStyle/>
          <a:p>
            <a:pPr marL="342900" indent="-342900">
              <a:spcBef>
                <a:spcPct val="20000"/>
              </a:spcBef>
              <a:buClr>
                <a:schemeClr val="accent1"/>
              </a:buClr>
              <a:buSzPct val="75000"/>
              <a:buFont typeface="Monotype Sorts" pitchFamily="2" charset="2"/>
              <a:buNone/>
            </a:pPr>
            <a:r>
              <a:rPr lang="en-GB" sz="1400" dirty="0"/>
              <a:t>      Problem Statement:  The stone on the Jefferson Memorial was deteriorating at a faster rate than the same stone on the Lincoln Memorial.  Repairs would be expensive - </a:t>
            </a:r>
            <a:r>
              <a:rPr lang="en-GB" sz="1400" i="1" dirty="0"/>
              <a:t>Why was this happening?</a:t>
            </a:r>
            <a:endParaRPr lang="en-GB" sz="1400" dirty="0"/>
          </a:p>
          <a:p>
            <a:pPr marL="342900" indent="-342900">
              <a:spcBef>
                <a:spcPct val="20000"/>
              </a:spcBef>
              <a:buClr>
                <a:schemeClr val="accent1"/>
              </a:buClr>
              <a:buSzPct val="75000"/>
              <a:buFont typeface="Monotype Sorts" pitchFamily="2" charset="2"/>
              <a:buNone/>
            </a:pPr>
            <a:endParaRPr lang="en-GB" sz="1400" dirty="0"/>
          </a:p>
        </p:txBody>
      </p:sp>
      <p:sp>
        <p:nvSpPr>
          <p:cNvPr id="397315" name="Rectangle 3"/>
          <p:cNvSpPr>
            <a:spLocks noChangeArrowheads="1"/>
          </p:cNvSpPr>
          <p:nvPr/>
        </p:nvSpPr>
        <p:spPr bwMode="auto">
          <a:xfrm>
            <a:off x="1142999" y="2214563"/>
            <a:ext cx="7794626" cy="1069975"/>
          </a:xfrm>
          <a:prstGeom prst="rect">
            <a:avLst/>
          </a:prstGeom>
          <a:noFill/>
          <a:ln w="9525">
            <a:noFill/>
            <a:miter lim="800000"/>
            <a:headEnd/>
            <a:tailEnd/>
          </a:ln>
        </p:spPr>
        <p:txBody>
          <a:bodyPr/>
          <a:lstStyle/>
          <a:p>
            <a:pPr marL="342900" indent="-342900">
              <a:spcBef>
                <a:spcPct val="20000"/>
              </a:spcBef>
              <a:buClr>
                <a:schemeClr val="accent1"/>
              </a:buClr>
              <a:buSzPct val="75000"/>
              <a:buFont typeface="Monotype Sorts" pitchFamily="2" charset="2"/>
              <a:buNone/>
            </a:pPr>
            <a:r>
              <a:rPr lang="en-GB" sz="1400" dirty="0"/>
              <a:t>	After research it was determined that the Jefferson was washed more frequently - </a:t>
            </a:r>
            <a:r>
              <a:rPr lang="en-GB" sz="1400" i="1" dirty="0"/>
              <a:t>Why?</a:t>
            </a:r>
            <a:endParaRPr lang="en-GB" sz="1400" dirty="0"/>
          </a:p>
        </p:txBody>
      </p:sp>
      <p:sp>
        <p:nvSpPr>
          <p:cNvPr id="397318" name="Rectangle 6"/>
          <p:cNvSpPr>
            <a:spLocks noChangeArrowheads="1"/>
          </p:cNvSpPr>
          <p:nvPr/>
        </p:nvSpPr>
        <p:spPr bwMode="auto">
          <a:xfrm>
            <a:off x="304800" y="4764999"/>
            <a:ext cx="8229600" cy="4525962"/>
          </a:xfrm>
          <a:prstGeom prst="rect">
            <a:avLst/>
          </a:prstGeom>
          <a:noFill/>
          <a:ln w="9525">
            <a:noFill/>
            <a:miter lim="800000"/>
            <a:headEnd/>
            <a:tailEnd/>
          </a:ln>
        </p:spPr>
        <p:txBody>
          <a:bodyPr/>
          <a:lstStyle/>
          <a:p>
            <a:pPr marL="342900" indent="-342900">
              <a:spcBef>
                <a:spcPct val="20000"/>
              </a:spcBef>
              <a:buClr>
                <a:schemeClr val="accent1"/>
              </a:buClr>
              <a:buSzPct val="75000"/>
              <a:buFont typeface="Monotype Sorts" pitchFamily="2" charset="2"/>
              <a:buNone/>
            </a:pPr>
            <a:r>
              <a:rPr lang="en-GB" sz="1400" dirty="0"/>
              <a:t>	After researching further, it was discovered that there was a parasite on the Jefferson monument that the spider liked which caused the disproportionate number of spiders to grow there.  	This parasite was not on the Lincoln - </a:t>
            </a:r>
            <a:r>
              <a:rPr lang="en-GB" sz="1400" i="1" dirty="0"/>
              <a:t>Why?</a:t>
            </a:r>
            <a:endParaRPr lang="en-GB" sz="1400" dirty="0"/>
          </a:p>
        </p:txBody>
      </p:sp>
      <p:sp>
        <p:nvSpPr>
          <p:cNvPr id="397319" name="Rectangle 7"/>
          <p:cNvSpPr>
            <a:spLocks noChangeArrowheads="1"/>
          </p:cNvSpPr>
          <p:nvPr/>
        </p:nvSpPr>
        <p:spPr bwMode="auto">
          <a:xfrm>
            <a:off x="304800" y="5562600"/>
            <a:ext cx="8229600" cy="4525962"/>
          </a:xfrm>
          <a:prstGeom prst="rect">
            <a:avLst/>
          </a:prstGeom>
          <a:noFill/>
          <a:ln w="9525">
            <a:noFill/>
            <a:miter lim="800000"/>
            <a:headEnd/>
            <a:tailEnd/>
          </a:ln>
        </p:spPr>
        <p:txBody>
          <a:bodyPr/>
          <a:lstStyle/>
          <a:p>
            <a:pPr marL="342900" indent="-342900">
              <a:spcBef>
                <a:spcPct val="20000"/>
              </a:spcBef>
              <a:buClr>
                <a:schemeClr val="accent1"/>
              </a:buClr>
              <a:buSzPct val="75000"/>
              <a:buFont typeface="Monotype Sorts" pitchFamily="2" charset="2"/>
              <a:buNone/>
            </a:pPr>
            <a:r>
              <a:rPr lang="en-GB" sz="1400" dirty="0"/>
              <a:t>	It was discovered the parasite liked the type of lights on the Jefferson.  The Lincoln employed a different type of light bulb.</a:t>
            </a:r>
          </a:p>
        </p:txBody>
      </p:sp>
      <p:sp>
        <p:nvSpPr>
          <p:cNvPr id="268294" name="Rectangle 9"/>
          <p:cNvSpPr>
            <a:spLocks noChangeArrowheads="1"/>
          </p:cNvSpPr>
          <p:nvPr/>
        </p:nvSpPr>
        <p:spPr bwMode="auto">
          <a:xfrm>
            <a:off x="1447799" y="777875"/>
            <a:ext cx="6096001" cy="1077218"/>
          </a:xfrm>
          <a:prstGeom prst="rect">
            <a:avLst/>
          </a:prstGeom>
          <a:noFill/>
          <a:ln w="9525">
            <a:noFill/>
            <a:miter lim="800000"/>
            <a:headEnd/>
            <a:tailEnd/>
          </a:ln>
        </p:spPr>
        <p:txBody>
          <a:bodyPr wrap="square">
            <a:spAutoFit/>
          </a:bodyPr>
          <a:lstStyle/>
          <a:p>
            <a:pPr eaLnBrk="1" hangingPunct="1"/>
            <a:r>
              <a:rPr lang="en-GB" sz="3200" dirty="0">
                <a:solidFill>
                  <a:schemeClr val="tx2"/>
                </a:solidFill>
              </a:rPr>
              <a:t>Five Whys, Spiders and Flies?</a:t>
            </a:r>
            <a:br>
              <a:rPr lang="en-GB" sz="3200" b="1" dirty="0">
                <a:solidFill>
                  <a:schemeClr val="tx2"/>
                </a:solidFill>
              </a:rPr>
            </a:br>
            <a:endParaRPr lang="en-GB" sz="3200" b="1" dirty="0">
              <a:solidFill>
                <a:schemeClr val="tx2"/>
              </a:solidFill>
            </a:endParaRPr>
          </a:p>
        </p:txBody>
      </p:sp>
      <p:sp>
        <p:nvSpPr>
          <p:cNvPr id="397317" name="Rectangle 5"/>
          <p:cNvSpPr>
            <a:spLocks noChangeArrowheads="1"/>
          </p:cNvSpPr>
          <p:nvPr/>
        </p:nvSpPr>
        <p:spPr bwMode="auto">
          <a:xfrm>
            <a:off x="304800" y="3798888"/>
            <a:ext cx="7337426" cy="998537"/>
          </a:xfrm>
          <a:prstGeom prst="rect">
            <a:avLst/>
          </a:prstGeom>
          <a:noFill/>
          <a:ln w="9525">
            <a:noFill/>
            <a:miter lim="800000"/>
            <a:headEnd/>
            <a:tailEnd/>
          </a:ln>
        </p:spPr>
        <p:txBody>
          <a:bodyPr/>
          <a:lstStyle/>
          <a:p>
            <a:pPr marL="342900" indent="-342900">
              <a:spcBef>
                <a:spcPct val="20000"/>
              </a:spcBef>
              <a:buClr>
                <a:schemeClr val="accent1"/>
              </a:buClr>
              <a:buSzPct val="75000"/>
              <a:buFont typeface="Monotype Sorts" pitchFamily="2" charset="2"/>
              <a:buNone/>
            </a:pPr>
            <a:r>
              <a:rPr lang="en-GB" sz="1400" dirty="0"/>
              <a:t>	Digging deeper, researchers found that there was a particular spider on the Jefferson that was not on the Lincoln.  The birds liked to eat this particular spider.</a:t>
            </a:r>
          </a:p>
          <a:p>
            <a:pPr marL="342900" indent="-342900">
              <a:spcBef>
                <a:spcPct val="20000"/>
              </a:spcBef>
              <a:buClr>
                <a:schemeClr val="accent1"/>
              </a:buClr>
              <a:buSzPct val="75000"/>
              <a:buFont typeface="Monotype Sorts" pitchFamily="2" charset="2"/>
              <a:buNone/>
            </a:pPr>
            <a:r>
              <a:rPr lang="en-GB" sz="1400" dirty="0"/>
              <a:t>	</a:t>
            </a:r>
            <a:r>
              <a:rPr lang="en-GB" sz="1400" i="1" dirty="0"/>
              <a:t>Why was this particular spider more plentiful on the Jefferson Memorial?</a:t>
            </a:r>
            <a:endParaRPr lang="en-GB" sz="1400" dirty="0"/>
          </a:p>
        </p:txBody>
      </p:sp>
      <p:sp>
        <p:nvSpPr>
          <p:cNvPr id="268301" name="Rectangle 4"/>
          <p:cNvSpPr>
            <a:spLocks noChangeArrowheads="1"/>
          </p:cNvSpPr>
          <p:nvPr/>
        </p:nvSpPr>
        <p:spPr bwMode="auto">
          <a:xfrm>
            <a:off x="1142999" y="2590800"/>
            <a:ext cx="7337426" cy="1152525"/>
          </a:xfrm>
          <a:prstGeom prst="rect">
            <a:avLst/>
          </a:prstGeom>
          <a:noFill/>
          <a:ln w="9525">
            <a:noFill/>
            <a:miter lim="800000"/>
            <a:headEnd/>
            <a:tailEnd/>
          </a:ln>
        </p:spPr>
        <p:txBody>
          <a:bodyPr/>
          <a:lstStyle/>
          <a:p>
            <a:pPr marL="342900" indent="-342900">
              <a:spcBef>
                <a:spcPct val="20000"/>
              </a:spcBef>
              <a:buClr>
                <a:schemeClr val="accent1"/>
              </a:buClr>
              <a:buSzPct val="75000"/>
              <a:buFont typeface="Monotype Sorts" pitchFamily="2" charset="2"/>
              <a:buNone/>
            </a:pPr>
            <a:r>
              <a:rPr lang="en-GB" sz="1400" dirty="0"/>
              <a:t>	After further investigation it was determined that birds defecated on the Jefferson Memorial more than on the Lincoln Memorial.  A solution was proposed that a net be placed over the monument to keep the birds away.  But before acting on the solution, it was decided to dig deeper.</a:t>
            </a:r>
          </a:p>
          <a:p>
            <a:pPr marL="342900" indent="-342900">
              <a:spcBef>
                <a:spcPct val="20000"/>
              </a:spcBef>
              <a:buClr>
                <a:schemeClr val="accent1"/>
              </a:buClr>
              <a:buSzPct val="75000"/>
              <a:buFont typeface="Monotype Sorts" pitchFamily="2" charset="2"/>
              <a:buNone/>
            </a:pPr>
            <a:r>
              <a:rPr lang="en-GB" sz="1400" dirty="0"/>
              <a:t>	</a:t>
            </a:r>
            <a:r>
              <a:rPr lang="en-GB" sz="1400" i="1" dirty="0"/>
              <a:t>Why were there more birds on the Jefferson than on the Lincoln?</a:t>
            </a:r>
            <a:endParaRPr lang="en-GB" sz="1400" dirty="0"/>
          </a:p>
        </p:txBody>
      </p:sp>
    </p:spTree>
    <p:extLst>
      <p:ext uri="{BB962C8B-B14F-4D97-AF65-F5344CB8AC3E}">
        <p14:creationId xmlns:p14="http://schemas.microsoft.com/office/powerpoint/2010/main" val="405870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7315"/>
                                        </p:tgtEl>
                                        <p:attrNameLst>
                                          <p:attrName>style.visibility</p:attrName>
                                        </p:attrNameLst>
                                      </p:cBhvr>
                                      <p:to>
                                        <p:strVal val="visible"/>
                                      </p:to>
                                    </p:set>
                                    <p:anim calcmode="lin" valueType="num">
                                      <p:cBhvr additive="base">
                                        <p:cTn id="7" dur="500" fill="hold"/>
                                        <p:tgtEl>
                                          <p:spTgt spid="397315"/>
                                        </p:tgtEl>
                                        <p:attrNameLst>
                                          <p:attrName>ppt_x</p:attrName>
                                        </p:attrNameLst>
                                      </p:cBhvr>
                                      <p:tavLst>
                                        <p:tav tm="0">
                                          <p:val>
                                            <p:strVal val="0-#ppt_w/2"/>
                                          </p:val>
                                        </p:tav>
                                        <p:tav tm="100000">
                                          <p:val>
                                            <p:strVal val="#ppt_x"/>
                                          </p:val>
                                        </p:tav>
                                      </p:tavLst>
                                    </p:anim>
                                    <p:anim calcmode="lin" valueType="num">
                                      <p:cBhvr additive="base">
                                        <p:cTn id="8" dur="500" fill="hold"/>
                                        <p:tgtEl>
                                          <p:spTgt spid="397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73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7318"/>
                                        </p:tgtEl>
                                        <p:attrNameLst>
                                          <p:attrName>style.visibility</p:attrName>
                                        </p:attrNameLst>
                                      </p:cBhvr>
                                      <p:to>
                                        <p:strVal val="visible"/>
                                      </p:to>
                                    </p:set>
                                    <p:animEffect transition="in" filter="blinds(horizontal)">
                                      <p:cBhvr>
                                        <p:cTn id="17" dur="500"/>
                                        <p:tgtEl>
                                          <p:spTgt spid="3973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7319"/>
                                        </p:tgtEl>
                                        <p:attrNameLst>
                                          <p:attrName>style.visibility</p:attrName>
                                        </p:attrNameLst>
                                      </p:cBhvr>
                                      <p:to>
                                        <p:strVal val="visible"/>
                                      </p:to>
                                    </p:set>
                                    <p:animEffect transition="in" filter="box(in)">
                                      <p:cBhvr>
                                        <p:cTn id="22"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p:bldP spid="397318" grpId="0"/>
      <p:bldP spid="397319" grpId="0"/>
      <p:bldP spid="3973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219200"/>
            <a:ext cx="8089900" cy="5359400"/>
          </a:xfrm>
          <a:prstGeom prst="rect">
            <a:avLst/>
          </a:prstGeom>
        </p:spPr>
      </p:pic>
      <p:sp>
        <p:nvSpPr>
          <p:cNvPr id="3" name="Title 1"/>
          <p:cNvSpPr txBox="1">
            <a:spLocks/>
          </p:cNvSpPr>
          <p:nvPr/>
        </p:nvSpPr>
        <p:spPr>
          <a:xfrm>
            <a:off x="1371600" y="274638"/>
            <a:ext cx="73152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The Jefferson Memorial</a:t>
            </a:r>
          </a:p>
        </p:txBody>
      </p:sp>
    </p:spTree>
    <p:extLst>
      <p:ext uri="{BB962C8B-B14F-4D97-AF65-F5344CB8AC3E}">
        <p14:creationId xmlns:p14="http://schemas.microsoft.com/office/powerpoint/2010/main" val="301799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183654"/>
            <a:ext cx="8975188" cy="1104900"/>
          </a:xfrm>
        </p:spPr>
        <p:txBody>
          <a:bodyPr/>
          <a:lstStyle/>
          <a:p>
            <a:r>
              <a:rPr lang="en-US" dirty="0"/>
              <a:t>Types of data</a:t>
            </a:r>
            <a:r>
              <a:rPr lang="en-US"/>
              <a:t>: </a:t>
            </a:r>
            <a:br>
              <a:rPr lang="en-US"/>
            </a:br>
            <a:r>
              <a:rPr lang="en-US"/>
              <a:t>Qualitative </a:t>
            </a:r>
            <a:r>
              <a:rPr lang="en-US" dirty="0"/>
              <a:t>vs. Quantitative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1021" y="1447800"/>
            <a:ext cx="5230769" cy="5245888"/>
          </a:xfrm>
        </p:spPr>
      </p:pic>
    </p:spTree>
    <p:extLst>
      <p:ext uri="{BB962C8B-B14F-4D97-AF65-F5344CB8AC3E}">
        <p14:creationId xmlns:p14="http://schemas.microsoft.com/office/powerpoint/2010/main" val="336744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183654"/>
            <a:ext cx="8975188" cy="1104900"/>
          </a:xfrm>
        </p:spPr>
        <p:txBody>
          <a:bodyPr/>
          <a:lstStyle/>
          <a:p>
            <a:r>
              <a:rPr lang="en-US" dirty="0"/>
              <a:t>Types of quantitative data: </a:t>
            </a:r>
            <a:br>
              <a:rPr lang="en-US" dirty="0"/>
            </a:br>
            <a:r>
              <a:rPr lang="en-US" dirty="0"/>
              <a:t>Discrete vs. Continuous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2" y="2187526"/>
            <a:ext cx="9189722" cy="3298874"/>
          </a:xfrm>
        </p:spPr>
      </p:pic>
    </p:spTree>
    <p:extLst>
      <p:ext uri="{BB962C8B-B14F-4D97-AF65-F5344CB8AC3E}">
        <p14:creationId xmlns:p14="http://schemas.microsoft.com/office/powerpoint/2010/main" val="21045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183654"/>
            <a:ext cx="8975188" cy="1104900"/>
          </a:xfrm>
        </p:spPr>
        <p:txBody>
          <a:bodyPr/>
          <a:lstStyle/>
          <a:p>
            <a:r>
              <a:rPr lang="en-US" dirty="0"/>
              <a:t>Types of data: </a:t>
            </a:r>
            <a:br>
              <a:rPr lang="en-US" dirty="0"/>
            </a:br>
            <a:r>
              <a:rPr lang="en-US" dirty="0"/>
              <a:t>Examples from your processes</a:t>
            </a:r>
          </a:p>
        </p:txBody>
      </p:sp>
      <p:sp>
        <p:nvSpPr>
          <p:cNvPr id="5" name="Content Placeholder 4">
            <a:extLst>
              <a:ext uri="{FF2B5EF4-FFF2-40B4-BE49-F238E27FC236}">
                <a16:creationId xmlns:a16="http://schemas.microsoft.com/office/drawing/2014/main" id="{14DA43A7-3303-F041-A82D-1CD921740D9E}"/>
              </a:ext>
            </a:extLst>
          </p:cNvPr>
          <p:cNvSpPr>
            <a:spLocks noGrp="1"/>
          </p:cNvSpPr>
          <p:nvPr>
            <p:ph sz="quarter" idx="1"/>
          </p:nvPr>
        </p:nvSpPr>
        <p:spPr/>
        <p:txBody>
          <a:bodyPr/>
          <a:lstStyle/>
          <a:p>
            <a:pPr marL="0" indent="0">
              <a:buNone/>
            </a:pPr>
            <a:endParaRPr lang="en-US" dirty="0"/>
          </a:p>
          <a:p>
            <a:pPr marL="0" indent="0">
              <a:buNone/>
            </a:pPr>
            <a:endParaRPr lang="en-US" dirty="0"/>
          </a:p>
          <a:p>
            <a:r>
              <a:rPr lang="en-US" dirty="0"/>
              <a:t>1. Name the process</a:t>
            </a:r>
          </a:p>
          <a:p>
            <a:r>
              <a:rPr lang="en-US" dirty="0"/>
              <a:t>2. Select 2-3 CTQs</a:t>
            </a:r>
          </a:p>
          <a:p>
            <a:r>
              <a:rPr lang="en-US" dirty="0"/>
              <a:t>3. Share the project Y</a:t>
            </a:r>
          </a:p>
          <a:p>
            <a:pPr lvl="1"/>
            <a:r>
              <a:rPr lang="en-US" dirty="0"/>
              <a:t>Tell us why</a:t>
            </a:r>
          </a:p>
          <a:p>
            <a:r>
              <a:rPr lang="en-US" dirty="0"/>
              <a:t>4. Brainstorm 3 ways to measure your project Y</a:t>
            </a:r>
          </a:p>
          <a:p>
            <a:r>
              <a:rPr lang="en-US" dirty="0"/>
              <a:t>5. What type of data is it?</a:t>
            </a:r>
          </a:p>
        </p:txBody>
      </p:sp>
    </p:spTree>
    <p:extLst>
      <p:ext uri="{BB962C8B-B14F-4D97-AF65-F5344CB8AC3E}">
        <p14:creationId xmlns:p14="http://schemas.microsoft.com/office/powerpoint/2010/main" val="330576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a:t>Measurement System Analysis</a:t>
            </a:r>
          </a:p>
        </p:txBody>
      </p:sp>
      <p:sp>
        <p:nvSpPr>
          <p:cNvPr id="4" name="TextBox 3"/>
          <p:cNvSpPr txBox="1"/>
          <p:nvPr/>
        </p:nvSpPr>
        <p:spPr>
          <a:xfrm>
            <a:off x="838200" y="2057400"/>
            <a:ext cx="7848600" cy="1200329"/>
          </a:xfrm>
          <a:prstGeom prst="rect">
            <a:avLst/>
          </a:prstGeom>
          <a:noFill/>
        </p:spPr>
        <p:txBody>
          <a:bodyPr wrap="square" rtlCol="0">
            <a:spAutoFit/>
          </a:bodyPr>
          <a:lstStyle/>
          <a:p>
            <a:r>
              <a:rPr lang="en-US" b="1" dirty="0"/>
              <a:t>Is your measurement system reliable?</a:t>
            </a:r>
          </a:p>
          <a:p>
            <a:endParaRPr lang="en-US" b="1" dirty="0"/>
          </a:p>
          <a:p>
            <a:endParaRPr lang="en-US" b="1" dirty="0"/>
          </a:p>
          <a:p>
            <a:endParaRPr lang="en-US" dirty="0"/>
          </a:p>
        </p:txBody>
      </p:sp>
      <p:pic>
        <p:nvPicPr>
          <p:cNvPr id="5" name="Picture 4">
            <a:extLst>
              <a:ext uri="{FF2B5EF4-FFF2-40B4-BE49-F238E27FC236}">
                <a16:creationId xmlns:a16="http://schemas.microsoft.com/office/drawing/2014/main" id="{7337A436-F831-264F-B34D-3D6DEE973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514600"/>
            <a:ext cx="3765679" cy="3416358"/>
          </a:xfrm>
          <a:prstGeom prst="rect">
            <a:avLst/>
          </a:prstGeom>
        </p:spPr>
      </p:pic>
    </p:spTree>
    <p:extLst>
      <p:ext uri="{BB962C8B-B14F-4D97-AF65-F5344CB8AC3E}">
        <p14:creationId xmlns:p14="http://schemas.microsoft.com/office/powerpoint/2010/main" val="626269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0"/>
            <a:ext cx="8975188" cy="1104900"/>
          </a:xfrm>
        </p:spPr>
        <p:txBody>
          <a:bodyPr/>
          <a:lstStyle/>
          <a:p>
            <a:r>
              <a:rPr lang="en-US" dirty="0"/>
              <a:t>Measurement System Analysis</a:t>
            </a:r>
          </a:p>
        </p:txBody>
      </p:sp>
      <p:sp>
        <p:nvSpPr>
          <p:cNvPr id="5" name="Content Placeholder 4">
            <a:extLst>
              <a:ext uri="{FF2B5EF4-FFF2-40B4-BE49-F238E27FC236}">
                <a16:creationId xmlns:a16="http://schemas.microsoft.com/office/drawing/2014/main" id="{14DA43A7-3303-F041-A82D-1CD921740D9E}"/>
              </a:ext>
            </a:extLst>
          </p:cNvPr>
          <p:cNvSpPr>
            <a:spLocks noGrp="1"/>
          </p:cNvSpPr>
          <p:nvPr>
            <p:ph sz="quarter" idx="1"/>
          </p:nvPr>
        </p:nvSpPr>
        <p:spPr/>
        <p:txBody>
          <a:bodyPr>
            <a:normAutofit/>
          </a:bodyPr>
          <a:lstStyle/>
          <a:p>
            <a:pPr marL="0" indent="0">
              <a:buNone/>
            </a:pPr>
            <a:endParaRPr lang="en-US" dirty="0"/>
          </a:p>
          <a:p>
            <a:pPr marL="0" indent="0">
              <a:buNone/>
            </a:pPr>
            <a:endParaRPr lang="en-US" dirty="0"/>
          </a:p>
          <a:p>
            <a:pPr marL="0" indent="0">
              <a:buNone/>
            </a:pPr>
            <a:r>
              <a:rPr lang="en-US" dirty="0"/>
              <a:t>Actual process variation</a:t>
            </a:r>
          </a:p>
          <a:p>
            <a:pPr marL="0" indent="0">
              <a:buNone/>
            </a:pPr>
            <a:r>
              <a:rPr lang="en-US" dirty="0"/>
              <a:t>                       +</a:t>
            </a:r>
          </a:p>
          <a:p>
            <a:pPr marL="0" indent="0">
              <a:buNone/>
            </a:pPr>
            <a:r>
              <a:rPr lang="en-US" dirty="0"/>
              <a:t>Variation caused by the measurement system</a:t>
            </a:r>
          </a:p>
          <a:p>
            <a:pPr marL="0" indent="0">
              <a:buNone/>
            </a:pPr>
            <a:r>
              <a:rPr lang="en-US" dirty="0"/>
              <a:t>________________________________</a:t>
            </a:r>
          </a:p>
          <a:p>
            <a:pPr marL="0" indent="0">
              <a:buNone/>
            </a:pPr>
            <a:r>
              <a:rPr lang="en-US" sz="1200" dirty="0"/>
              <a:t> </a:t>
            </a:r>
          </a:p>
          <a:p>
            <a:pPr marL="0" indent="0">
              <a:buNone/>
            </a:pPr>
            <a:r>
              <a:rPr lang="en-US" dirty="0"/>
              <a:t>Observed process variation</a:t>
            </a:r>
          </a:p>
        </p:txBody>
      </p:sp>
      <p:sp>
        <p:nvSpPr>
          <p:cNvPr id="3" name="Right Arrow 2">
            <a:extLst>
              <a:ext uri="{FF2B5EF4-FFF2-40B4-BE49-F238E27FC236}">
                <a16:creationId xmlns:a16="http://schemas.microsoft.com/office/drawing/2014/main" id="{026CEB68-CD2E-474A-BEB2-80E50DA24782}"/>
              </a:ext>
            </a:extLst>
          </p:cNvPr>
          <p:cNvSpPr/>
          <p:nvPr/>
        </p:nvSpPr>
        <p:spPr>
          <a:xfrm rot="10800000">
            <a:off x="7620000" y="35539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70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ctrTitle"/>
          </p:nvPr>
        </p:nvSpPr>
        <p:spPr>
          <a:xfrm>
            <a:off x="685800" y="163283"/>
            <a:ext cx="7772400" cy="1143000"/>
          </a:xfrm>
        </p:spPr>
        <p:txBody>
          <a:bodyPr/>
          <a:lstStyle/>
          <a:p>
            <a:r>
              <a:rPr lang="en-GB" altLang="en-US" dirty="0"/>
              <a:t>Measurement Systems Analysis</a:t>
            </a:r>
          </a:p>
        </p:txBody>
      </p:sp>
      <p:sp>
        <p:nvSpPr>
          <p:cNvPr id="117763" name="Subtitle 1"/>
          <p:cNvSpPr>
            <a:spLocks noGrp="1" noChangeArrowheads="1"/>
          </p:cNvSpPr>
          <p:nvPr>
            <p:ph type="subTitle" idx="1"/>
          </p:nvPr>
        </p:nvSpPr>
        <p:spPr/>
        <p:txBody>
          <a:bodyPr/>
          <a:lstStyle/>
          <a:p>
            <a:pPr>
              <a:buFont typeface="Monotype Sorts" charset="2"/>
              <a:buNone/>
            </a:pP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85" y="1546761"/>
            <a:ext cx="8109229" cy="5290457"/>
          </a:xfrm>
          <a:prstGeom prst="rect">
            <a:avLst/>
          </a:prstGeom>
        </p:spPr>
      </p:pic>
    </p:spTree>
    <p:extLst>
      <p:ext uri="{BB962C8B-B14F-4D97-AF65-F5344CB8AC3E}">
        <p14:creationId xmlns:p14="http://schemas.microsoft.com/office/powerpoint/2010/main" val="31853195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normAutofit fontScale="90000"/>
          </a:bodyPr>
          <a:lstStyle/>
          <a:p>
            <a:r>
              <a:rPr lang="en-US" altLang="en-US"/>
              <a:t>Data:  </a:t>
            </a:r>
            <a:br>
              <a:rPr lang="en-US" altLang="en-US"/>
            </a:br>
            <a:r>
              <a:rPr lang="en-US" altLang="en-US"/>
              <a:t>At the heart of the DMAIC journey</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1733" y="1858107"/>
            <a:ext cx="5319034" cy="4999893"/>
          </a:xfrm>
        </p:spPr>
      </p:pic>
      <p:sp>
        <p:nvSpPr>
          <p:cNvPr id="5" name="Content Placeholder 2"/>
          <p:cNvSpPr txBox="1">
            <a:spLocks noChangeArrowheads="1"/>
          </p:cNvSpPr>
          <p:nvPr/>
        </p:nvSpPr>
        <p:spPr bwMode="auto">
          <a:xfrm>
            <a:off x="1056249" y="3338732"/>
            <a:ext cx="37220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004991"/>
              </a:buClr>
              <a:buSzPct val="75000"/>
              <a:buFont typeface="Wingdings"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991"/>
              </a:buClr>
              <a:buSzPct val="100000"/>
              <a:buChar char="•"/>
              <a:defRPr>
                <a:solidFill>
                  <a:schemeClr val="tx1"/>
                </a:solidFill>
                <a:latin typeface="+mn-lt"/>
              </a:defRPr>
            </a:lvl2pPr>
            <a:lvl3pPr marL="1143000" indent="-228600" algn="l" rtl="0" eaLnBrk="0" fontAlgn="base" hangingPunct="0">
              <a:spcBef>
                <a:spcPct val="20000"/>
              </a:spcBef>
              <a:spcAft>
                <a:spcPct val="0"/>
              </a:spcAft>
              <a:buClr>
                <a:srgbClr val="004991"/>
              </a:buClr>
              <a:buSzPct val="100000"/>
              <a:buChar char="»"/>
              <a:defRPr sz="16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Wingdings" panose="05000000000000000000" pitchFamily="2" charset="2"/>
              <a:buChar char="Ø"/>
              <a:defRPr sz="1400">
                <a:solidFill>
                  <a:schemeClr val="tx1"/>
                </a:solidFill>
                <a:latin typeface="+mn-lt"/>
              </a:defRPr>
            </a:lvl4pPr>
            <a:lvl5pPr marL="2057400" indent="-228600" algn="l" rtl="0" eaLnBrk="0" fontAlgn="base" hangingPunct="0">
              <a:spcBef>
                <a:spcPct val="20000"/>
              </a:spcBef>
              <a:spcAft>
                <a:spcPct val="0"/>
              </a:spcAft>
              <a:buClr>
                <a:schemeClr val="accent1"/>
              </a:buClr>
              <a:buSzPct val="100000"/>
              <a:buChar char="•"/>
              <a:defRPr sz="1400">
                <a:solidFill>
                  <a:schemeClr val="tx1"/>
                </a:solidFill>
                <a:latin typeface="+mn-lt"/>
              </a:defRPr>
            </a:lvl5pPr>
            <a:lvl6pPr marL="2514600" indent="-228600" algn="l" rtl="0" eaLnBrk="0" fontAlgn="base" hangingPunct="0">
              <a:spcBef>
                <a:spcPct val="20000"/>
              </a:spcBef>
              <a:spcAft>
                <a:spcPct val="0"/>
              </a:spcAft>
              <a:buClr>
                <a:schemeClr val="accent1"/>
              </a:buClr>
              <a:buSzPct val="100000"/>
              <a:buChar char="•"/>
              <a:defRPr sz="1400">
                <a:solidFill>
                  <a:schemeClr val="tx1"/>
                </a:solidFill>
                <a:latin typeface="+mn-lt"/>
              </a:defRPr>
            </a:lvl6pPr>
            <a:lvl7pPr marL="2971800" indent="-228600" algn="l" rtl="0" eaLnBrk="0" fontAlgn="base" hangingPunct="0">
              <a:spcBef>
                <a:spcPct val="20000"/>
              </a:spcBef>
              <a:spcAft>
                <a:spcPct val="0"/>
              </a:spcAft>
              <a:buClr>
                <a:schemeClr val="accent1"/>
              </a:buClr>
              <a:buSzPct val="100000"/>
              <a:buChar char="•"/>
              <a:defRPr sz="1400">
                <a:solidFill>
                  <a:schemeClr val="tx1"/>
                </a:solidFill>
                <a:latin typeface="+mn-lt"/>
              </a:defRPr>
            </a:lvl7pPr>
            <a:lvl8pPr marL="3429000" indent="-228600" algn="l" rtl="0" eaLnBrk="0" fontAlgn="base" hangingPunct="0">
              <a:spcBef>
                <a:spcPct val="20000"/>
              </a:spcBef>
              <a:spcAft>
                <a:spcPct val="0"/>
              </a:spcAft>
              <a:buClr>
                <a:schemeClr val="accent1"/>
              </a:buClr>
              <a:buSzPct val="100000"/>
              <a:buChar char="•"/>
              <a:defRPr sz="1400">
                <a:solidFill>
                  <a:schemeClr val="tx1"/>
                </a:solidFill>
                <a:latin typeface="+mn-lt"/>
              </a:defRPr>
            </a:lvl8pPr>
            <a:lvl9pPr marL="3886200" indent="-228600" algn="l" rtl="0" eaLnBrk="0" fontAlgn="base" hangingPunct="0">
              <a:spcBef>
                <a:spcPct val="20000"/>
              </a:spcBef>
              <a:spcAft>
                <a:spcPct val="0"/>
              </a:spcAft>
              <a:buClr>
                <a:schemeClr val="accent1"/>
              </a:buClr>
              <a:buSzPct val="100000"/>
              <a:buChar char="•"/>
              <a:defRPr sz="14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kern="0" dirty="0"/>
              <a:t>Because without data</a:t>
            </a:r>
            <a:r>
              <a:rPr lang="is-IS" altLang="en-US" kern="0" dirty="0"/>
              <a:t>…</a:t>
            </a:r>
            <a:endParaRPr lang="en-US" altLang="en-US" kern="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01" y="1858107"/>
            <a:ext cx="5284903" cy="4999893"/>
          </a:xfrm>
          <a:prstGeom prst="rect">
            <a:avLst/>
          </a:prstGeom>
        </p:spPr>
      </p:pic>
    </p:spTree>
    <p:extLst>
      <p:ext uri="{BB962C8B-B14F-4D97-AF65-F5344CB8AC3E}">
        <p14:creationId xmlns:p14="http://schemas.microsoft.com/office/powerpoint/2010/main" val="4045189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50825" y="-41058"/>
            <a:ext cx="8382000" cy="1104900"/>
          </a:xfrm>
        </p:spPr>
        <p:txBody>
          <a:bodyPr/>
          <a:lstStyle/>
          <a:p>
            <a:r>
              <a:rPr lang="en-GB" altLang="en-US" dirty="0"/>
              <a:t>Why MSA Matters</a:t>
            </a:r>
          </a:p>
        </p:txBody>
      </p:sp>
      <p:grpSp>
        <p:nvGrpSpPr>
          <p:cNvPr id="2" name="Group 31"/>
          <p:cNvGrpSpPr>
            <a:grpSpLocks/>
          </p:cNvGrpSpPr>
          <p:nvPr/>
        </p:nvGrpSpPr>
        <p:grpSpPr bwMode="auto">
          <a:xfrm>
            <a:off x="5778500" y="1387475"/>
            <a:ext cx="3341688" cy="4938713"/>
            <a:chOff x="3640" y="874"/>
            <a:chExt cx="2105" cy="3111"/>
          </a:xfrm>
        </p:grpSpPr>
        <p:sp>
          <p:nvSpPr>
            <p:cNvPr id="134168" name="Freeform 4"/>
            <p:cNvSpPr>
              <a:spLocks/>
            </p:cNvSpPr>
            <p:nvPr/>
          </p:nvSpPr>
          <p:spPr bwMode="auto">
            <a:xfrm>
              <a:off x="3640" y="1316"/>
              <a:ext cx="995" cy="380"/>
            </a:xfrm>
            <a:custGeom>
              <a:avLst/>
              <a:gdLst>
                <a:gd name="T0" fmla="*/ 0 w 2195"/>
                <a:gd name="T1" fmla="*/ 0 h 1153"/>
                <a:gd name="T2" fmla="*/ 0 w 2195"/>
                <a:gd name="T3" fmla="*/ 0 h 1153"/>
                <a:gd name="T4" fmla="*/ 0 w 2195"/>
                <a:gd name="T5" fmla="*/ 0 h 1153"/>
                <a:gd name="T6" fmla="*/ 0 w 2195"/>
                <a:gd name="T7" fmla="*/ 0 h 1153"/>
                <a:gd name="T8" fmla="*/ 0 w 2195"/>
                <a:gd name="T9" fmla="*/ 0 h 1153"/>
                <a:gd name="T10" fmla="*/ 0 w 2195"/>
                <a:gd name="T11" fmla="*/ 0 h 1153"/>
                <a:gd name="T12" fmla="*/ 0 w 2195"/>
                <a:gd name="T13" fmla="*/ 0 h 1153"/>
                <a:gd name="T14" fmla="*/ 0 w 2195"/>
                <a:gd name="T15" fmla="*/ 0 h 1153"/>
                <a:gd name="T16" fmla="*/ 0 w 2195"/>
                <a:gd name="T17" fmla="*/ 0 h 1153"/>
                <a:gd name="T18" fmla="*/ 0 w 2195"/>
                <a:gd name="T19" fmla="*/ 0 h 1153"/>
                <a:gd name="T20" fmla="*/ 0 w 2195"/>
                <a:gd name="T21" fmla="*/ 0 h 1153"/>
                <a:gd name="T22" fmla="*/ 0 w 2195"/>
                <a:gd name="T23" fmla="*/ 0 h 1153"/>
                <a:gd name="T24" fmla="*/ 0 w 2195"/>
                <a:gd name="T25" fmla="*/ 0 h 1153"/>
                <a:gd name="T26" fmla="*/ 0 w 2195"/>
                <a:gd name="T27" fmla="*/ 0 h 1153"/>
                <a:gd name="T28" fmla="*/ 0 w 2195"/>
                <a:gd name="T29" fmla="*/ 0 h 1153"/>
                <a:gd name="T30" fmla="*/ 0 w 2195"/>
                <a:gd name="T31" fmla="*/ 0 h 1153"/>
                <a:gd name="T32" fmla="*/ 0 w 2195"/>
                <a:gd name="T33" fmla="*/ 0 h 1153"/>
                <a:gd name="T34" fmla="*/ 0 w 2195"/>
                <a:gd name="T35" fmla="*/ 0 h 1153"/>
                <a:gd name="T36" fmla="*/ 0 w 2195"/>
                <a:gd name="T37" fmla="*/ 0 h 1153"/>
                <a:gd name="T38" fmla="*/ 0 w 2195"/>
                <a:gd name="T39" fmla="*/ 0 h 1153"/>
                <a:gd name="T40" fmla="*/ 0 w 2195"/>
                <a:gd name="T41" fmla="*/ 0 h 1153"/>
                <a:gd name="T42" fmla="*/ 0 w 2195"/>
                <a:gd name="T43" fmla="*/ 0 h 1153"/>
                <a:gd name="T44" fmla="*/ 0 w 2195"/>
                <a:gd name="T45" fmla="*/ 0 h 1153"/>
                <a:gd name="T46" fmla="*/ 0 w 2195"/>
                <a:gd name="T47" fmla="*/ 0 h 1153"/>
                <a:gd name="T48" fmla="*/ 0 w 2195"/>
                <a:gd name="T49" fmla="*/ 0 h 1153"/>
                <a:gd name="T50" fmla="*/ 0 w 2195"/>
                <a:gd name="T51" fmla="*/ 0 h 1153"/>
                <a:gd name="T52" fmla="*/ 0 w 2195"/>
                <a:gd name="T53" fmla="*/ 0 h 1153"/>
                <a:gd name="T54" fmla="*/ 0 w 2195"/>
                <a:gd name="T55" fmla="*/ 0 h 1153"/>
                <a:gd name="T56" fmla="*/ 0 w 2195"/>
                <a:gd name="T57" fmla="*/ 0 h 1153"/>
                <a:gd name="T58" fmla="*/ 0 w 2195"/>
                <a:gd name="T59" fmla="*/ 0 h 1153"/>
                <a:gd name="T60" fmla="*/ 0 w 2195"/>
                <a:gd name="T61" fmla="*/ 0 h 1153"/>
                <a:gd name="T62" fmla="*/ 0 w 2195"/>
                <a:gd name="T63" fmla="*/ 0 h 1153"/>
                <a:gd name="T64" fmla="*/ 0 w 2195"/>
                <a:gd name="T65" fmla="*/ 0 h 1153"/>
                <a:gd name="T66" fmla="*/ 0 w 2195"/>
                <a:gd name="T67" fmla="*/ 0 h 1153"/>
                <a:gd name="T68" fmla="*/ 0 w 2195"/>
                <a:gd name="T69" fmla="*/ 0 h 1153"/>
                <a:gd name="T70" fmla="*/ 0 w 2195"/>
                <a:gd name="T71" fmla="*/ 0 h 1153"/>
                <a:gd name="T72" fmla="*/ 0 w 2195"/>
                <a:gd name="T73" fmla="*/ 0 h 1153"/>
                <a:gd name="T74" fmla="*/ 0 w 2195"/>
                <a:gd name="T75" fmla="*/ 0 h 1153"/>
                <a:gd name="T76" fmla="*/ 0 w 2195"/>
                <a:gd name="T77" fmla="*/ 0 h 1153"/>
                <a:gd name="T78" fmla="*/ 0 w 2195"/>
                <a:gd name="T79" fmla="*/ 0 h 1153"/>
                <a:gd name="T80" fmla="*/ 0 w 2195"/>
                <a:gd name="T81" fmla="*/ 0 h 1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5"/>
                <a:gd name="T124" fmla="*/ 0 h 1153"/>
                <a:gd name="T125" fmla="*/ 2195 w 2195"/>
                <a:gd name="T126" fmla="*/ 1153 h 1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5" h="1153">
                  <a:moveTo>
                    <a:pt x="0" y="1152"/>
                  </a:moveTo>
                  <a:lnTo>
                    <a:pt x="58" y="1152"/>
                  </a:lnTo>
                  <a:lnTo>
                    <a:pt x="109" y="1152"/>
                  </a:lnTo>
                  <a:lnTo>
                    <a:pt x="167" y="1147"/>
                  </a:lnTo>
                  <a:lnTo>
                    <a:pt x="218" y="1147"/>
                  </a:lnTo>
                  <a:lnTo>
                    <a:pt x="275" y="1142"/>
                  </a:lnTo>
                  <a:lnTo>
                    <a:pt x="327" y="1132"/>
                  </a:lnTo>
                  <a:lnTo>
                    <a:pt x="384" y="1111"/>
                  </a:lnTo>
                  <a:lnTo>
                    <a:pt x="442" y="1090"/>
                  </a:lnTo>
                  <a:lnTo>
                    <a:pt x="493" y="1049"/>
                  </a:lnTo>
                  <a:lnTo>
                    <a:pt x="550" y="997"/>
                  </a:lnTo>
                  <a:lnTo>
                    <a:pt x="602" y="924"/>
                  </a:lnTo>
                  <a:lnTo>
                    <a:pt x="659" y="831"/>
                  </a:lnTo>
                  <a:lnTo>
                    <a:pt x="711" y="722"/>
                  </a:lnTo>
                  <a:lnTo>
                    <a:pt x="768" y="592"/>
                  </a:lnTo>
                  <a:lnTo>
                    <a:pt x="825" y="452"/>
                  </a:lnTo>
                  <a:lnTo>
                    <a:pt x="877" y="312"/>
                  </a:lnTo>
                  <a:lnTo>
                    <a:pt x="934" y="187"/>
                  </a:lnTo>
                  <a:lnTo>
                    <a:pt x="986" y="88"/>
                  </a:lnTo>
                  <a:lnTo>
                    <a:pt x="1043" y="21"/>
                  </a:lnTo>
                  <a:lnTo>
                    <a:pt x="1100" y="0"/>
                  </a:lnTo>
                  <a:lnTo>
                    <a:pt x="1152" y="21"/>
                  </a:lnTo>
                  <a:lnTo>
                    <a:pt x="1209" y="88"/>
                  </a:lnTo>
                  <a:lnTo>
                    <a:pt x="1261" y="187"/>
                  </a:lnTo>
                  <a:lnTo>
                    <a:pt x="1318" y="312"/>
                  </a:lnTo>
                  <a:lnTo>
                    <a:pt x="1369" y="452"/>
                  </a:lnTo>
                  <a:lnTo>
                    <a:pt x="1427" y="592"/>
                  </a:lnTo>
                  <a:lnTo>
                    <a:pt x="1484" y="722"/>
                  </a:lnTo>
                  <a:lnTo>
                    <a:pt x="1536" y="831"/>
                  </a:lnTo>
                  <a:lnTo>
                    <a:pt x="1593" y="924"/>
                  </a:lnTo>
                  <a:lnTo>
                    <a:pt x="1644" y="997"/>
                  </a:lnTo>
                  <a:lnTo>
                    <a:pt x="1702" y="1049"/>
                  </a:lnTo>
                  <a:lnTo>
                    <a:pt x="1753" y="1090"/>
                  </a:lnTo>
                  <a:lnTo>
                    <a:pt x="1811" y="1111"/>
                  </a:lnTo>
                  <a:lnTo>
                    <a:pt x="1868" y="1132"/>
                  </a:lnTo>
                  <a:lnTo>
                    <a:pt x="1919" y="1142"/>
                  </a:lnTo>
                  <a:lnTo>
                    <a:pt x="1977" y="1147"/>
                  </a:lnTo>
                  <a:lnTo>
                    <a:pt x="2028" y="1147"/>
                  </a:lnTo>
                  <a:lnTo>
                    <a:pt x="2085" y="1152"/>
                  </a:lnTo>
                  <a:lnTo>
                    <a:pt x="2137" y="1152"/>
                  </a:lnTo>
                  <a:lnTo>
                    <a:pt x="2194" y="1152"/>
                  </a:lnTo>
                </a:path>
              </a:pathLst>
            </a:custGeom>
            <a:noFill/>
            <a:ln w="38100" cap="rnd" cmpd="sng">
              <a:solidFill>
                <a:srgbClr val="3399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169" name="Line 5"/>
            <p:cNvSpPr>
              <a:spLocks noChangeShapeType="1"/>
            </p:cNvSpPr>
            <p:nvPr/>
          </p:nvSpPr>
          <p:spPr bwMode="auto">
            <a:xfrm flipH="1">
              <a:off x="4128" y="1122"/>
              <a:ext cx="0" cy="2176"/>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70" name="Oval 6"/>
            <p:cNvSpPr>
              <a:spLocks noChangeArrowheads="1"/>
            </p:cNvSpPr>
            <p:nvPr/>
          </p:nvSpPr>
          <p:spPr bwMode="auto">
            <a:xfrm>
              <a:off x="4056" y="3226"/>
              <a:ext cx="152" cy="120"/>
            </a:xfrm>
            <a:prstGeom prst="ellipse">
              <a:avLst/>
            </a:prstGeom>
            <a:solidFill>
              <a:schemeClr val="accent2"/>
            </a:solidFill>
            <a:ln w="12700" cap="rnd">
              <a:solidFill>
                <a:schemeClr val="accent2"/>
              </a:solidFill>
              <a:round/>
              <a:headEnd/>
              <a:tailEnd/>
            </a:ln>
          </p:spPr>
          <p:txBody>
            <a:bodyPr wrap="none" anchor="ct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spcBef>
                  <a:spcPct val="0"/>
                </a:spcBef>
                <a:buClrTx/>
                <a:buSzTx/>
                <a:buFontTx/>
                <a:buNone/>
              </a:pPr>
              <a:endParaRPr lang="en-US" altLang="en-US"/>
            </a:p>
          </p:txBody>
        </p:sp>
        <p:sp>
          <p:nvSpPr>
            <p:cNvPr id="134171" name="Text Box 7"/>
            <p:cNvSpPr txBox="1">
              <a:spLocks noChangeArrowheads="1"/>
            </p:cNvSpPr>
            <p:nvPr/>
          </p:nvSpPr>
          <p:spPr bwMode="auto">
            <a:xfrm>
              <a:off x="4112" y="3543"/>
              <a:ext cx="93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t>Bad part’s</a:t>
              </a:r>
            </a:p>
            <a:p>
              <a:pPr algn="ctr">
                <a:spcBef>
                  <a:spcPct val="0"/>
                </a:spcBef>
                <a:buClrTx/>
                <a:buSzTx/>
                <a:buFontTx/>
                <a:buNone/>
              </a:pPr>
              <a:r>
                <a:rPr lang="en-GB" altLang="en-US"/>
                <a:t>true value</a:t>
              </a:r>
            </a:p>
          </p:txBody>
        </p:sp>
        <p:sp>
          <p:nvSpPr>
            <p:cNvPr id="134172" name="Line 8"/>
            <p:cNvSpPr>
              <a:spLocks noChangeShapeType="1"/>
            </p:cNvSpPr>
            <p:nvPr/>
          </p:nvSpPr>
          <p:spPr bwMode="auto">
            <a:xfrm flipH="1" flipV="1">
              <a:off x="4152" y="3344"/>
              <a:ext cx="120" cy="256"/>
            </a:xfrm>
            <a:prstGeom prst="line">
              <a:avLst/>
            </a:prstGeom>
            <a:noFill/>
            <a:ln w="28575"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73" name="Text Box 9"/>
            <p:cNvSpPr txBox="1">
              <a:spLocks noChangeArrowheads="1"/>
            </p:cNvSpPr>
            <p:nvPr/>
          </p:nvSpPr>
          <p:spPr bwMode="auto">
            <a:xfrm>
              <a:off x="4485" y="874"/>
              <a:ext cx="12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solidFill>
                    <a:srgbClr val="339933"/>
                  </a:solidFill>
                </a:rPr>
                <a:t>Measurement </a:t>
              </a:r>
            </a:p>
            <a:p>
              <a:pPr algn="ctr">
                <a:spcBef>
                  <a:spcPct val="0"/>
                </a:spcBef>
                <a:buClrTx/>
                <a:buSzTx/>
                <a:buFontTx/>
                <a:buNone/>
              </a:pPr>
              <a:r>
                <a:rPr lang="en-GB" altLang="en-US">
                  <a:solidFill>
                    <a:srgbClr val="339933"/>
                  </a:solidFill>
                </a:rPr>
                <a:t>variation</a:t>
              </a:r>
            </a:p>
          </p:txBody>
        </p:sp>
        <p:sp>
          <p:nvSpPr>
            <p:cNvPr id="134174" name="Line 10"/>
            <p:cNvSpPr>
              <a:spLocks noChangeShapeType="1"/>
            </p:cNvSpPr>
            <p:nvPr/>
          </p:nvSpPr>
          <p:spPr bwMode="auto">
            <a:xfrm flipH="1">
              <a:off x="4336" y="1258"/>
              <a:ext cx="616" cy="328"/>
            </a:xfrm>
            <a:prstGeom prst="line">
              <a:avLst/>
            </a:prstGeom>
            <a:noFill/>
            <a:ln w="28575" cap="rnd">
              <a:solidFill>
                <a:srgbClr val="33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4148" name="Group 11"/>
          <p:cNvGrpSpPr>
            <a:grpSpLocks/>
          </p:cNvGrpSpPr>
          <p:nvPr/>
        </p:nvGrpSpPr>
        <p:grpSpPr bwMode="auto">
          <a:xfrm>
            <a:off x="1011238" y="2209800"/>
            <a:ext cx="7245350" cy="3987800"/>
            <a:chOff x="637" y="1392"/>
            <a:chExt cx="4564" cy="2512"/>
          </a:xfrm>
        </p:grpSpPr>
        <p:grpSp>
          <p:nvGrpSpPr>
            <p:cNvPr id="134153" name="Group 12"/>
            <p:cNvGrpSpPr>
              <a:grpSpLocks/>
            </p:cNvGrpSpPr>
            <p:nvPr/>
          </p:nvGrpSpPr>
          <p:grpSpPr bwMode="auto">
            <a:xfrm>
              <a:off x="873" y="1392"/>
              <a:ext cx="4328" cy="2512"/>
              <a:chOff x="880" y="992"/>
              <a:chExt cx="4328" cy="2512"/>
            </a:xfrm>
          </p:grpSpPr>
          <p:sp>
            <p:nvSpPr>
              <p:cNvPr id="134162" name="Line 13"/>
              <p:cNvSpPr>
                <a:spLocks noChangeShapeType="1"/>
              </p:cNvSpPr>
              <p:nvPr/>
            </p:nvSpPr>
            <p:spPr bwMode="auto">
              <a:xfrm>
                <a:off x="880" y="2856"/>
                <a:ext cx="4328" cy="0"/>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63" name="Line 14"/>
              <p:cNvSpPr>
                <a:spLocks noChangeShapeType="1"/>
              </p:cNvSpPr>
              <p:nvPr/>
            </p:nvSpPr>
            <p:spPr bwMode="auto">
              <a:xfrm>
                <a:off x="2936" y="1056"/>
                <a:ext cx="0" cy="2192"/>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64" name="Line 15"/>
              <p:cNvSpPr>
                <a:spLocks noChangeShapeType="1"/>
              </p:cNvSpPr>
              <p:nvPr/>
            </p:nvSpPr>
            <p:spPr bwMode="auto">
              <a:xfrm>
                <a:off x="1856" y="992"/>
                <a:ext cx="0" cy="2224"/>
              </a:xfrm>
              <a:prstGeom prst="line">
                <a:avLst/>
              </a:prstGeom>
              <a:noFill/>
              <a:ln w="28575">
                <a:solidFill>
                  <a:schemeClr val="accent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65" name="Text Box 16"/>
              <p:cNvSpPr txBox="1">
                <a:spLocks noChangeArrowheads="1"/>
              </p:cNvSpPr>
              <p:nvPr/>
            </p:nvSpPr>
            <p:spPr bwMode="auto">
              <a:xfrm>
                <a:off x="1639" y="3254"/>
                <a:ext cx="4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solidFill>
                      <a:schemeClr val="accent1"/>
                    </a:solidFill>
                  </a:rPr>
                  <a:t>LSL</a:t>
                </a:r>
              </a:p>
            </p:txBody>
          </p:sp>
          <p:sp>
            <p:nvSpPr>
              <p:cNvPr id="134166" name="Line 17"/>
              <p:cNvSpPr>
                <a:spLocks noChangeShapeType="1"/>
              </p:cNvSpPr>
              <p:nvPr/>
            </p:nvSpPr>
            <p:spPr bwMode="auto">
              <a:xfrm>
                <a:off x="3936" y="995"/>
                <a:ext cx="0" cy="2224"/>
              </a:xfrm>
              <a:prstGeom prst="line">
                <a:avLst/>
              </a:prstGeom>
              <a:noFill/>
              <a:ln w="28575">
                <a:solidFill>
                  <a:schemeClr val="accent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67" name="Text Box 18"/>
              <p:cNvSpPr txBox="1">
                <a:spLocks noChangeArrowheads="1"/>
              </p:cNvSpPr>
              <p:nvPr/>
            </p:nvSpPr>
            <p:spPr bwMode="auto">
              <a:xfrm>
                <a:off x="3737" y="3254"/>
                <a:ext cx="4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solidFill>
                      <a:schemeClr val="accent1"/>
                    </a:solidFill>
                  </a:rPr>
                  <a:t>USL</a:t>
                </a:r>
              </a:p>
            </p:txBody>
          </p:sp>
        </p:grpSp>
        <p:grpSp>
          <p:nvGrpSpPr>
            <p:cNvPr id="134154" name="Group 19"/>
            <p:cNvGrpSpPr>
              <a:grpSpLocks/>
            </p:cNvGrpSpPr>
            <p:nvPr/>
          </p:nvGrpSpPr>
          <p:grpSpPr bwMode="auto">
            <a:xfrm>
              <a:off x="637" y="2066"/>
              <a:ext cx="4274" cy="1180"/>
              <a:chOff x="637" y="2066"/>
              <a:chExt cx="4274" cy="1180"/>
            </a:xfrm>
          </p:grpSpPr>
          <p:sp>
            <p:nvSpPr>
              <p:cNvPr id="134159" name="Freeform 20"/>
              <p:cNvSpPr>
                <a:spLocks/>
              </p:cNvSpPr>
              <p:nvPr/>
            </p:nvSpPr>
            <p:spPr bwMode="auto">
              <a:xfrm>
                <a:off x="924" y="2066"/>
                <a:ext cx="3987" cy="1180"/>
              </a:xfrm>
              <a:custGeom>
                <a:avLst/>
                <a:gdLst>
                  <a:gd name="T0" fmla="*/ 0 w 2195"/>
                  <a:gd name="T1" fmla="*/ 2055 h 1153"/>
                  <a:gd name="T2" fmla="*/ 174821771 w 2195"/>
                  <a:gd name="T3" fmla="*/ 2055 h 1153"/>
                  <a:gd name="T4" fmla="*/ 329846497 w 2195"/>
                  <a:gd name="T5" fmla="*/ 2055 h 1153"/>
                  <a:gd name="T6" fmla="*/ 503921211 w 2195"/>
                  <a:gd name="T7" fmla="*/ 2047 h 1153"/>
                  <a:gd name="T8" fmla="*/ 658605733 w 2195"/>
                  <a:gd name="T9" fmla="*/ 2047 h 1153"/>
                  <a:gd name="T10" fmla="*/ 831430536 w 2195"/>
                  <a:gd name="T11" fmla="*/ 2040 h 1153"/>
                  <a:gd name="T12" fmla="*/ 988280944 w 2195"/>
                  <a:gd name="T13" fmla="*/ 2018 h 1153"/>
                  <a:gd name="T14" fmla="*/ 1159930675 w 2195"/>
                  <a:gd name="T15" fmla="*/ 1982 h 1153"/>
                  <a:gd name="T16" fmla="*/ 1336127392 w 2195"/>
                  <a:gd name="T17" fmla="*/ 1947 h 1153"/>
                  <a:gd name="T18" fmla="*/ 1489092540 w 2195"/>
                  <a:gd name="T19" fmla="*/ 1872 h 1153"/>
                  <a:gd name="T20" fmla="*/ 1662593435 w 2195"/>
                  <a:gd name="T21" fmla="*/ 1778 h 1153"/>
                  <a:gd name="T22" fmla="*/ 1818321052 w 2195"/>
                  <a:gd name="T23" fmla="*/ 1649 h 1153"/>
                  <a:gd name="T24" fmla="*/ 1991362000 w 2195"/>
                  <a:gd name="T25" fmla="*/ 1479 h 1153"/>
                  <a:gd name="T26" fmla="*/ 2147483646 w 2195"/>
                  <a:gd name="T27" fmla="*/ 1286 h 1153"/>
                  <a:gd name="T28" fmla="*/ 2147483646 w 2195"/>
                  <a:gd name="T29" fmla="*/ 1058 h 1153"/>
                  <a:gd name="T30" fmla="*/ 2147483646 w 2195"/>
                  <a:gd name="T31" fmla="*/ 806 h 1153"/>
                  <a:gd name="T32" fmla="*/ 2147483646 w 2195"/>
                  <a:gd name="T33" fmla="*/ 556 h 1153"/>
                  <a:gd name="T34" fmla="*/ 2147483646 w 2195"/>
                  <a:gd name="T35" fmla="*/ 333 h 1153"/>
                  <a:gd name="T36" fmla="*/ 2147483646 w 2195"/>
                  <a:gd name="T37" fmla="*/ 154 h 1153"/>
                  <a:gd name="T38" fmla="*/ 2147483646 w 2195"/>
                  <a:gd name="T39" fmla="*/ 21 h 1153"/>
                  <a:gd name="T40" fmla="*/ 2147483646 w 2195"/>
                  <a:gd name="T41" fmla="*/ 0 h 1153"/>
                  <a:gd name="T42" fmla="*/ 2147483646 w 2195"/>
                  <a:gd name="T43" fmla="*/ 21 h 1153"/>
                  <a:gd name="T44" fmla="*/ 2147483646 w 2195"/>
                  <a:gd name="T45" fmla="*/ 154 h 1153"/>
                  <a:gd name="T46" fmla="*/ 2147483646 w 2195"/>
                  <a:gd name="T47" fmla="*/ 333 h 1153"/>
                  <a:gd name="T48" fmla="*/ 2147483646 w 2195"/>
                  <a:gd name="T49" fmla="*/ 556 h 1153"/>
                  <a:gd name="T50" fmla="*/ 2147483646 w 2195"/>
                  <a:gd name="T51" fmla="*/ 806 h 1153"/>
                  <a:gd name="T52" fmla="*/ 2147483646 w 2195"/>
                  <a:gd name="T53" fmla="*/ 1058 h 1153"/>
                  <a:gd name="T54" fmla="*/ 2147483646 w 2195"/>
                  <a:gd name="T55" fmla="*/ 1286 h 1153"/>
                  <a:gd name="T56" fmla="*/ 2147483646 w 2195"/>
                  <a:gd name="T57" fmla="*/ 1479 h 1153"/>
                  <a:gd name="T58" fmla="*/ 2147483646 w 2195"/>
                  <a:gd name="T59" fmla="*/ 1649 h 1153"/>
                  <a:gd name="T60" fmla="*/ 2147483646 w 2195"/>
                  <a:gd name="T61" fmla="*/ 1778 h 1153"/>
                  <a:gd name="T62" fmla="*/ 2147483646 w 2195"/>
                  <a:gd name="T63" fmla="*/ 1872 h 1153"/>
                  <a:gd name="T64" fmla="*/ 2147483646 w 2195"/>
                  <a:gd name="T65" fmla="*/ 1947 h 1153"/>
                  <a:gd name="T66" fmla="*/ 2147483646 w 2195"/>
                  <a:gd name="T67" fmla="*/ 1982 h 1153"/>
                  <a:gd name="T68" fmla="*/ 2147483646 w 2195"/>
                  <a:gd name="T69" fmla="*/ 2018 h 1153"/>
                  <a:gd name="T70" fmla="*/ 2147483646 w 2195"/>
                  <a:gd name="T71" fmla="*/ 2040 h 1153"/>
                  <a:gd name="T72" fmla="*/ 2147483646 w 2195"/>
                  <a:gd name="T73" fmla="*/ 2047 h 1153"/>
                  <a:gd name="T74" fmla="*/ 2147483646 w 2195"/>
                  <a:gd name="T75" fmla="*/ 2047 h 1153"/>
                  <a:gd name="T76" fmla="*/ 2147483646 w 2195"/>
                  <a:gd name="T77" fmla="*/ 2055 h 1153"/>
                  <a:gd name="T78" fmla="*/ 2147483646 w 2195"/>
                  <a:gd name="T79" fmla="*/ 2055 h 1153"/>
                  <a:gd name="T80" fmla="*/ 2147483646 w 2195"/>
                  <a:gd name="T81" fmla="*/ 2055 h 1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5"/>
                  <a:gd name="T124" fmla="*/ 0 h 1153"/>
                  <a:gd name="T125" fmla="*/ 2195 w 2195"/>
                  <a:gd name="T126" fmla="*/ 1153 h 1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5" h="1153">
                    <a:moveTo>
                      <a:pt x="0" y="1152"/>
                    </a:moveTo>
                    <a:lnTo>
                      <a:pt x="58" y="1152"/>
                    </a:lnTo>
                    <a:lnTo>
                      <a:pt x="109" y="1152"/>
                    </a:lnTo>
                    <a:lnTo>
                      <a:pt x="167" y="1147"/>
                    </a:lnTo>
                    <a:lnTo>
                      <a:pt x="218" y="1147"/>
                    </a:lnTo>
                    <a:lnTo>
                      <a:pt x="275" y="1142"/>
                    </a:lnTo>
                    <a:lnTo>
                      <a:pt x="327" y="1132"/>
                    </a:lnTo>
                    <a:lnTo>
                      <a:pt x="384" y="1111"/>
                    </a:lnTo>
                    <a:lnTo>
                      <a:pt x="442" y="1090"/>
                    </a:lnTo>
                    <a:lnTo>
                      <a:pt x="493" y="1049"/>
                    </a:lnTo>
                    <a:lnTo>
                      <a:pt x="550" y="997"/>
                    </a:lnTo>
                    <a:lnTo>
                      <a:pt x="602" y="924"/>
                    </a:lnTo>
                    <a:lnTo>
                      <a:pt x="659" y="831"/>
                    </a:lnTo>
                    <a:lnTo>
                      <a:pt x="711" y="722"/>
                    </a:lnTo>
                    <a:lnTo>
                      <a:pt x="768" y="592"/>
                    </a:lnTo>
                    <a:lnTo>
                      <a:pt x="825" y="452"/>
                    </a:lnTo>
                    <a:lnTo>
                      <a:pt x="877" y="312"/>
                    </a:lnTo>
                    <a:lnTo>
                      <a:pt x="934" y="187"/>
                    </a:lnTo>
                    <a:lnTo>
                      <a:pt x="986" y="88"/>
                    </a:lnTo>
                    <a:lnTo>
                      <a:pt x="1043" y="21"/>
                    </a:lnTo>
                    <a:lnTo>
                      <a:pt x="1100" y="0"/>
                    </a:lnTo>
                    <a:lnTo>
                      <a:pt x="1152" y="21"/>
                    </a:lnTo>
                    <a:lnTo>
                      <a:pt x="1209" y="88"/>
                    </a:lnTo>
                    <a:lnTo>
                      <a:pt x="1261" y="187"/>
                    </a:lnTo>
                    <a:lnTo>
                      <a:pt x="1318" y="312"/>
                    </a:lnTo>
                    <a:lnTo>
                      <a:pt x="1369" y="452"/>
                    </a:lnTo>
                    <a:lnTo>
                      <a:pt x="1427" y="592"/>
                    </a:lnTo>
                    <a:lnTo>
                      <a:pt x="1484" y="722"/>
                    </a:lnTo>
                    <a:lnTo>
                      <a:pt x="1536" y="831"/>
                    </a:lnTo>
                    <a:lnTo>
                      <a:pt x="1593" y="924"/>
                    </a:lnTo>
                    <a:lnTo>
                      <a:pt x="1644" y="997"/>
                    </a:lnTo>
                    <a:lnTo>
                      <a:pt x="1702" y="1049"/>
                    </a:lnTo>
                    <a:lnTo>
                      <a:pt x="1753" y="1090"/>
                    </a:lnTo>
                    <a:lnTo>
                      <a:pt x="1811" y="1111"/>
                    </a:lnTo>
                    <a:lnTo>
                      <a:pt x="1868" y="1132"/>
                    </a:lnTo>
                    <a:lnTo>
                      <a:pt x="1919" y="1142"/>
                    </a:lnTo>
                    <a:lnTo>
                      <a:pt x="1977" y="1147"/>
                    </a:lnTo>
                    <a:lnTo>
                      <a:pt x="2028" y="1147"/>
                    </a:lnTo>
                    <a:lnTo>
                      <a:pt x="2085" y="1152"/>
                    </a:lnTo>
                    <a:lnTo>
                      <a:pt x="2137" y="1152"/>
                    </a:lnTo>
                    <a:lnTo>
                      <a:pt x="2194" y="1152"/>
                    </a:lnTo>
                  </a:path>
                </a:pathLst>
              </a:custGeom>
              <a:noFill/>
              <a:ln w="38100" cap="rnd" cmpd="sng">
                <a:solidFill>
                  <a:srgbClr val="280BB7"/>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160" name="Text Box 21"/>
              <p:cNvSpPr txBox="1">
                <a:spLocks noChangeArrowheads="1"/>
              </p:cNvSpPr>
              <p:nvPr/>
            </p:nvSpPr>
            <p:spPr bwMode="auto">
              <a:xfrm>
                <a:off x="637" y="2381"/>
                <a:ext cx="87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solidFill>
                      <a:srgbClr val="0A18CC"/>
                    </a:solidFill>
                  </a:rPr>
                  <a:t>Observed</a:t>
                </a:r>
                <a:br>
                  <a:rPr lang="en-GB" altLang="en-US">
                    <a:solidFill>
                      <a:srgbClr val="0A18CC"/>
                    </a:solidFill>
                  </a:rPr>
                </a:br>
                <a:r>
                  <a:rPr lang="en-GB" altLang="en-US">
                    <a:solidFill>
                      <a:srgbClr val="0A18CC"/>
                    </a:solidFill>
                  </a:rPr>
                  <a:t>Process</a:t>
                </a:r>
              </a:p>
              <a:p>
                <a:pPr algn="ctr">
                  <a:spcBef>
                    <a:spcPct val="0"/>
                  </a:spcBef>
                  <a:buClrTx/>
                  <a:buSzTx/>
                  <a:buFontTx/>
                  <a:buNone/>
                </a:pPr>
                <a:r>
                  <a:rPr lang="en-GB" altLang="en-US">
                    <a:solidFill>
                      <a:srgbClr val="0A18CC"/>
                    </a:solidFill>
                  </a:rPr>
                  <a:t>Variation</a:t>
                </a:r>
                <a:endParaRPr lang="en-GB" altLang="en-US"/>
              </a:p>
            </p:txBody>
          </p:sp>
          <p:sp>
            <p:nvSpPr>
              <p:cNvPr id="134161" name="Line 22"/>
              <p:cNvSpPr>
                <a:spLocks noChangeShapeType="1"/>
              </p:cNvSpPr>
              <p:nvPr/>
            </p:nvSpPr>
            <p:spPr bwMode="auto">
              <a:xfrm>
                <a:off x="1553" y="2480"/>
                <a:ext cx="512" cy="416"/>
              </a:xfrm>
              <a:prstGeom prst="line">
                <a:avLst/>
              </a:prstGeom>
              <a:noFill/>
              <a:ln w="38100" cap="rnd">
                <a:solidFill>
                  <a:srgbClr val="0A18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4155" name="Group 23"/>
            <p:cNvGrpSpPr>
              <a:grpSpLocks/>
            </p:cNvGrpSpPr>
            <p:nvPr/>
          </p:nvGrpSpPr>
          <p:grpSpPr bwMode="auto">
            <a:xfrm>
              <a:off x="1468" y="1773"/>
              <a:ext cx="3378" cy="1481"/>
              <a:chOff x="1468" y="1773"/>
              <a:chExt cx="3378" cy="1481"/>
            </a:xfrm>
          </p:grpSpPr>
          <p:sp>
            <p:nvSpPr>
              <p:cNvPr id="134156" name="Freeform 24"/>
              <p:cNvSpPr>
                <a:spLocks/>
              </p:cNvSpPr>
              <p:nvPr/>
            </p:nvSpPr>
            <p:spPr bwMode="auto">
              <a:xfrm>
                <a:off x="1468" y="1826"/>
                <a:ext cx="2915" cy="1428"/>
              </a:xfrm>
              <a:custGeom>
                <a:avLst/>
                <a:gdLst>
                  <a:gd name="T0" fmla="*/ 0 w 2195"/>
                  <a:gd name="T1" fmla="*/ 241944 h 1153"/>
                  <a:gd name="T2" fmla="*/ 69358 w 2195"/>
                  <a:gd name="T3" fmla="*/ 241944 h 1153"/>
                  <a:gd name="T4" fmla="*/ 131540 w 2195"/>
                  <a:gd name="T5" fmla="*/ 241944 h 1153"/>
                  <a:gd name="T6" fmla="*/ 201367 w 2195"/>
                  <a:gd name="T7" fmla="*/ 241176 h 1153"/>
                  <a:gd name="T8" fmla="*/ 262577 w 2195"/>
                  <a:gd name="T9" fmla="*/ 241176 h 1153"/>
                  <a:gd name="T10" fmla="*/ 330322 w 2195"/>
                  <a:gd name="T11" fmla="*/ 239924 h 1153"/>
                  <a:gd name="T12" fmla="*/ 392564 w 2195"/>
                  <a:gd name="T13" fmla="*/ 237821 h 1153"/>
                  <a:gd name="T14" fmla="*/ 461639 w 2195"/>
                  <a:gd name="T15" fmla="*/ 233345 h 1153"/>
                  <a:gd name="T16" fmla="*/ 531922 w 2195"/>
                  <a:gd name="T17" fmla="*/ 229108 h 1153"/>
                  <a:gd name="T18" fmla="*/ 592979 w 2195"/>
                  <a:gd name="T19" fmla="*/ 220393 h 1153"/>
                  <a:gd name="T20" fmla="*/ 660895 w 2195"/>
                  <a:gd name="T21" fmla="*/ 209595 h 1153"/>
                  <a:gd name="T22" fmla="*/ 723329 w 2195"/>
                  <a:gd name="T23" fmla="*/ 194141 h 1153"/>
                  <a:gd name="T24" fmla="*/ 792148 w 2195"/>
                  <a:gd name="T25" fmla="*/ 174491 h 1153"/>
                  <a:gd name="T26" fmla="*/ 854632 w 2195"/>
                  <a:gd name="T27" fmla="*/ 151636 h 1153"/>
                  <a:gd name="T28" fmla="*/ 923849 w 2195"/>
                  <a:gd name="T29" fmla="*/ 124338 h 1153"/>
                  <a:gd name="T30" fmla="*/ 992891 w 2195"/>
                  <a:gd name="T31" fmla="*/ 95164 h 1153"/>
                  <a:gd name="T32" fmla="*/ 1054611 w 2195"/>
                  <a:gd name="T33" fmla="*/ 65450 h 1153"/>
                  <a:gd name="T34" fmla="*/ 1122812 w 2195"/>
                  <a:gd name="T35" fmla="*/ 39300 h 1153"/>
                  <a:gd name="T36" fmla="*/ 1184971 w 2195"/>
                  <a:gd name="T37" fmla="*/ 18477 h 1153"/>
                  <a:gd name="T38" fmla="*/ 1253904 w 2195"/>
                  <a:gd name="T39" fmla="*/ 4461 h 1153"/>
                  <a:gd name="T40" fmla="*/ 1322511 w 2195"/>
                  <a:gd name="T41" fmla="*/ 0 h 1153"/>
                  <a:gd name="T42" fmla="*/ 1385577 w 2195"/>
                  <a:gd name="T43" fmla="*/ 4461 h 1153"/>
                  <a:gd name="T44" fmla="*/ 1454402 w 2195"/>
                  <a:gd name="T45" fmla="*/ 18477 h 1153"/>
                  <a:gd name="T46" fmla="*/ 1516880 w 2195"/>
                  <a:gd name="T47" fmla="*/ 39300 h 1153"/>
                  <a:gd name="T48" fmla="*/ 1584326 w 2195"/>
                  <a:gd name="T49" fmla="*/ 65450 h 1153"/>
                  <a:gd name="T50" fmla="*/ 1646218 w 2195"/>
                  <a:gd name="T51" fmla="*/ 95164 h 1153"/>
                  <a:gd name="T52" fmla="*/ 1716495 w 2195"/>
                  <a:gd name="T53" fmla="*/ 124338 h 1153"/>
                  <a:gd name="T54" fmla="*/ 1785567 w 2195"/>
                  <a:gd name="T55" fmla="*/ 151636 h 1153"/>
                  <a:gd name="T56" fmla="*/ 1847222 w 2195"/>
                  <a:gd name="T57" fmla="*/ 174491 h 1153"/>
                  <a:gd name="T58" fmla="*/ 1916245 w 2195"/>
                  <a:gd name="T59" fmla="*/ 194141 h 1153"/>
                  <a:gd name="T60" fmla="*/ 1976681 w 2195"/>
                  <a:gd name="T61" fmla="*/ 209595 h 1153"/>
                  <a:gd name="T62" fmla="*/ 2045863 w 2195"/>
                  <a:gd name="T63" fmla="*/ 220393 h 1153"/>
                  <a:gd name="T64" fmla="*/ 2108489 w 2195"/>
                  <a:gd name="T65" fmla="*/ 229108 h 1153"/>
                  <a:gd name="T66" fmla="*/ 2178049 w 2195"/>
                  <a:gd name="T67" fmla="*/ 233345 h 1153"/>
                  <a:gd name="T68" fmla="*/ 2246646 w 2195"/>
                  <a:gd name="T69" fmla="*/ 237821 h 1153"/>
                  <a:gd name="T70" fmla="*/ 2307466 w 2195"/>
                  <a:gd name="T71" fmla="*/ 239924 h 1153"/>
                  <a:gd name="T72" fmla="*/ 2376394 w 2195"/>
                  <a:gd name="T73" fmla="*/ 241176 h 1153"/>
                  <a:gd name="T74" fmla="*/ 2438429 w 2195"/>
                  <a:gd name="T75" fmla="*/ 241176 h 1153"/>
                  <a:gd name="T76" fmla="*/ 2507233 w 2195"/>
                  <a:gd name="T77" fmla="*/ 241944 h 1153"/>
                  <a:gd name="T78" fmla="*/ 2569609 w 2195"/>
                  <a:gd name="T79" fmla="*/ 241944 h 1153"/>
                  <a:gd name="T80" fmla="*/ 2638564 w 2195"/>
                  <a:gd name="T81" fmla="*/ 241944 h 1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5"/>
                  <a:gd name="T124" fmla="*/ 0 h 1153"/>
                  <a:gd name="T125" fmla="*/ 2195 w 2195"/>
                  <a:gd name="T126" fmla="*/ 1153 h 1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5" h="1153">
                    <a:moveTo>
                      <a:pt x="0" y="1152"/>
                    </a:moveTo>
                    <a:lnTo>
                      <a:pt x="58" y="1152"/>
                    </a:lnTo>
                    <a:lnTo>
                      <a:pt x="109" y="1152"/>
                    </a:lnTo>
                    <a:lnTo>
                      <a:pt x="167" y="1147"/>
                    </a:lnTo>
                    <a:lnTo>
                      <a:pt x="218" y="1147"/>
                    </a:lnTo>
                    <a:lnTo>
                      <a:pt x="275" y="1142"/>
                    </a:lnTo>
                    <a:lnTo>
                      <a:pt x="327" y="1132"/>
                    </a:lnTo>
                    <a:lnTo>
                      <a:pt x="384" y="1111"/>
                    </a:lnTo>
                    <a:lnTo>
                      <a:pt x="442" y="1090"/>
                    </a:lnTo>
                    <a:lnTo>
                      <a:pt x="493" y="1049"/>
                    </a:lnTo>
                    <a:lnTo>
                      <a:pt x="550" y="997"/>
                    </a:lnTo>
                    <a:lnTo>
                      <a:pt x="602" y="924"/>
                    </a:lnTo>
                    <a:lnTo>
                      <a:pt x="659" y="831"/>
                    </a:lnTo>
                    <a:lnTo>
                      <a:pt x="711" y="722"/>
                    </a:lnTo>
                    <a:lnTo>
                      <a:pt x="768" y="592"/>
                    </a:lnTo>
                    <a:lnTo>
                      <a:pt x="825" y="452"/>
                    </a:lnTo>
                    <a:lnTo>
                      <a:pt x="877" y="312"/>
                    </a:lnTo>
                    <a:lnTo>
                      <a:pt x="934" y="187"/>
                    </a:lnTo>
                    <a:lnTo>
                      <a:pt x="986" y="88"/>
                    </a:lnTo>
                    <a:lnTo>
                      <a:pt x="1043" y="21"/>
                    </a:lnTo>
                    <a:lnTo>
                      <a:pt x="1100" y="0"/>
                    </a:lnTo>
                    <a:lnTo>
                      <a:pt x="1152" y="21"/>
                    </a:lnTo>
                    <a:lnTo>
                      <a:pt x="1209" y="88"/>
                    </a:lnTo>
                    <a:lnTo>
                      <a:pt x="1261" y="187"/>
                    </a:lnTo>
                    <a:lnTo>
                      <a:pt x="1318" y="312"/>
                    </a:lnTo>
                    <a:lnTo>
                      <a:pt x="1369" y="452"/>
                    </a:lnTo>
                    <a:lnTo>
                      <a:pt x="1427" y="592"/>
                    </a:lnTo>
                    <a:lnTo>
                      <a:pt x="1484" y="722"/>
                    </a:lnTo>
                    <a:lnTo>
                      <a:pt x="1536" y="831"/>
                    </a:lnTo>
                    <a:lnTo>
                      <a:pt x="1593" y="924"/>
                    </a:lnTo>
                    <a:lnTo>
                      <a:pt x="1644" y="997"/>
                    </a:lnTo>
                    <a:lnTo>
                      <a:pt x="1702" y="1049"/>
                    </a:lnTo>
                    <a:lnTo>
                      <a:pt x="1753" y="1090"/>
                    </a:lnTo>
                    <a:lnTo>
                      <a:pt x="1811" y="1111"/>
                    </a:lnTo>
                    <a:lnTo>
                      <a:pt x="1868" y="1132"/>
                    </a:lnTo>
                    <a:lnTo>
                      <a:pt x="1919" y="1142"/>
                    </a:lnTo>
                    <a:lnTo>
                      <a:pt x="1977" y="1147"/>
                    </a:lnTo>
                    <a:lnTo>
                      <a:pt x="2028" y="1147"/>
                    </a:lnTo>
                    <a:lnTo>
                      <a:pt x="2085" y="1152"/>
                    </a:lnTo>
                    <a:lnTo>
                      <a:pt x="2137" y="1152"/>
                    </a:lnTo>
                    <a:lnTo>
                      <a:pt x="2194" y="1152"/>
                    </a:lnTo>
                  </a:path>
                </a:pathLst>
              </a:custGeom>
              <a:noFill/>
              <a:ln w="381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157" name="Line 25"/>
              <p:cNvSpPr>
                <a:spLocks noChangeShapeType="1"/>
              </p:cNvSpPr>
              <p:nvPr/>
            </p:nvSpPr>
            <p:spPr bwMode="auto">
              <a:xfrm flipH="1">
                <a:off x="3145" y="1840"/>
                <a:ext cx="976" cy="160"/>
              </a:xfrm>
              <a:prstGeom prst="line">
                <a:avLst/>
              </a:prstGeom>
              <a:noFill/>
              <a:ln w="381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58" name="Text Box 26"/>
              <p:cNvSpPr txBox="1">
                <a:spLocks noChangeArrowheads="1"/>
              </p:cNvSpPr>
              <p:nvPr/>
            </p:nvSpPr>
            <p:spPr bwMode="auto">
              <a:xfrm>
                <a:off x="4012" y="1773"/>
                <a:ext cx="834" cy="634"/>
              </a:xfrm>
              <a:prstGeom prst="rect">
                <a:avLst/>
              </a:prstGeom>
              <a:solidFill>
                <a:schemeClr val="bg1"/>
              </a:solidFill>
              <a:ln>
                <a:noFill/>
              </a:ln>
              <a:extLst>
                <a:ext uri="{91240B29-F687-4F45-9708-019B960494DF}">
                  <a14:hiddenLine xmlns:a14="http://schemas.microsoft.com/office/drawing/2010/main" w="381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t>True </a:t>
                </a:r>
                <a:br>
                  <a:rPr lang="en-GB" altLang="en-US"/>
                </a:br>
                <a:r>
                  <a:rPr lang="en-GB" altLang="en-US"/>
                  <a:t>Process</a:t>
                </a:r>
              </a:p>
              <a:p>
                <a:pPr algn="ctr">
                  <a:spcBef>
                    <a:spcPct val="0"/>
                  </a:spcBef>
                  <a:buClrTx/>
                  <a:buSzTx/>
                  <a:buFontTx/>
                  <a:buNone/>
                </a:pPr>
                <a:r>
                  <a:rPr lang="en-GB" altLang="en-US"/>
                  <a:t>Variation</a:t>
                </a:r>
              </a:p>
            </p:txBody>
          </p:sp>
        </p:grpSp>
      </p:grpSp>
      <p:grpSp>
        <p:nvGrpSpPr>
          <p:cNvPr id="7" name="Group 27"/>
          <p:cNvGrpSpPr>
            <a:grpSpLocks/>
          </p:cNvGrpSpPr>
          <p:nvPr/>
        </p:nvGrpSpPr>
        <p:grpSpPr bwMode="auto">
          <a:xfrm>
            <a:off x="590550" y="1479550"/>
            <a:ext cx="5694363" cy="1311275"/>
            <a:chOff x="372" y="932"/>
            <a:chExt cx="3587" cy="826"/>
          </a:xfrm>
        </p:grpSpPr>
        <p:sp>
          <p:nvSpPr>
            <p:cNvPr id="134150" name="Text Box 28"/>
            <p:cNvSpPr txBox="1">
              <a:spLocks noChangeArrowheads="1"/>
            </p:cNvSpPr>
            <p:nvPr/>
          </p:nvSpPr>
          <p:spPr bwMode="auto">
            <a:xfrm>
              <a:off x="372" y="932"/>
              <a:ext cx="1907" cy="826"/>
            </a:xfrm>
            <a:prstGeom prst="rect">
              <a:avLst/>
            </a:prstGeom>
            <a:solidFill>
              <a:srgbClr val="FFFFFF"/>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solidFill>
                    <a:schemeClr val="accent1"/>
                  </a:solidFill>
                </a:rPr>
                <a:t>Probability of </a:t>
              </a:r>
            </a:p>
            <a:p>
              <a:pPr algn="ctr">
                <a:spcBef>
                  <a:spcPct val="0"/>
                </a:spcBef>
                <a:buClrTx/>
                <a:buSzTx/>
                <a:buFontTx/>
                <a:buNone/>
              </a:pPr>
              <a:r>
                <a:rPr lang="en-GB" altLang="en-US">
                  <a:solidFill>
                    <a:schemeClr val="accent1"/>
                  </a:solidFill>
                </a:rPr>
                <a:t>incorrectly accepting</a:t>
              </a:r>
            </a:p>
            <a:p>
              <a:pPr algn="ctr">
                <a:spcBef>
                  <a:spcPct val="0"/>
                </a:spcBef>
                <a:buClrTx/>
                <a:buSzTx/>
                <a:buFontTx/>
                <a:buNone/>
              </a:pPr>
              <a:r>
                <a:rPr lang="en-GB" altLang="en-US">
                  <a:solidFill>
                    <a:schemeClr val="accent1"/>
                  </a:solidFill>
                </a:rPr>
                <a:t>a bad part</a:t>
              </a:r>
            </a:p>
            <a:p>
              <a:pPr algn="ctr">
                <a:spcBef>
                  <a:spcPct val="0"/>
                </a:spcBef>
                <a:buClrTx/>
                <a:buSzTx/>
                <a:buFontTx/>
                <a:buNone/>
              </a:pPr>
              <a:r>
                <a:rPr lang="en-GB" altLang="en-US">
                  <a:solidFill>
                    <a:schemeClr val="accent1"/>
                  </a:solidFill>
                </a:rPr>
                <a:t>A COMPLIANCE ISSUE</a:t>
              </a:r>
            </a:p>
          </p:txBody>
        </p:sp>
        <p:sp>
          <p:nvSpPr>
            <p:cNvPr id="134151" name="Line 29"/>
            <p:cNvSpPr>
              <a:spLocks noChangeShapeType="1"/>
            </p:cNvSpPr>
            <p:nvPr/>
          </p:nvSpPr>
          <p:spPr bwMode="auto">
            <a:xfrm>
              <a:off x="1900" y="1439"/>
              <a:ext cx="1796" cy="193"/>
            </a:xfrm>
            <a:prstGeom prst="line">
              <a:avLst/>
            </a:prstGeom>
            <a:noFill/>
            <a:ln w="28575" cap="rnd">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52" name="Freeform 30"/>
            <p:cNvSpPr>
              <a:spLocks/>
            </p:cNvSpPr>
            <p:nvPr/>
          </p:nvSpPr>
          <p:spPr bwMode="auto">
            <a:xfrm>
              <a:off x="3774" y="1611"/>
              <a:ext cx="185" cy="96"/>
            </a:xfrm>
            <a:custGeom>
              <a:avLst/>
              <a:gdLst>
                <a:gd name="T0" fmla="*/ 0 w 185"/>
                <a:gd name="T1" fmla="*/ 96 h 96"/>
                <a:gd name="T2" fmla="*/ 66 w 185"/>
                <a:gd name="T3" fmla="*/ 79 h 96"/>
                <a:gd name="T4" fmla="*/ 102 w 185"/>
                <a:gd name="T5" fmla="*/ 64 h 96"/>
                <a:gd name="T6" fmla="*/ 153 w 185"/>
                <a:gd name="T7" fmla="*/ 19 h 96"/>
                <a:gd name="T8" fmla="*/ 161 w 185"/>
                <a:gd name="T9" fmla="*/ 13 h 96"/>
                <a:gd name="T10" fmla="*/ 159 w 185"/>
                <a:gd name="T11" fmla="*/ 55 h 96"/>
                <a:gd name="T12" fmla="*/ 161 w 185"/>
                <a:gd name="T13" fmla="*/ 79 h 96"/>
                <a:gd name="T14" fmla="*/ 162 w 185"/>
                <a:gd name="T15" fmla="*/ 88 h 96"/>
                <a:gd name="T16" fmla="*/ 162 w 185"/>
                <a:gd name="T17" fmla="*/ 87 h 96"/>
                <a:gd name="T18" fmla="*/ 158 w 185"/>
                <a:gd name="T19" fmla="*/ 96 h 96"/>
                <a:gd name="T20" fmla="*/ 0 w 185"/>
                <a:gd name="T21" fmla="*/ 96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96"/>
                <a:gd name="T35" fmla="*/ 185 w 185"/>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96">
                  <a:moveTo>
                    <a:pt x="0" y="96"/>
                  </a:moveTo>
                  <a:cubicBezTo>
                    <a:pt x="32" y="89"/>
                    <a:pt x="31" y="82"/>
                    <a:pt x="66" y="79"/>
                  </a:cubicBezTo>
                  <a:cubicBezTo>
                    <a:pt x="80" y="74"/>
                    <a:pt x="90" y="72"/>
                    <a:pt x="102" y="64"/>
                  </a:cubicBezTo>
                  <a:cubicBezTo>
                    <a:pt x="111" y="51"/>
                    <a:pt x="139" y="28"/>
                    <a:pt x="153" y="19"/>
                  </a:cubicBezTo>
                  <a:cubicBezTo>
                    <a:pt x="163" y="11"/>
                    <a:pt x="160" y="0"/>
                    <a:pt x="161" y="13"/>
                  </a:cubicBezTo>
                  <a:cubicBezTo>
                    <a:pt x="162" y="19"/>
                    <a:pt x="159" y="44"/>
                    <a:pt x="159" y="55"/>
                  </a:cubicBezTo>
                  <a:cubicBezTo>
                    <a:pt x="159" y="66"/>
                    <a:pt x="161" y="74"/>
                    <a:pt x="161" y="79"/>
                  </a:cubicBezTo>
                  <a:cubicBezTo>
                    <a:pt x="161" y="84"/>
                    <a:pt x="162" y="87"/>
                    <a:pt x="162" y="88"/>
                  </a:cubicBezTo>
                  <a:cubicBezTo>
                    <a:pt x="162" y="89"/>
                    <a:pt x="163" y="86"/>
                    <a:pt x="162" y="87"/>
                  </a:cubicBezTo>
                  <a:cubicBezTo>
                    <a:pt x="161" y="88"/>
                    <a:pt x="185" y="94"/>
                    <a:pt x="158" y="96"/>
                  </a:cubicBezTo>
                  <a:cubicBezTo>
                    <a:pt x="102" y="95"/>
                    <a:pt x="56" y="96"/>
                    <a:pt x="0" y="96"/>
                  </a:cubicBezTo>
                  <a:close/>
                </a:path>
              </a:pathLst>
            </a:custGeom>
            <a:solidFill>
              <a:schemeClr val="accent1"/>
            </a:solidFill>
            <a:ln w="12700" cap="flat" cmpd="sng">
              <a:solidFill>
                <a:schemeClr val="accent1"/>
              </a:solidFill>
              <a:prstDash val="solid"/>
              <a:round/>
              <a:headEnd type="none" w="med" len="med"/>
              <a:tailEnd type="none" w="med" len="med"/>
            </a:ln>
          </p:spPr>
          <p:txBody>
            <a:bodyPr wrap="none" anchor="ctr"/>
            <a:lstStyle/>
            <a:p>
              <a:endParaRPr lang="en-US"/>
            </a:p>
          </p:txBody>
        </p:sp>
      </p:grpSp>
    </p:spTree>
    <p:extLst>
      <p:ext uri="{BB962C8B-B14F-4D97-AF65-F5344CB8AC3E}">
        <p14:creationId xmlns:p14="http://schemas.microsoft.com/office/powerpoint/2010/main" val="3790562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40532" y="142875"/>
            <a:ext cx="8382000" cy="1104900"/>
          </a:xfrm>
        </p:spPr>
        <p:txBody>
          <a:bodyPr/>
          <a:lstStyle/>
          <a:p>
            <a:r>
              <a:rPr lang="en-GB" altLang="en-US" dirty="0"/>
              <a:t>Why MSA Matters</a:t>
            </a:r>
          </a:p>
        </p:txBody>
      </p:sp>
      <p:grpSp>
        <p:nvGrpSpPr>
          <p:cNvPr id="132099" name="Group 3"/>
          <p:cNvGrpSpPr>
            <a:grpSpLocks/>
          </p:cNvGrpSpPr>
          <p:nvPr/>
        </p:nvGrpSpPr>
        <p:grpSpPr bwMode="auto">
          <a:xfrm>
            <a:off x="1011238" y="2209800"/>
            <a:ext cx="7245350" cy="3987800"/>
            <a:chOff x="637" y="1392"/>
            <a:chExt cx="4564" cy="2512"/>
          </a:xfrm>
        </p:grpSpPr>
        <p:grpSp>
          <p:nvGrpSpPr>
            <p:cNvPr id="132112" name="Group 4"/>
            <p:cNvGrpSpPr>
              <a:grpSpLocks/>
            </p:cNvGrpSpPr>
            <p:nvPr/>
          </p:nvGrpSpPr>
          <p:grpSpPr bwMode="auto">
            <a:xfrm>
              <a:off x="873" y="1392"/>
              <a:ext cx="4328" cy="2512"/>
              <a:chOff x="880" y="992"/>
              <a:chExt cx="4328" cy="2512"/>
            </a:xfrm>
          </p:grpSpPr>
          <p:sp>
            <p:nvSpPr>
              <p:cNvPr id="132121" name="Line 5"/>
              <p:cNvSpPr>
                <a:spLocks noChangeShapeType="1"/>
              </p:cNvSpPr>
              <p:nvPr/>
            </p:nvSpPr>
            <p:spPr bwMode="auto">
              <a:xfrm>
                <a:off x="880" y="2856"/>
                <a:ext cx="4328" cy="0"/>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2" name="Line 6"/>
              <p:cNvSpPr>
                <a:spLocks noChangeShapeType="1"/>
              </p:cNvSpPr>
              <p:nvPr/>
            </p:nvSpPr>
            <p:spPr bwMode="auto">
              <a:xfrm>
                <a:off x="2936" y="1056"/>
                <a:ext cx="0" cy="2192"/>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3" name="Line 7"/>
              <p:cNvSpPr>
                <a:spLocks noChangeShapeType="1"/>
              </p:cNvSpPr>
              <p:nvPr/>
            </p:nvSpPr>
            <p:spPr bwMode="auto">
              <a:xfrm>
                <a:off x="1856" y="992"/>
                <a:ext cx="0" cy="2224"/>
              </a:xfrm>
              <a:prstGeom prst="line">
                <a:avLst/>
              </a:prstGeom>
              <a:noFill/>
              <a:ln w="28575">
                <a:solidFill>
                  <a:schemeClr val="accent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4" name="Text Box 8"/>
              <p:cNvSpPr txBox="1">
                <a:spLocks noChangeArrowheads="1"/>
              </p:cNvSpPr>
              <p:nvPr/>
            </p:nvSpPr>
            <p:spPr bwMode="auto">
              <a:xfrm>
                <a:off x="1639" y="3254"/>
                <a:ext cx="4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solidFill>
                      <a:schemeClr val="accent1"/>
                    </a:solidFill>
                  </a:rPr>
                  <a:t>LSL</a:t>
                </a:r>
              </a:p>
            </p:txBody>
          </p:sp>
          <p:sp>
            <p:nvSpPr>
              <p:cNvPr id="132125" name="Line 9"/>
              <p:cNvSpPr>
                <a:spLocks noChangeShapeType="1"/>
              </p:cNvSpPr>
              <p:nvPr/>
            </p:nvSpPr>
            <p:spPr bwMode="auto">
              <a:xfrm>
                <a:off x="3936" y="995"/>
                <a:ext cx="0" cy="2224"/>
              </a:xfrm>
              <a:prstGeom prst="line">
                <a:avLst/>
              </a:prstGeom>
              <a:noFill/>
              <a:ln w="28575">
                <a:solidFill>
                  <a:schemeClr val="accent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6" name="Text Box 10"/>
              <p:cNvSpPr txBox="1">
                <a:spLocks noChangeArrowheads="1"/>
              </p:cNvSpPr>
              <p:nvPr/>
            </p:nvSpPr>
            <p:spPr bwMode="auto">
              <a:xfrm>
                <a:off x="3737" y="3254"/>
                <a:ext cx="4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solidFill>
                      <a:schemeClr val="accent1"/>
                    </a:solidFill>
                  </a:rPr>
                  <a:t>USL</a:t>
                </a:r>
              </a:p>
            </p:txBody>
          </p:sp>
        </p:grpSp>
        <p:grpSp>
          <p:nvGrpSpPr>
            <p:cNvPr id="132113" name="Group 11"/>
            <p:cNvGrpSpPr>
              <a:grpSpLocks/>
            </p:cNvGrpSpPr>
            <p:nvPr/>
          </p:nvGrpSpPr>
          <p:grpSpPr bwMode="auto">
            <a:xfrm>
              <a:off x="637" y="2066"/>
              <a:ext cx="4274" cy="1180"/>
              <a:chOff x="637" y="2066"/>
              <a:chExt cx="4274" cy="1180"/>
            </a:xfrm>
          </p:grpSpPr>
          <p:sp>
            <p:nvSpPr>
              <p:cNvPr id="132118" name="Freeform 12"/>
              <p:cNvSpPr>
                <a:spLocks/>
              </p:cNvSpPr>
              <p:nvPr/>
            </p:nvSpPr>
            <p:spPr bwMode="auto">
              <a:xfrm>
                <a:off x="924" y="2066"/>
                <a:ext cx="3987" cy="1180"/>
              </a:xfrm>
              <a:custGeom>
                <a:avLst/>
                <a:gdLst>
                  <a:gd name="T0" fmla="*/ 0 w 2195"/>
                  <a:gd name="T1" fmla="*/ 2055 h 1153"/>
                  <a:gd name="T2" fmla="*/ 174821771 w 2195"/>
                  <a:gd name="T3" fmla="*/ 2055 h 1153"/>
                  <a:gd name="T4" fmla="*/ 329846497 w 2195"/>
                  <a:gd name="T5" fmla="*/ 2055 h 1153"/>
                  <a:gd name="T6" fmla="*/ 503921211 w 2195"/>
                  <a:gd name="T7" fmla="*/ 2047 h 1153"/>
                  <a:gd name="T8" fmla="*/ 658605733 w 2195"/>
                  <a:gd name="T9" fmla="*/ 2047 h 1153"/>
                  <a:gd name="T10" fmla="*/ 831430536 w 2195"/>
                  <a:gd name="T11" fmla="*/ 2040 h 1153"/>
                  <a:gd name="T12" fmla="*/ 988280944 w 2195"/>
                  <a:gd name="T13" fmla="*/ 2018 h 1153"/>
                  <a:gd name="T14" fmla="*/ 1159930675 w 2195"/>
                  <a:gd name="T15" fmla="*/ 1982 h 1153"/>
                  <a:gd name="T16" fmla="*/ 1336127392 w 2195"/>
                  <a:gd name="T17" fmla="*/ 1947 h 1153"/>
                  <a:gd name="T18" fmla="*/ 1489092540 w 2195"/>
                  <a:gd name="T19" fmla="*/ 1872 h 1153"/>
                  <a:gd name="T20" fmla="*/ 1662593435 w 2195"/>
                  <a:gd name="T21" fmla="*/ 1778 h 1153"/>
                  <a:gd name="T22" fmla="*/ 1818321052 w 2195"/>
                  <a:gd name="T23" fmla="*/ 1649 h 1153"/>
                  <a:gd name="T24" fmla="*/ 1991362000 w 2195"/>
                  <a:gd name="T25" fmla="*/ 1479 h 1153"/>
                  <a:gd name="T26" fmla="*/ 2147483646 w 2195"/>
                  <a:gd name="T27" fmla="*/ 1286 h 1153"/>
                  <a:gd name="T28" fmla="*/ 2147483646 w 2195"/>
                  <a:gd name="T29" fmla="*/ 1058 h 1153"/>
                  <a:gd name="T30" fmla="*/ 2147483646 w 2195"/>
                  <a:gd name="T31" fmla="*/ 806 h 1153"/>
                  <a:gd name="T32" fmla="*/ 2147483646 w 2195"/>
                  <a:gd name="T33" fmla="*/ 556 h 1153"/>
                  <a:gd name="T34" fmla="*/ 2147483646 w 2195"/>
                  <a:gd name="T35" fmla="*/ 333 h 1153"/>
                  <a:gd name="T36" fmla="*/ 2147483646 w 2195"/>
                  <a:gd name="T37" fmla="*/ 154 h 1153"/>
                  <a:gd name="T38" fmla="*/ 2147483646 w 2195"/>
                  <a:gd name="T39" fmla="*/ 21 h 1153"/>
                  <a:gd name="T40" fmla="*/ 2147483646 w 2195"/>
                  <a:gd name="T41" fmla="*/ 0 h 1153"/>
                  <a:gd name="T42" fmla="*/ 2147483646 w 2195"/>
                  <a:gd name="T43" fmla="*/ 21 h 1153"/>
                  <a:gd name="T44" fmla="*/ 2147483646 w 2195"/>
                  <a:gd name="T45" fmla="*/ 154 h 1153"/>
                  <a:gd name="T46" fmla="*/ 2147483646 w 2195"/>
                  <a:gd name="T47" fmla="*/ 333 h 1153"/>
                  <a:gd name="T48" fmla="*/ 2147483646 w 2195"/>
                  <a:gd name="T49" fmla="*/ 556 h 1153"/>
                  <a:gd name="T50" fmla="*/ 2147483646 w 2195"/>
                  <a:gd name="T51" fmla="*/ 806 h 1153"/>
                  <a:gd name="T52" fmla="*/ 2147483646 w 2195"/>
                  <a:gd name="T53" fmla="*/ 1058 h 1153"/>
                  <a:gd name="T54" fmla="*/ 2147483646 w 2195"/>
                  <a:gd name="T55" fmla="*/ 1286 h 1153"/>
                  <a:gd name="T56" fmla="*/ 2147483646 w 2195"/>
                  <a:gd name="T57" fmla="*/ 1479 h 1153"/>
                  <a:gd name="T58" fmla="*/ 2147483646 w 2195"/>
                  <a:gd name="T59" fmla="*/ 1649 h 1153"/>
                  <a:gd name="T60" fmla="*/ 2147483646 w 2195"/>
                  <a:gd name="T61" fmla="*/ 1778 h 1153"/>
                  <a:gd name="T62" fmla="*/ 2147483646 w 2195"/>
                  <a:gd name="T63" fmla="*/ 1872 h 1153"/>
                  <a:gd name="T64" fmla="*/ 2147483646 w 2195"/>
                  <a:gd name="T65" fmla="*/ 1947 h 1153"/>
                  <a:gd name="T66" fmla="*/ 2147483646 w 2195"/>
                  <a:gd name="T67" fmla="*/ 1982 h 1153"/>
                  <a:gd name="T68" fmla="*/ 2147483646 w 2195"/>
                  <a:gd name="T69" fmla="*/ 2018 h 1153"/>
                  <a:gd name="T70" fmla="*/ 2147483646 w 2195"/>
                  <a:gd name="T71" fmla="*/ 2040 h 1153"/>
                  <a:gd name="T72" fmla="*/ 2147483646 w 2195"/>
                  <a:gd name="T73" fmla="*/ 2047 h 1153"/>
                  <a:gd name="T74" fmla="*/ 2147483646 w 2195"/>
                  <a:gd name="T75" fmla="*/ 2047 h 1153"/>
                  <a:gd name="T76" fmla="*/ 2147483646 w 2195"/>
                  <a:gd name="T77" fmla="*/ 2055 h 1153"/>
                  <a:gd name="T78" fmla="*/ 2147483646 w 2195"/>
                  <a:gd name="T79" fmla="*/ 2055 h 1153"/>
                  <a:gd name="T80" fmla="*/ 2147483646 w 2195"/>
                  <a:gd name="T81" fmla="*/ 2055 h 1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5"/>
                  <a:gd name="T124" fmla="*/ 0 h 1153"/>
                  <a:gd name="T125" fmla="*/ 2195 w 2195"/>
                  <a:gd name="T126" fmla="*/ 1153 h 1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5" h="1153">
                    <a:moveTo>
                      <a:pt x="0" y="1152"/>
                    </a:moveTo>
                    <a:lnTo>
                      <a:pt x="58" y="1152"/>
                    </a:lnTo>
                    <a:lnTo>
                      <a:pt x="109" y="1152"/>
                    </a:lnTo>
                    <a:lnTo>
                      <a:pt x="167" y="1147"/>
                    </a:lnTo>
                    <a:lnTo>
                      <a:pt x="218" y="1147"/>
                    </a:lnTo>
                    <a:lnTo>
                      <a:pt x="275" y="1142"/>
                    </a:lnTo>
                    <a:lnTo>
                      <a:pt x="327" y="1132"/>
                    </a:lnTo>
                    <a:lnTo>
                      <a:pt x="384" y="1111"/>
                    </a:lnTo>
                    <a:lnTo>
                      <a:pt x="442" y="1090"/>
                    </a:lnTo>
                    <a:lnTo>
                      <a:pt x="493" y="1049"/>
                    </a:lnTo>
                    <a:lnTo>
                      <a:pt x="550" y="997"/>
                    </a:lnTo>
                    <a:lnTo>
                      <a:pt x="602" y="924"/>
                    </a:lnTo>
                    <a:lnTo>
                      <a:pt x="659" y="831"/>
                    </a:lnTo>
                    <a:lnTo>
                      <a:pt x="711" y="722"/>
                    </a:lnTo>
                    <a:lnTo>
                      <a:pt x="768" y="592"/>
                    </a:lnTo>
                    <a:lnTo>
                      <a:pt x="825" y="452"/>
                    </a:lnTo>
                    <a:lnTo>
                      <a:pt x="877" y="312"/>
                    </a:lnTo>
                    <a:lnTo>
                      <a:pt x="934" y="187"/>
                    </a:lnTo>
                    <a:lnTo>
                      <a:pt x="986" y="88"/>
                    </a:lnTo>
                    <a:lnTo>
                      <a:pt x="1043" y="21"/>
                    </a:lnTo>
                    <a:lnTo>
                      <a:pt x="1100" y="0"/>
                    </a:lnTo>
                    <a:lnTo>
                      <a:pt x="1152" y="21"/>
                    </a:lnTo>
                    <a:lnTo>
                      <a:pt x="1209" y="88"/>
                    </a:lnTo>
                    <a:lnTo>
                      <a:pt x="1261" y="187"/>
                    </a:lnTo>
                    <a:lnTo>
                      <a:pt x="1318" y="312"/>
                    </a:lnTo>
                    <a:lnTo>
                      <a:pt x="1369" y="452"/>
                    </a:lnTo>
                    <a:lnTo>
                      <a:pt x="1427" y="592"/>
                    </a:lnTo>
                    <a:lnTo>
                      <a:pt x="1484" y="722"/>
                    </a:lnTo>
                    <a:lnTo>
                      <a:pt x="1536" y="831"/>
                    </a:lnTo>
                    <a:lnTo>
                      <a:pt x="1593" y="924"/>
                    </a:lnTo>
                    <a:lnTo>
                      <a:pt x="1644" y="997"/>
                    </a:lnTo>
                    <a:lnTo>
                      <a:pt x="1702" y="1049"/>
                    </a:lnTo>
                    <a:lnTo>
                      <a:pt x="1753" y="1090"/>
                    </a:lnTo>
                    <a:lnTo>
                      <a:pt x="1811" y="1111"/>
                    </a:lnTo>
                    <a:lnTo>
                      <a:pt x="1868" y="1132"/>
                    </a:lnTo>
                    <a:lnTo>
                      <a:pt x="1919" y="1142"/>
                    </a:lnTo>
                    <a:lnTo>
                      <a:pt x="1977" y="1147"/>
                    </a:lnTo>
                    <a:lnTo>
                      <a:pt x="2028" y="1147"/>
                    </a:lnTo>
                    <a:lnTo>
                      <a:pt x="2085" y="1152"/>
                    </a:lnTo>
                    <a:lnTo>
                      <a:pt x="2137" y="1152"/>
                    </a:lnTo>
                    <a:lnTo>
                      <a:pt x="2194" y="1152"/>
                    </a:lnTo>
                  </a:path>
                </a:pathLst>
              </a:custGeom>
              <a:noFill/>
              <a:ln w="38100" cap="rnd" cmpd="sng">
                <a:solidFill>
                  <a:srgbClr val="280BB7"/>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119" name="Text Box 13"/>
              <p:cNvSpPr txBox="1">
                <a:spLocks noChangeArrowheads="1"/>
              </p:cNvSpPr>
              <p:nvPr/>
            </p:nvSpPr>
            <p:spPr bwMode="auto">
              <a:xfrm>
                <a:off x="637" y="2381"/>
                <a:ext cx="87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solidFill>
                      <a:srgbClr val="0A18CC"/>
                    </a:solidFill>
                  </a:rPr>
                  <a:t>Observed</a:t>
                </a:r>
                <a:br>
                  <a:rPr lang="en-GB" altLang="en-US">
                    <a:solidFill>
                      <a:srgbClr val="0A18CC"/>
                    </a:solidFill>
                  </a:rPr>
                </a:br>
                <a:r>
                  <a:rPr lang="en-GB" altLang="en-US">
                    <a:solidFill>
                      <a:srgbClr val="0A18CC"/>
                    </a:solidFill>
                  </a:rPr>
                  <a:t>Process</a:t>
                </a:r>
              </a:p>
              <a:p>
                <a:pPr algn="ctr">
                  <a:spcBef>
                    <a:spcPct val="0"/>
                  </a:spcBef>
                  <a:buClrTx/>
                  <a:buSzTx/>
                  <a:buFontTx/>
                  <a:buNone/>
                </a:pPr>
                <a:r>
                  <a:rPr lang="en-GB" altLang="en-US">
                    <a:solidFill>
                      <a:srgbClr val="0A18CC"/>
                    </a:solidFill>
                  </a:rPr>
                  <a:t>Variation</a:t>
                </a:r>
                <a:endParaRPr lang="en-GB" altLang="en-US"/>
              </a:p>
            </p:txBody>
          </p:sp>
          <p:sp>
            <p:nvSpPr>
              <p:cNvPr id="132120" name="Line 14"/>
              <p:cNvSpPr>
                <a:spLocks noChangeShapeType="1"/>
              </p:cNvSpPr>
              <p:nvPr/>
            </p:nvSpPr>
            <p:spPr bwMode="auto">
              <a:xfrm>
                <a:off x="1553" y="2480"/>
                <a:ext cx="512" cy="416"/>
              </a:xfrm>
              <a:prstGeom prst="line">
                <a:avLst/>
              </a:prstGeom>
              <a:noFill/>
              <a:ln w="38100" cap="rnd">
                <a:solidFill>
                  <a:srgbClr val="0A18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2114" name="Group 15"/>
            <p:cNvGrpSpPr>
              <a:grpSpLocks/>
            </p:cNvGrpSpPr>
            <p:nvPr/>
          </p:nvGrpSpPr>
          <p:grpSpPr bwMode="auto">
            <a:xfrm>
              <a:off x="1468" y="1773"/>
              <a:ext cx="3379" cy="1481"/>
              <a:chOff x="1475" y="1373"/>
              <a:chExt cx="3379" cy="1481"/>
            </a:xfrm>
          </p:grpSpPr>
          <p:sp>
            <p:nvSpPr>
              <p:cNvPr id="132115" name="Freeform 16"/>
              <p:cNvSpPr>
                <a:spLocks/>
              </p:cNvSpPr>
              <p:nvPr/>
            </p:nvSpPr>
            <p:spPr bwMode="auto">
              <a:xfrm>
                <a:off x="1475" y="1426"/>
                <a:ext cx="2915" cy="1428"/>
              </a:xfrm>
              <a:custGeom>
                <a:avLst/>
                <a:gdLst>
                  <a:gd name="T0" fmla="*/ 0 w 2195"/>
                  <a:gd name="T1" fmla="*/ 241944 h 1153"/>
                  <a:gd name="T2" fmla="*/ 69358 w 2195"/>
                  <a:gd name="T3" fmla="*/ 241944 h 1153"/>
                  <a:gd name="T4" fmla="*/ 131540 w 2195"/>
                  <a:gd name="T5" fmla="*/ 241944 h 1153"/>
                  <a:gd name="T6" fmla="*/ 201367 w 2195"/>
                  <a:gd name="T7" fmla="*/ 241176 h 1153"/>
                  <a:gd name="T8" fmla="*/ 262577 w 2195"/>
                  <a:gd name="T9" fmla="*/ 241176 h 1153"/>
                  <a:gd name="T10" fmla="*/ 330322 w 2195"/>
                  <a:gd name="T11" fmla="*/ 239924 h 1153"/>
                  <a:gd name="T12" fmla="*/ 392564 w 2195"/>
                  <a:gd name="T13" fmla="*/ 237821 h 1153"/>
                  <a:gd name="T14" fmla="*/ 461639 w 2195"/>
                  <a:gd name="T15" fmla="*/ 233345 h 1153"/>
                  <a:gd name="T16" fmla="*/ 531922 w 2195"/>
                  <a:gd name="T17" fmla="*/ 229108 h 1153"/>
                  <a:gd name="T18" fmla="*/ 592979 w 2195"/>
                  <a:gd name="T19" fmla="*/ 220393 h 1153"/>
                  <a:gd name="T20" fmla="*/ 660895 w 2195"/>
                  <a:gd name="T21" fmla="*/ 209595 h 1153"/>
                  <a:gd name="T22" fmla="*/ 723329 w 2195"/>
                  <a:gd name="T23" fmla="*/ 194141 h 1153"/>
                  <a:gd name="T24" fmla="*/ 792148 w 2195"/>
                  <a:gd name="T25" fmla="*/ 174491 h 1153"/>
                  <a:gd name="T26" fmla="*/ 854632 w 2195"/>
                  <a:gd name="T27" fmla="*/ 151636 h 1153"/>
                  <a:gd name="T28" fmla="*/ 923849 w 2195"/>
                  <a:gd name="T29" fmla="*/ 124338 h 1153"/>
                  <a:gd name="T30" fmla="*/ 992891 w 2195"/>
                  <a:gd name="T31" fmla="*/ 95164 h 1153"/>
                  <a:gd name="T32" fmla="*/ 1054611 w 2195"/>
                  <a:gd name="T33" fmla="*/ 65450 h 1153"/>
                  <a:gd name="T34" fmla="*/ 1122812 w 2195"/>
                  <a:gd name="T35" fmla="*/ 39300 h 1153"/>
                  <a:gd name="T36" fmla="*/ 1184971 w 2195"/>
                  <a:gd name="T37" fmla="*/ 18477 h 1153"/>
                  <a:gd name="T38" fmla="*/ 1253904 w 2195"/>
                  <a:gd name="T39" fmla="*/ 4461 h 1153"/>
                  <a:gd name="T40" fmla="*/ 1322511 w 2195"/>
                  <a:gd name="T41" fmla="*/ 0 h 1153"/>
                  <a:gd name="T42" fmla="*/ 1385577 w 2195"/>
                  <a:gd name="T43" fmla="*/ 4461 h 1153"/>
                  <a:gd name="T44" fmla="*/ 1454402 w 2195"/>
                  <a:gd name="T45" fmla="*/ 18477 h 1153"/>
                  <a:gd name="T46" fmla="*/ 1516880 w 2195"/>
                  <a:gd name="T47" fmla="*/ 39300 h 1153"/>
                  <a:gd name="T48" fmla="*/ 1584326 w 2195"/>
                  <a:gd name="T49" fmla="*/ 65450 h 1153"/>
                  <a:gd name="T50" fmla="*/ 1646218 w 2195"/>
                  <a:gd name="T51" fmla="*/ 95164 h 1153"/>
                  <a:gd name="T52" fmla="*/ 1716495 w 2195"/>
                  <a:gd name="T53" fmla="*/ 124338 h 1153"/>
                  <a:gd name="T54" fmla="*/ 1785567 w 2195"/>
                  <a:gd name="T55" fmla="*/ 151636 h 1153"/>
                  <a:gd name="T56" fmla="*/ 1847222 w 2195"/>
                  <a:gd name="T57" fmla="*/ 174491 h 1153"/>
                  <a:gd name="T58" fmla="*/ 1916245 w 2195"/>
                  <a:gd name="T59" fmla="*/ 194141 h 1153"/>
                  <a:gd name="T60" fmla="*/ 1976681 w 2195"/>
                  <a:gd name="T61" fmla="*/ 209595 h 1153"/>
                  <a:gd name="T62" fmla="*/ 2045863 w 2195"/>
                  <a:gd name="T63" fmla="*/ 220393 h 1153"/>
                  <a:gd name="T64" fmla="*/ 2108489 w 2195"/>
                  <a:gd name="T65" fmla="*/ 229108 h 1153"/>
                  <a:gd name="T66" fmla="*/ 2178049 w 2195"/>
                  <a:gd name="T67" fmla="*/ 233345 h 1153"/>
                  <a:gd name="T68" fmla="*/ 2246646 w 2195"/>
                  <a:gd name="T69" fmla="*/ 237821 h 1153"/>
                  <a:gd name="T70" fmla="*/ 2307466 w 2195"/>
                  <a:gd name="T71" fmla="*/ 239924 h 1153"/>
                  <a:gd name="T72" fmla="*/ 2376394 w 2195"/>
                  <a:gd name="T73" fmla="*/ 241176 h 1153"/>
                  <a:gd name="T74" fmla="*/ 2438429 w 2195"/>
                  <a:gd name="T75" fmla="*/ 241176 h 1153"/>
                  <a:gd name="T76" fmla="*/ 2507233 w 2195"/>
                  <a:gd name="T77" fmla="*/ 241944 h 1153"/>
                  <a:gd name="T78" fmla="*/ 2569609 w 2195"/>
                  <a:gd name="T79" fmla="*/ 241944 h 1153"/>
                  <a:gd name="T80" fmla="*/ 2638564 w 2195"/>
                  <a:gd name="T81" fmla="*/ 241944 h 1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5"/>
                  <a:gd name="T124" fmla="*/ 0 h 1153"/>
                  <a:gd name="T125" fmla="*/ 2195 w 2195"/>
                  <a:gd name="T126" fmla="*/ 1153 h 1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5" h="1153">
                    <a:moveTo>
                      <a:pt x="0" y="1152"/>
                    </a:moveTo>
                    <a:lnTo>
                      <a:pt x="58" y="1152"/>
                    </a:lnTo>
                    <a:lnTo>
                      <a:pt x="109" y="1152"/>
                    </a:lnTo>
                    <a:lnTo>
                      <a:pt x="167" y="1147"/>
                    </a:lnTo>
                    <a:lnTo>
                      <a:pt x="218" y="1147"/>
                    </a:lnTo>
                    <a:lnTo>
                      <a:pt x="275" y="1142"/>
                    </a:lnTo>
                    <a:lnTo>
                      <a:pt x="327" y="1132"/>
                    </a:lnTo>
                    <a:lnTo>
                      <a:pt x="384" y="1111"/>
                    </a:lnTo>
                    <a:lnTo>
                      <a:pt x="442" y="1090"/>
                    </a:lnTo>
                    <a:lnTo>
                      <a:pt x="493" y="1049"/>
                    </a:lnTo>
                    <a:lnTo>
                      <a:pt x="550" y="997"/>
                    </a:lnTo>
                    <a:lnTo>
                      <a:pt x="602" y="924"/>
                    </a:lnTo>
                    <a:lnTo>
                      <a:pt x="659" y="831"/>
                    </a:lnTo>
                    <a:lnTo>
                      <a:pt x="711" y="722"/>
                    </a:lnTo>
                    <a:lnTo>
                      <a:pt x="768" y="592"/>
                    </a:lnTo>
                    <a:lnTo>
                      <a:pt x="825" y="452"/>
                    </a:lnTo>
                    <a:lnTo>
                      <a:pt x="877" y="312"/>
                    </a:lnTo>
                    <a:lnTo>
                      <a:pt x="934" y="187"/>
                    </a:lnTo>
                    <a:lnTo>
                      <a:pt x="986" y="88"/>
                    </a:lnTo>
                    <a:lnTo>
                      <a:pt x="1043" y="21"/>
                    </a:lnTo>
                    <a:lnTo>
                      <a:pt x="1100" y="0"/>
                    </a:lnTo>
                    <a:lnTo>
                      <a:pt x="1152" y="21"/>
                    </a:lnTo>
                    <a:lnTo>
                      <a:pt x="1209" y="88"/>
                    </a:lnTo>
                    <a:lnTo>
                      <a:pt x="1261" y="187"/>
                    </a:lnTo>
                    <a:lnTo>
                      <a:pt x="1318" y="312"/>
                    </a:lnTo>
                    <a:lnTo>
                      <a:pt x="1369" y="452"/>
                    </a:lnTo>
                    <a:lnTo>
                      <a:pt x="1427" y="592"/>
                    </a:lnTo>
                    <a:lnTo>
                      <a:pt x="1484" y="722"/>
                    </a:lnTo>
                    <a:lnTo>
                      <a:pt x="1536" y="831"/>
                    </a:lnTo>
                    <a:lnTo>
                      <a:pt x="1593" y="924"/>
                    </a:lnTo>
                    <a:lnTo>
                      <a:pt x="1644" y="997"/>
                    </a:lnTo>
                    <a:lnTo>
                      <a:pt x="1702" y="1049"/>
                    </a:lnTo>
                    <a:lnTo>
                      <a:pt x="1753" y="1090"/>
                    </a:lnTo>
                    <a:lnTo>
                      <a:pt x="1811" y="1111"/>
                    </a:lnTo>
                    <a:lnTo>
                      <a:pt x="1868" y="1132"/>
                    </a:lnTo>
                    <a:lnTo>
                      <a:pt x="1919" y="1142"/>
                    </a:lnTo>
                    <a:lnTo>
                      <a:pt x="1977" y="1147"/>
                    </a:lnTo>
                    <a:lnTo>
                      <a:pt x="2028" y="1147"/>
                    </a:lnTo>
                    <a:lnTo>
                      <a:pt x="2085" y="1152"/>
                    </a:lnTo>
                    <a:lnTo>
                      <a:pt x="2137" y="1152"/>
                    </a:lnTo>
                    <a:lnTo>
                      <a:pt x="2194" y="1152"/>
                    </a:lnTo>
                  </a:path>
                </a:pathLst>
              </a:custGeom>
              <a:noFill/>
              <a:ln w="381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116" name="Text Box 17"/>
              <p:cNvSpPr txBox="1">
                <a:spLocks noChangeArrowheads="1"/>
              </p:cNvSpPr>
              <p:nvPr/>
            </p:nvSpPr>
            <p:spPr bwMode="auto">
              <a:xfrm>
                <a:off x="4020" y="1373"/>
                <a:ext cx="83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t>True </a:t>
                </a:r>
                <a:br>
                  <a:rPr lang="en-GB" altLang="en-US"/>
                </a:br>
                <a:r>
                  <a:rPr lang="en-GB" altLang="en-US"/>
                  <a:t>Process</a:t>
                </a:r>
              </a:p>
              <a:p>
                <a:pPr algn="ctr">
                  <a:spcBef>
                    <a:spcPct val="0"/>
                  </a:spcBef>
                  <a:buClrTx/>
                  <a:buSzTx/>
                  <a:buFontTx/>
                  <a:buNone/>
                </a:pPr>
                <a:r>
                  <a:rPr lang="en-GB" altLang="en-US"/>
                  <a:t>Variation</a:t>
                </a:r>
              </a:p>
            </p:txBody>
          </p:sp>
          <p:sp>
            <p:nvSpPr>
              <p:cNvPr id="132117" name="Line 18"/>
              <p:cNvSpPr>
                <a:spLocks noChangeShapeType="1"/>
              </p:cNvSpPr>
              <p:nvPr/>
            </p:nvSpPr>
            <p:spPr bwMode="auto">
              <a:xfrm flipH="1">
                <a:off x="3152" y="1440"/>
                <a:ext cx="976" cy="160"/>
              </a:xfrm>
              <a:prstGeom prst="line">
                <a:avLst/>
              </a:prstGeom>
              <a:noFill/>
              <a:ln w="381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 name="Group 19"/>
          <p:cNvGrpSpPr>
            <a:grpSpLocks/>
          </p:cNvGrpSpPr>
          <p:nvPr/>
        </p:nvGrpSpPr>
        <p:grpSpPr bwMode="auto">
          <a:xfrm>
            <a:off x="2590800" y="1387475"/>
            <a:ext cx="3341688" cy="4938713"/>
            <a:chOff x="1632" y="874"/>
            <a:chExt cx="2105" cy="3111"/>
          </a:xfrm>
        </p:grpSpPr>
        <p:sp>
          <p:nvSpPr>
            <p:cNvPr id="132105" name="Freeform 20"/>
            <p:cNvSpPr>
              <a:spLocks/>
            </p:cNvSpPr>
            <p:nvPr/>
          </p:nvSpPr>
          <p:spPr bwMode="auto">
            <a:xfrm>
              <a:off x="1632" y="1316"/>
              <a:ext cx="995" cy="380"/>
            </a:xfrm>
            <a:custGeom>
              <a:avLst/>
              <a:gdLst>
                <a:gd name="T0" fmla="*/ 0 w 2195"/>
                <a:gd name="T1" fmla="*/ 0 h 1153"/>
                <a:gd name="T2" fmla="*/ 0 w 2195"/>
                <a:gd name="T3" fmla="*/ 0 h 1153"/>
                <a:gd name="T4" fmla="*/ 0 w 2195"/>
                <a:gd name="T5" fmla="*/ 0 h 1153"/>
                <a:gd name="T6" fmla="*/ 0 w 2195"/>
                <a:gd name="T7" fmla="*/ 0 h 1153"/>
                <a:gd name="T8" fmla="*/ 0 w 2195"/>
                <a:gd name="T9" fmla="*/ 0 h 1153"/>
                <a:gd name="T10" fmla="*/ 0 w 2195"/>
                <a:gd name="T11" fmla="*/ 0 h 1153"/>
                <a:gd name="T12" fmla="*/ 0 w 2195"/>
                <a:gd name="T13" fmla="*/ 0 h 1153"/>
                <a:gd name="T14" fmla="*/ 0 w 2195"/>
                <a:gd name="T15" fmla="*/ 0 h 1153"/>
                <a:gd name="T16" fmla="*/ 0 w 2195"/>
                <a:gd name="T17" fmla="*/ 0 h 1153"/>
                <a:gd name="T18" fmla="*/ 0 w 2195"/>
                <a:gd name="T19" fmla="*/ 0 h 1153"/>
                <a:gd name="T20" fmla="*/ 0 w 2195"/>
                <a:gd name="T21" fmla="*/ 0 h 1153"/>
                <a:gd name="T22" fmla="*/ 0 w 2195"/>
                <a:gd name="T23" fmla="*/ 0 h 1153"/>
                <a:gd name="T24" fmla="*/ 0 w 2195"/>
                <a:gd name="T25" fmla="*/ 0 h 1153"/>
                <a:gd name="T26" fmla="*/ 0 w 2195"/>
                <a:gd name="T27" fmla="*/ 0 h 1153"/>
                <a:gd name="T28" fmla="*/ 0 w 2195"/>
                <a:gd name="T29" fmla="*/ 0 h 1153"/>
                <a:gd name="T30" fmla="*/ 0 w 2195"/>
                <a:gd name="T31" fmla="*/ 0 h 1153"/>
                <a:gd name="T32" fmla="*/ 0 w 2195"/>
                <a:gd name="T33" fmla="*/ 0 h 1153"/>
                <a:gd name="T34" fmla="*/ 0 w 2195"/>
                <a:gd name="T35" fmla="*/ 0 h 1153"/>
                <a:gd name="T36" fmla="*/ 0 w 2195"/>
                <a:gd name="T37" fmla="*/ 0 h 1153"/>
                <a:gd name="T38" fmla="*/ 0 w 2195"/>
                <a:gd name="T39" fmla="*/ 0 h 1153"/>
                <a:gd name="T40" fmla="*/ 0 w 2195"/>
                <a:gd name="T41" fmla="*/ 0 h 1153"/>
                <a:gd name="T42" fmla="*/ 0 w 2195"/>
                <a:gd name="T43" fmla="*/ 0 h 1153"/>
                <a:gd name="T44" fmla="*/ 0 w 2195"/>
                <a:gd name="T45" fmla="*/ 0 h 1153"/>
                <a:gd name="T46" fmla="*/ 0 w 2195"/>
                <a:gd name="T47" fmla="*/ 0 h 1153"/>
                <a:gd name="T48" fmla="*/ 0 w 2195"/>
                <a:gd name="T49" fmla="*/ 0 h 1153"/>
                <a:gd name="T50" fmla="*/ 0 w 2195"/>
                <a:gd name="T51" fmla="*/ 0 h 1153"/>
                <a:gd name="T52" fmla="*/ 0 w 2195"/>
                <a:gd name="T53" fmla="*/ 0 h 1153"/>
                <a:gd name="T54" fmla="*/ 0 w 2195"/>
                <a:gd name="T55" fmla="*/ 0 h 1153"/>
                <a:gd name="T56" fmla="*/ 0 w 2195"/>
                <a:gd name="T57" fmla="*/ 0 h 1153"/>
                <a:gd name="T58" fmla="*/ 0 w 2195"/>
                <a:gd name="T59" fmla="*/ 0 h 1153"/>
                <a:gd name="T60" fmla="*/ 0 w 2195"/>
                <a:gd name="T61" fmla="*/ 0 h 1153"/>
                <a:gd name="T62" fmla="*/ 0 w 2195"/>
                <a:gd name="T63" fmla="*/ 0 h 1153"/>
                <a:gd name="T64" fmla="*/ 0 w 2195"/>
                <a:gd name="T65" fmla="*/ 0 h 1153"/>
                <a:gd name="T66" fmla="*/ 0 w 2195"/>
                <a:gd name="T67" fmla="*/ 0 h 1153"/>
                <a:gd name="T68" fmla="*/ 0 w 2195"/>
                <a:gd name="T69" fmla="*/ 0 h 1153"/>
                <a:gd name="T70" fmla="*/ 0 w 2195"/>
                <a:gd name="T71" fmla="*/ 0 h 1153"/>
                <a:gd name="T72" fmla="*/ 0 w 2195"/>
                <a:gd name="T73" fmla="*/ 0 h 1153"/>
                <a:gd name="T74" fmla="*/ 0 w 2195"/>
                <a:gd name="T75" fmla="*/ 0 h 1153"/>
                <a:gd name="T76" fmla="*/ 0 w 2195"/>
                <a:gd name="T77" fmla="*/ 0 h 1153"/>
                <a:gd name="T78" fmla="*/ 0 w 2195"/>
                <a:gd name="T79" fmla="*/ 0 h 1153"/>
                <a:gd name="T80" fmla="*/ 0 w 2195"/>
                <a:gd name="T81" fmla="*/ 0 h 1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5"/>
                <a:gd name="T124" fmla="*/ 0 h 1153"/>
                <a:gd name="T125" fmla="*/ 2195 w 2195"/>
                <a:gd name="T126" fmla="*/ 1153 h 1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5" h="1153">
                  <a:moveTo>
                    <a:pt x="0" y="1152"/>
                  </a:moveTo>
                  <a:lnTo>
                    <a:pt x="58" y="1152"/>
                  </a:lnTo>
                  <a:lnTo>
                    <a:pt x="109" y="1152"/>
                  </a:lnTo>
                  <a:lnTo>
                    <a:pt x="167" y="1147"/>
                  </a:lnTo>
                  <a:lnTo>
                    <a:pt x="218" y="1147"/>
                  </a:lnTo>
                  <a:lnTo>
                    <a:pt x="275" y="1142"/>
                  </a:lnTo>
                  <a:lnTo>
                    <a:pt x="327" y="1132"/>
                  </a:lnTo>
                  <a:lnTo>
                    <a:pt x="384" y="1111"/>
                  </a:lnTo>
                  <a:lnTo>
                    <a:pt x="442" y="1090"/>
                  </a:lnTo>
                  <a:lnTo>
                    <a:pt x="493" y="1049"/>
                  </a:lnTo>
                  <a:lnTo>
                    <a:pt x="550" y="997"/>
                  </a:lnTo>
                  <a:lnTo>
                    <a:pt x="602" y="924"/>
                  </a:lnTo>
                  <a:lnTo>
                    <a:pt x="659" y="831"/>
                  </a:lnTo>
                  <a:lnTo>
                    <a:pt x="711" y="722"/>
                  </a:lnTo>
                  <a:lnTo>
                    <a:pt x="768" y="592"/>
                  </a:lnTo>
                  <a:lnTo>
                    <a:pt x="825" y="452"/>
                  </a:lnTo>
                  <a:lnTo>
                    <a:pt x="877" y="312"/>
                  </a:lnTo>
                  <a:lnTo>
                    <a:pt x="934" y="187"/>
                  </a:lnTo>
                  <a:lnTo>
                    <a:pt x="986" y="88"/>
                  </a:lnTo>
                  <a:lnTo>
                    <a:pt x="1043" y="21"/>
                  </a:lnTo>
                  <a:lnTo>
                    <a:pt x="1100" y="0"/>
                  </a:lnTo>
                  <a:lnTo>
                    <a:pt x="1152" y="21"/>
                  </a:lnTo>
                  <a:lnTo>
                    <a:pt x="1209" y="88"/>
                  </a:lnTo>
                  <a:lnTo>
                    <a:pt x="1261" y="187"/>
                  </a:lnTo>
                  <a:lnTo>
                    <a:pt x="1318" y="312"/>
                  </a:lnTo>
                  <a:lnTo>
                    <a:pt x="1369" y="452"/>
                  </a:lnTo>
                  <a:lnTo>
                    <a:pt x="1427" y="592"/>
                  </a:lnTo>
                  <a:lnTo>
                    <a:pt x="1484" y="722"/>
                  </a:lnTo>
                  <a:lnTo>
                    <a:pt x="1536" y="831"/>
                  </a:lnTo>
                  <a:lnTo>
                    <a:pt x="1593" y="924"/>
                  </a:lnTo>
                  <a:lnTo>
                    <a:pt x="1644" y="997"/>
                  </a:lnTo>
                  <a:lnTo>
                    <a:pt x="1702" y="1049"/>
                  </a:lnTo>
                  <a:lnTo>
                    <a:pt x="1753" y="1090"/>
                  </a:lnTo>
                  <a:lnTo>
                    <a:pt x="1811" y="1111"/>
                  </a:lnTo>
                  <a:lnTo>
                    <a:pt x="1868" y="1132"/>
                  </a:lnTo>
                  <a:lnTo>
                    <a:pt x="1919" y="1142"/>
                  </a:lnTo>
                  <a:lnTo>
                    <a:pt x="1977" y="1147"/>
                  </a:lnTo>
                  <a:lnTo>
                    <a:pt x="2028" y="1147"/>
                  </a:lnTo>
                  <a:lnTo>
                    <a:pt x="2085" y="1152"/>
                  </a:lnTo>
                  <a:lnTo>
                    <a:pt x="2137" y="1152"/>
                  </a:lnTo>
                  <a:lnTo>
                    <a:pt x="2194" y="1152"/>
                  </a:lnTo>
                </a:path>
              </a:pathLst>
            </a:custGeom>
            <a:noFill/>
            <a:ln w="38100" cap="rnd" cmpd="sng">
              <a:solidFill>
                <a:srgbClr val="3399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106" name="Line 21"/>
            <p:cNvSpPr>
              <a:spLocks noChangeShapeType="1"/>
            </p:cNvSpPr>
            <p:nvPr/>
          </p:nvSpPr>
          <p:spPr bwMode="auto">
            <a:xfrm flipH="1">
              <a:off x="2120" y="1122"/>
              <a:ext cx="0" cy="2176"/>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7" name="Oval 22"/>
            <p:cNvSpPr>
              <a:spLocks noChangeArrowheads="1"/>
            </p:cNvSpPr>
            <p:nvPr/>
          </p:nvSpPr>
          <p:spPr bwMode="auto">
            <a:xfrm>
              <a:off x="2048" y="3226"/>
              <a:ext cx="152" cy="120"/>
            </a:xfrm>
            <a:prstGeom prst="ellipse">
              <a:avLst/>
            </a:prstGeom>
            <a:solidFill>
              <a:schemeClr val="accent2"/>
            </a:solidFill>
            <a:ln w="12700" cap="rnd">
              <a:solidFill>
                <a:schemeClr val="accent2"/>
              </a:solidFill>
              <a:round/>
              <a:headEnd/>
              <a:tailEnd/>
            </a:ln>
          </p:spPr>
          <p:txBody>
            <a:bodyPr wrap="none" anchor="ct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spcBef>
                  <a:spcPct val="0"/>
                </a:spcBef>
                <a:buClrTx/>
                <a:buSzTx/>
                <a:buFontTx/>
                <a:buNone/>
              </a:pPr>
              <a:endParaRPr lang="en-US" altLang="en-US"/>
            </a:p>
          </p:txBody>
        </p:sp>
        <p:sp>
          <p:nvSpPr>
            <p:cNvPr id="132108" name="Text Box 23"/>
            <p:cNvSpPr txBox="1">
              <a:spLocks noChangeArrowheads="1"/>
            </p:cNvSpPr>
            <p:nvPr/>
          </p:nvSpPr>
          <p:spPr bwMode="auto">
            <a:xfrm>
              <a:off x="1912" y="3543"/>
              <a:ext cx="104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t>Good part’s</a:t>
              </a:r>
            </a:p>
            <a:p>
              <a:pPr algn="ctr">
                <a:spcBef>
                  <a:spcPct val="0"/>
                </a:spcBef>
                <a:buClrTx/>
                <a:buSzTx/>
                <a:buFontTx/>
                <a:buNone/>
              </a:pPr>
              <a:r>
                <a:rPr lang="en-GB" altLang="en-US"/>
                <a:t>true value</a:t>
              </a:r>
            </a:p>
          </p:txBody>
        </p:sp>
        <p:sp>
          <p:nvSpPr>
            <p:cNvPr id="132109" name="Line 24"/>
            <p:cNvSpPr>
              <a:spLocks noChangeShapeType="1"/>
            </p:cNvSpPr>
            <p:nvPr/>
          </p:nvSpPr>
          <p:spPr bwMode="auto">
            <a:xfrm flipH="1" flipV="1">
              <a:off x="2144" y="3344"/>
              <a:ext cx="120" cy="256"/>
            </a:xfrm>
            <a:prstGeom prst="line">
              <a:avLst/>
            </a:prstGeom>
            <a:noFill/>
            <a:ln w="28575"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2110" name="Text Box 25"/>
            <p:cNvSpPr txBox="1">
              <a:spLocks noChangeArrowheads="1"/>
            </p:cNvSpPr>
            <p:nvPr/>
          </p:nvSpPr>
          <p:spPr bwMode="auto">
            <a:xfrm>
              <a:off x="2477" y="874"/>
              <a:ext cx="12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a:solidFill>
                    <a:srgbClr val="339933"/>
                  </a:solidFill>
                </a:rPr>
                <a:t>Measurement </a:t>
              </a:r>
            </a:p>
            <a:p>
              <a:pPr algn="ctr">
                <a:spcBef>
                  <a:spcPct val="0"/>
                </a:spcBef>
                <a:buClrTx/>
                <a:buSzTx/>
                <a:buFontTx/>
                <a:buNone/>
              </a:pPr>
              <a:r>
                <a:rPr lang="en-GB" altLang="en-US">
                  <a:solidFill>
                    <a:srgbClr val="339933"/>
                  </a:solidFill>
                </a:rPr>
                <a:t>variation</a:t>
              </a:r>
            </a:p>
          </p:txBody>
        </p:sp>
        <p:sp>
          <p:nvSpPr>
            <p:cNvPr id="132111" name="Line 26"/>
            <p:cNvSpPr>
              <a:spLocks noChangeShapeType="1"/>
            </p:cNvSpPr>
            <p:nvPr/>
          </p:nvSpPr>
          <p:spPr bwMode="auto">
            <a:xfrm flipH="1">
              <a:off x="2328" y="1258"/>
              <a:ext cx="616" cy="328"/>
            </a:xfrm>
            <a:prstGeom prst="line">
              <a:avLst/>
            </a:prstGeom>
            <a:noFill/>
            <a:ln w="28575" cap="rnd">
              <a:solidFill>
                <a:srgbClr val="33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27"/>
          <p:cNvGrpSpPr>
            <a:grpSpLocks/>
          </p:cNvGrpSpPr>
          <p:nvPr/>
        </p:nvGrpSpPr>
        <p:grpSpPr bwMode="auto">
          <a:xfrm>
            <a:off x="-33338" y="1911350"/>
            <a:ext cx="2963863" cy="1311275"/>
            <a:chOff x="-21" y="1204"/>
            <a:chExt cx="1867" cy="826"/>
          </a:xfrm>
        </p:grpSpPr>
        <p:sp>
          <p:nvSpPr>
            <p:cNvPr id="132102" name="Text Box 28"/>
            <p:cNvSpPr txBox="1">
              <a:spLocks noChangeArrowheads="1"/>
            </p:cNvSpPr>
            <p:nvPr/>
          </p:nvSpPr>
          <p:spPr bwMode="auto">
            <a:xfrm>
              <a:off x="-21" y="1204"/>
              <a:ext cx="171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lr>
                  <a:srgbClr val="004991"/>
                </a:buClr>
                <a:buSzPct val="75000"/>
                <a:buFont typeface="Wingdings" charset="2"/>
                <a:buChar char="Ø"/>
                <a:defRPr sz="2000">
                  <a:solidFill>
                    <a:schemeClr val="tx1"/>
                  </a:solidFill>
                  <a:latin typeface="Verdana" charset="0"/>
                </a:defRPr>
              </a:lvl1pPr>
              <a:lvl2pPr marL="742950" indent="-285750">
                <a:spcBef>
                  <a:spcPct val="20000"/>
                </a:spcBef>
                <a:buClr>
                  <a:srgbClr val="004991"/>
                </a:buClr>
                <a:buSzPct val="100000"/>
                <a:buChar char="•"/>
                <a:defRPr>
                  <a:solidFill>
                    <a:schemeClr val="tx1"/>
                  </a:solidFill>
                  <a:latin typeface="Verdana" charset="0"/>
                </a:defRPr>
              </a:lvl2pPr>
              <a:lvl3pPr marL="1143000" indent="-228600">
                <a:spcBef>
                  <a:spcPct val="20000"/>
                </a:spcBef>
                <a:buClr>
                  <a:srgbClr val="004991"/>
                </a:buClr>
                <a:buSzPct val="100000"/>
                <a:buChar char="»"/>
                <a:defRPr sz="1600">
                  <a:solidFill>
                    <a:schemeClr val="tx1"/>
                  </a:solidFill>
                  <a:latin typeface="Verdana" charset="0"/>
                </a:defRPr>
              </a:lvl3pPr>
              <a:lvl4pPr marL="1600200" indent="-228600">
                <a:spcBef>
                  <a:spcPct val="20000"/>
                </a:spcBef>
                <a:buClr>
                  <a:schemeClr val="accent1"/>
                </a:buClr>
                <a:buSzPct val="65000"/>
                <a:buFont typeface="Monotype Sorts" charset="2"/>
                <a:buChar char="u"/>
                <a:defRPr sz="1400">
                  <a:solidFill>
                    <a:schemeClr val="tx1"/>
                  </a:solidFill>
                  <a:latin typeface="Verdana" charset="0"/>
                </a:defRPr>
              </a:lvl4pPr>
              <a:lvl5pPr marL="2057400" indent="-228600">
                <a:spcBef>
                  <a:spcPct val="20000"/>
                </a:spcBef>
                <a:buClr>
                  <a:schemeClr val="accent1"/>
                </a:buClr>
                <a:buSzPct val="100000"/>
                <a:buChar char="•"/>
                <a:defRPr sz="1400">
                  <a:solidFill>
                    <a:schemeClr val="tx1"/>
                  </a:solidFill>
                  <a:latin typeface="Verdana" charset="0"/>
                </a:defRPr>
              </a:lvl5pPr>
              <a:lvl6pPr marL="25146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6pPr>
              <a:lvl7pPr marL="29718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7pPr>
              <a:lvl8pPr marL="34290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8pPr>
              <a:lvl9pPr marL="3886200" indent="-228600" eaLnBrk="0" fontAlgn="base" hangingPunct="0">
                <a:spcBef>
                  <a:spcPct val="20000"/>
                </a:spcBef>
                <a:spcAft>
                  <a:spcPct val="0"/>
                </a:spcAft>
                <a:buClr>
                  <a:schemeClr val="accent1"/>
                </a:buClr>
                <a:buSzPct val="100000"/>
                <a:buChar char="•"/>
                <a:defRPr sz="1400">
                  <a:solidFill>
                    <a:schemeClr val="tx1"/>
                  </a:solidFill>
                  <a:latin typeface="Verdana" charset="0"/>
                </a:defRPr>
              </a:lvl9pPr>
            </a:lstStyle>
            <a:p>
              <a:pPr algn="ctr">
                <a:spcBef>
                  <a:spcPct val="0"/>
                </a:spcBef>
                <a:buClrTx/>
                <a:buSzTx/>
                <a:buFontTx/>
                <a:buNone/>
              </a:pPr>
              <a:r>
                <a:rPr lang="en-GB" altLang="en-US" dirty="0">
                  <a:solidFill>
                    <a:schemeClr val="accent1"/>
                  </a:solidFill>
                </a:rPr>
                <a:t>Probability of </a:t>
              </a:r>
            </a:p>
            <a:p>
              <a:pPr algn="ctr">
                <a:spcBef>
                  <a:spcPct val="0"/>
                </a:spcBef>
                <a:buClrTx/>
                <a:buSzTx/>
                <a:buFontTx/>
                <a:buNone/>
              </a:pPr>
              <a:r>
                <a:rPr lang="en-GB" altLang="en-US" dirty="0">
                  <a:solidFill>
                    <a:schemeClr val="accent1"/>
                  </a:solidFill>
                </a:rPr>
                <a:t>incorrectly rejecting</a:t>
              </a:r>
            </a:p>
            <a:p>
              <a:pPr algn="ctr">
                <a:spcBef>
                  <a:spcPct val="0"/>
                </a:spcBef>
                <a:buClrTx/>
                <a:buSzTx/>
                <a:buFontTx/>
                <a:buNone/>
              </a:pPr>
              <a:r>
                <a:rPr lang="en-GB" altLang="en-US" dirty="0">
                  <a:solidFill>
                    <a:schemeClr val="accent1"/>
                  </a:solidFill>
                </a:rPr>
                <a:t>a good part</a:t>
              </a:r>
            </a:p>
            <a:p>
              <a:pPr algn="ctr">
                <a:spcBef>
                  <a:spcPct val="0"/>
                </a:spcBef>
                <a:buClrTx/>
                <a:buSzTx/>
                <a:buFontTx/>
                <a:buNone/>
              </a:pPr>
              <a:r>
                <a:rPr lang="en-GB" altLang="en-US" dirty="0">
                  <a:solidFill>
                    <a:schemeClr val="accent1"/>
                  </a:solidFill>
                </a:rPr>
                <a:t>A COST ISSUE</a:t>
              </a:r>
            </a:p>
          </p:txBody>
        </p:sp>
        <p:sp>
          <p:nvSpPr>
            <p:cNvPr id="132103" name="Line 29"/>
            <p:cNvSpPr>
              <a:spLocks noChangeShapeType="1"/>
            </p:cNvSpPr>
            <p:nvPr/>
          </p:nvSpPr>
          <p:spPr bwMode="auto">
            <a:xfrm flipV="1">
              <a:off x="1392" y="1728"/>
              <a:ext cx="384" cy="144"/>
            </a:xfrm>
            <a:prstGeom prst="line">
              <a:avLst/>
            </a:prstGeom>
            <a:noFill/>
            <a:ln w="12700" cap="rnd">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2104" name="Freeform 30"/>
            <p:cNvSpPr>
              <a:spLocks/>
            </p:cNvSpPr>
            <p:nvPr/>
          </p:nvSpPr>
          <p:spPr bwMode="auto">
            <a:xfrm>
              <a:off x="1760" y="1679"/>
              <a:ext cx="86" cy="25"/>
            </a:xfrm>
            <a:custGeom>
              <a:avLst/>
              <a:gdLst>
                <a:gd name="T0" fmla="*/ 0 w 86"/>
                <a:gd name="T1" fmla="*/ 22 h 25"/>
                <a:gd name="T2" fmla="*/ 63 w 86"/>
                <a:gd name="T3" fmla="*/ 9 h 25"/>
                <a:gd name="T4" fmla="*/ 85 w 86"/>
                <a:gd name="T5" fmla="*/ 1 h 25"/>
                <a:gd name="T6" fmla="*/ 82 w 86"/>
                <a:gd name="T7" fmla="*/ 21 h 25"/>
                <a:gd name="T8" fmla="*/ 58 w 86"/>
                <a:gd name="T9" fmla="*/ 22 h 25"/>
                <a:gd name="T10" fmla="*/ 0 w 86"/>
                <a:gd name="T11" fmla="*/ 22 h 25"/>
                <a:gd name="T12" fmla="*/ 0 60000 65536"/>
                <a:gd name="T13" fmla="*/ 0 60000 65536"/>
                <a:gd name="T14" fmla="*/ 0 60000 65536"/>
                <a:gd name="T15" fmla="*/ 0 60000 65536"/>
                <a:gd name="T16" fmla="*/ 0 60000 65536"/>
                <a:gd name="T17" fmla="*/ 0 60000 65536"/>
                <a:gd name="T18" fmla="*/ 0 w 86"/>
                <a:gd name="T19" fmla="*/ 0 h 25"/>
                <a:gd name="T20" fmla="*/ 86 w 8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6" h="25">
                  <a:moveTo>
                    <a:pt x="0" y="22"/>
                  </a:moveTo>
                  <a:cubicBezTo>
                    <a:pt x="17" y="9"/>
                    <a:pt x="44" y="11"/>
                    <a:pt x="63" y="9"/>
                  </a:cubicBezTo>
                  <a:cubicBezTo>
                    <a:pt x="70" y="7"/>
                    <a:pt x="77" y="0"/>
                    <a:pt x="85" y="1"/>
                  </a:cubicBezTo>
                  <a:cubicBezTo>
                    <a:pt x="84" y="6"/>
                    <a:pt x="86" y="19"/>
                    <a:pt x="82" y="21"/>
                  </a:cubicBezTo>
                  <a:cubicBezTo>
                    <a:pt x="75" y="25"/>
                    <a:pt x="66" y="22"/>
                    <a:pt x="58" y="22"/>
                  </a:cubicBezTo>
                  <a:cubicBezTo>
                    <a:pt x="39" y="22"/>
                    <a:pt x="19" y="22"/>
                    <a:pt x="0" y="22"/>
                  </a:cubicBezTo>
                  <a:close/>
                </a:path>
              </a:pathLst>
            </a:custGeom>
            <a:solidFill>
              <a:schemeClr val="hlink"/>
            </a:solidFill>
            <a:ln w="38100" cap="flat" cmpd="sng">
              <a:solidFill>
                <a:schemeClr val="accent1"/>
              </a:solidFill>
              <a:prstDash val="solid"/>
              <a:round/>
              <a:headEnd type="none" w="med" len="med"/>
              <a:tailEnd type="none" w="med" len="med"/>
            </a:ln>
          </p:spPr>
          <p:txBody>
            <a:bodyPr wrap="none" anchor="ctr"/>
            <a:lstStyle/>
            <a:p>
              <a:endParaRPr lang="en-US"/>
            </a:p>
          </p:txBody>
        </p:sp>
      </p:grpSp>
    </p:spTree>
    <p:extLst>
      <p:ext uri="{BB962C8B-B14F-4D97-AF65-F5344CB8AC3E}">
        <p14:creationId xmlns:p14="http://schemas.microsoft.com/office/powerpoint/2010/main" val="3484011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a:extLst>
              <a:ext uri="{FF2B5EF4-FFF2-40B4-BE49-F238E27FC236}">
                <a16:creationId xmlns:a16="http://schemas.microsoft.com/office/drawing/2014/main" id="{0A2B059B-9388-BA47-9B84-4EBED61A0BCC}"/>
              </a:ext>
            </a:extLst>
          </p:cNvPr>
          <p:cNvSpPr>
            <a:spLocks noGrp="1" noChangeArrowheads="1"/>
          </p:cNvSpPr>
          <p:nvPr>
            <p:ph type="title"/>
          </p:nvPr>
        </p:nvSpPr>
        <p:spPr/>
        <p:txBody>
          <a:bodyPr>
            <a:normAutofit/>
          </a:bodyPr>
          <a:lstStyle/>
          <a:p>
            <a:r>
              <a:rPr lang="en-GB" altLang="en-US" dirty="0"/>
              <a:t>Improving Your Measurement System</a:t>
            </a:r>
          </a:p>
        </p:txBody>
      </p:sp>
      <p:sp>
        <p:nvSpPr>
          <p:cNvPr id="236546" name="Content Placeholder 2">
            <a:extLst>
              <a:ext uri="{FF2B5EF4-FFF2-40B4-BE49-F238E27FC236}">
                <a16:creationId xmlns:a16="http://schemas.microsoft.com/office/drawing/2014/main" id="{739E6306-DEA0-8E47-A1FC-5F31DC665428}"/>
              </a:ext>
            </a:extLst>
          </p:cNvPr>
          <p:cNvSpPr>
            <a:spLocks noGrp="1" noChangeArrowheads="1"/>
          </p:cNvSpPr>
          <p:nvPr>
            <p:ph idx="1"/>
          </p:nvPr>
        </p:nvSpPr>
        <p:spPr/>
        <p:txBody>
          <a:bodyPr/>
          <a:lstStyle/>
          <a:p>
            <a:pPr marL="0" indent="0">
              <a:buNone/>
            </a:pPr>
            <a:r>
              <a:rPr lang="en-GB" altLang="en-US" b="1" dirty="0"/>
              <a:t>Develop Operational Definitions</a:t>
            </a:r>
          </a:p>
          <a:p>
            <a:r>
              <a:rPr lang="en-GB" altLang="en-US" dirty="0"/>
              <a:t>Good operational definitions are critical to ensure consistency of measurement over time and between different data collectors.</a:t>
            </a:r>
          </a:p>
          <a:p>
            <a:r>
              <a:rPr lang="en-GB" altLang="en-US" dirty="0"/>
              <a:t>Example</a:t>
            </a:r>
          </a:p>
          <a:p>
            <a:endParaRPr lang="en-GB" altLang="en-US" dirty="0"/>
          </a:p>
        </p:txBody>
      </p:sp>
      <p:graphicFrame>
        <p:nvGraphicFramePr>
          <p:cNvPr id="4" name="Table 3">
            <a:extLst>
              <a:ext uri="{FF2B5EF4-FFF2-40B4-BE49-F238E27FC236}">
                <a16:creationId xmlns:a16="http://schemas.microsoft.com/office/drawing/2014/main" id="{AC3DF4EF-DE30-0F48-B0D1-C29CAA5E12C8}"/>
              </a:ext>
            </a:extLst>
          </p:cNvPr>
          <p:cNvGraphicFramePr>
            <a:graphicFrameLocks noGrp="1"/>
          </p:cNvGraphicFramePr>
          <p:nvPr>
            <p:extLst>
              <p:ext uri="{D42A27DB-BD31-4B8C-83A1-F6EECF244321}">
                <p14:modId xmlns:p14="http://schemas.microsoft.com/office/powerpoint/2010/main" val="2894135058"/>
              </p:ext>
            </p:extLst>
          </p:nvPr>
        </p:nvGraphicFramePr>
        <p:xfrm>
          <a:off x="2090928" y="3510280"/>
          <a:ext cx="6748272" cy="252094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4690872">
                  <a:extLst>
                    <a:ext uri="{9D8B030D-6E8A-4147-A177-3AD203B41FA5}">
                      <a16:colId xmlns:a16="http://schemas.microsoft.com/office/drawing/2014/main" val="20001"/>
                    </a:ext>
                  </a:extLst>
                </a:gridCol>
              </a:tblGrid>
              <a:tr h="354333">
                <a:tc>
                  <a:txBody>
                    <a:bodyPr/>
                    <a:lstStyle/>
                    <a:p>
                      <a:r>
                        <a:rPr lang="en-GB" dirty="0"/>
                        <a:t>VOC/CTQ</a:t>
                      </a:r>
                    </a:p>
                  </a:txBody>
                  <a:tcPr/>
                </a:tc>
                <a:tc>
                  <a:txBody>
                    <a:bodyPr/>
                    <a:lstStyle/>
                    <a:p>
                      <a:r>
                        <a:rPr lang="en-GB" dirty="0"/>
                        <a:t>Operational Definition</a:t>
                      </a:r>
                    </a:p>
                  </a:txBody>
                  <a:tcPr/>
                </a:tc>
                <a:extLst>
                  <a:ext uri="{0D108BD9-81ED-4DB2-BD59-A6C34878D82A}">
                    <a16:rowId xmlns:a16="http://schemas.microsoft.com/office/drawing/2014/main" val="10000"/>
                  </a:ext>
                </a:extLst>
              </a:tr>
              <a:tr h="2155187">
                <a:tc>
                  <a:txBody>
                    <a:bodyPr/>
                    <a:lstStyle/>
                    <a:p>
                      <a:r>
                        <a:rPr lang="en-GB" dirty="0"/>
                        <a:t>On time departure</a:t>
                      </a:r>
                    </a:p>
                  </a:txBody>
                  <a:tcPr/>
                </a:tc>
                <a:tc>
                  <a:txBody>
                    <a:bodyPr/>
                    <a:lstStyle/>
                    <a:p>
                      <a:r>
                        <a:rPr kumimoji="0" lang="en-US" b="0" i="0" u="none" strike="noStrike" kern="1200" dirty="0">
                          <a:solidFill>
                            <a:schemeClr val="dk1"/>
                          </a:solidFill>
                          <a:effectLst/>
                          <a:latin typeface="+mn-lt"/>
                          <a:ea typeface="+mn-ea"/>
                          <a:cs typeface="+mn-cs"/>
                        </a:rPr>
                        <a:t>A flight is counted as "on time" if it operated less than 15 minutes later than the scheduled time shown in the carriers' Computerized Reservations Systems (CRS). Arrival performance is based on arrival at the gate. Departure performance is based on departure from the gate</a:t>
                      </a:r>
                      <a:endParaRPr lang="en-GB" dirty="0"/>
                    </a:p>
                  </a:txBody>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664862D9-E103-A14A-9665-BC794FB82155}"/>
              </a:ext>
            </a:extLst>
          </p:cNvPr>
          <p:cNvSpPr txBox="1"/>
          <p:nvPr/>
        </p:nvSpPr>
        <p:spPr>
          <a:xfrm>
            <a:off x="5846931" y="6019800"/>
            <a:ext cx="3068469" cy="369332"/>
          </a:xfrm>
          <a:prstGeom prst="rect">
            <a:avLst/>
          </a:prstGeom>
          <a:noFill/>
        </p:spPr>
        <p:txBody>
          <a:bodyPr wrap="none" rtlCol="0">
            <a:spAutoFit/>
          </a:bodyPr>
          <a:lstStyle/>
          <a:p>
            <a:r>
              <a:rPr lang="en-US" dirty="0"/>
              <a:t>*</a:t>
            </a:r>
            <a:r>
              <a:rPr lang="en-US" sz="1400" dirty="0"/>
              <a:t>Bureau of Transportation Statistics</a:t>
            </a:r>
            <a:endParaRPr lang="en-US" dirty="0"/>
          </a:p>
        </p:txBody>
      </p:sp>
    </p:spTree>
    <p:extLst>
      <p:ext uri="{BB962C8B-B14F-4D97-AF65-F5344CB8AC3E}">
        <p14:creationId xmlns:p14="http://schemas.microsoft.com/office/powerpoint/2010/main" val="3809495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767C-6C60-B04D-B64F-9B95097B7341}"/>
              </a:ext>
            </a:extLst>
          </p:cNvPr>
          <p:cNvSpPr>
            <a:spLocks noGrp="1"/>
          </p:cNvSpPr>
          <p:nvPr>
            <p:ph type="title"/>
          </p:nvPr>
        </p:nvSpPr>
        <p:spPr>
          <a:xfrm>
            <a:off x="264345" y="533400"/>
            <a:ext cx="8534400" cy="758952"/>
          </a:xfrm>
          <a:solidFill>
            <a:schemeClr val="bg1"/>
          </a:solidFill>
        </p:spPr>
        <p:txBody>
          <a:bodyPr>
            <a:normAutofit fontScale="90000"/>
          </a:bodyPr>
          <a:lstStyle/>
          <a:p>
            <a:r>
              <a:rPr lang="en-US" b="1" dirty="0"/>
              <a:t>Evaluating Current State Performance</a:t>
            </a:r>
            <a:br>
              <a:rPr lang="en-US" dirty="0"/>
            </a:br>
            <a:endParaRPr lang="en-US" dirty="0"/>
          </a:p>
        </p:txBody>
      </p:sp>
      <p:sp>
        <p:nvSpPr>
          <p:cNvPr id="10" name="Content Placeholder 9">
            <a:extLst>
              <a:ext uri="{FF2B5EF4-FFF2-40B4-BE49-F238E27FC236}">
                <a16:creationId xmlns:a16="http://schemas.microsoft.com/office/drawing/2014/main" id="{CCF060FD-924A-BC4D-8FB5-541D4AEE914A}"/>
              </a:ext>
            </a:extLst>
          </p:cNvPr>
          <p:cNvSpPr>
            <a:spLocks noGrp="1"/>
          </p:cNvSpPr>
          <p:nvPr>
            <p:ph sz="quarter" idx="1"/>
          </p:nvPr>
        </p:nvSpPr>
        <p:spPr/>
        <p:txBody>
          <a:bodyPr/>
          <a:lstStyle/>
          <a:p>
            <a:endParaRPr lang="en-US" dirty="0"/>
          </a:p>
          <a:p>
            <a:endParaRPr lang="en-US" dirty="0"/>
          </a:p>
          <a:p>
            <a:r>
              <a:rPr lang="en-US" dirty="0"/>
              <a:t>DPMO</a:t>
            </a:r>
          </a:p>
          <a:p>
            <a:endParaRPr lang="en-US" dirty="0"/>
          </a:p>
          <a:p>
            <a:r>
              <a:rPr lang="en-US" dirty="0"/>
              <a:t>Sigma Level</a:t>
            </a:r>
          </a:p>
          <a:p>
            <a:endParaRPr lang="en-US" dirty="0"/>
          </a:p>
        </p:txBody>
      </p:sp>
    </p:spTree>
    <p:extLst>
      <p:ext uri="{BB962C8B-B14F-4D97-AF65-F5344CB8AC3E}">
        <p14:creationId xmlns:p14="http://schemas.microsoft.com/office/powerpoint/2010/main" val="2209141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calculate a Sigma Score</a:t>
            </a:r>
          </a:p>
        </p:txBody>
      </p:sp>
      <p:sp>
        <p:nvSpPr>
          <p:cNvPr id="3" name="Content Placeholder 2"/>
          <p:cNvSpPr>
            <a:spLocks noGrp="1"/>
          </p:cNvSpPr>
          <p:nvPr>
            <p:ph idx="1"/>
          </p:nvPr>
        </p:nvSpPr>
        <p:spPr>
          <a:xfrm>
            <a:off x="3733800" y="1981200"/>
            <a:ext cx="5257800" cy="4525963"/>
          </a:xfrm>
        </p:spPr>
        <p:txBody>
          <a:bodyPr/>
          <a:lstStyle/>
          <a:p>
            <a:pPr marL="0" indent="0">
              <a:buNone/>
            </a:pPr>
            <a:r>
              <a:rPr lang="en-US" dirty="0"/>
              <a:t>The DPMO method</a:t>
            </a:r>
          </a:p>
          <a:p>
            <a:pPr lvl="1"/>
            <a:r>
              <a:rPr lang="en-US" dirty="0"/>
              <a:t>O for Defect Opportunities </a:t>
            </a:r>
          </a:p>
          <a:p>
            <a:pPr marL="548640" lvl="2" indent="0">
              <a:buNone/>
            </a:pPr>
            <a:r>
              <a:rPr lang="en-US" dirty="0"/>
              <a:t>(# of CTQs in the process)</a:t>
            </a:r>
          </a:p>
          <a:p>
            <a:pPr lvl="1"/>
            <a:r>
              <a:rPr lang="en-US" dirty="0"/>
              <a:t>N for the number of  units</a:t>
            </a:r>
          </a:p>
          <a:p>
            <a:pPr lvl="1"/>
            <a:r>
              <a:rPr lang="en-US" dirty="0"/>
              <a:t>D for the number of defects </a:t>
            </a:r>
          </a:p>
          <a:p>
            <a:pPr marL="594360" lvl="2" indent="0">
              <a:buNone/>
            </a:pPr>
            <a:r>
              <a:rPr lang="en-US" dirty="0"/>
              <a:t>(#of times a CTQ was not met</a:t>
            </a:r>
          </a:p>
          <a:p>
            <a:pPr marL="594360" lvl="2" indent="0">
              <a:buNone/>
            </a:pPr>
            <a:endParaRPr lang="en-US" dirty="0"/>
          </a:p>
          <a:p>
            <a:pPr marL="274320" lvl="1" indent="0">
              <a:buNone/>
            </a:pPr>
            <a:r>
              <a:rPr lang="en-US" dirty="0"/>
              <a:t>DPMO = (D / N*O) x 1,000,000</a:t>
            </a:r>
          </a:p>
        </p:txBody>
      </p:sp>
      <p:sp>
        <p:nvSpPr>
          <p:cNvPr id="5" name="Slide Number Placeholder 4"/>
          <p:cNvSpPr>
            <a:spLocks noGrp="1"/>
          </p:cNvSpPr>
          <p:nvPr>
            <p:ph type="sldNum" sz="quarter" idx="12"/>
          </p:nvPr>
        </p:nvSpPr>
        <p:spPr/>
        <p:txBody>
          <a:bodyPr/>
          <a:lstStyle/>
          <a:p>
            <a:fld id="{1A5A9CBF-8639-4B4F-A143-6DF9B3DE6692}" type="slidenum">
              <a:rPr lang="en-US" smtClean="0"/>
              <a:pPr/>
              <a:t>24</a:t>
            </a:fld>
            <a:endParaRPr lang="en-US"/>
          </a:p>
        </p:txBody>
      </p:sp>
      <p:pic>
        <p:nvPicPr>
          <p:cNvPr id="6" name="Picture 5">
            <a:extLst>
              <a:ext uri="{FF2B5EF4-FFF2-40B4-BE49-F238E27FC236}">
                <a16:creationId xmlns:a16="http://schemas.microsoft.com/office/drawing/2014/main" id="{6750B095-DB3E-9E4F-B3D7-83156A021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52" y="3124200"/>
            <a:ext cx="3110865" cy="3505200"/>
          </a:xfrm>
          <a:prstGeom prst="rect">
            <a:avLst/>
          </a:prstGeom>
        </p:spPr>
      </p:pic>
    </p:spTree>
    <p:extLst>
      <p:ext uri="{BB962C8B-B14F-4D97-AF65-F5344CB8AC3E}">
        <p14:creationId xmlns:p14="http://schemas.microsoft.com/office/powerpoint/2010/main" val="2838048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Sigma Score (DMPO Practice)</a:t>
            </a:r>
          </a:p>
        </p:txBody>
      </p:sp>
      <p:sp>
        <p:nvSpPr>
          <p:cNvPr id="3" name="Content Placeholder 2"/>
          <p:cNvSpPr>
            <a:spLocks noGrp="1"/>
          </p:cNvSpPr>
          <p:nvPr>
            <p:ph idx="1"/>
          </p:nvPr>
        </p:nvSpPr>
        <p:spPr>
          <a:xfrm>
            <a:off x="2743200" y="1772497"/>
            <a:ext cx="5257800" cy="4525963"/>
          </a:xfrm>
        </p:spPr>
        <p:txBody>
          <a:bodyPr/>
          <a:lstStyle/>
          <a:p>
            <a:pPr marL="0" indent="0">
              <a:buNone/>
            </a:pPr>
            <a:r>
              <a:rPr lang="en-US" dirty="0"/>
              <a:t>The DPMO method</a:t>
            </a:r>
          </a:p>
          <a:p>
            <a:pPr marL="0" indent="0">
              <a:buNone/>
            </a:pPr>
            <a:r>
              <a:rPr lang="en-US" dirty="0"/>
              <a:t>N =</a:t>
            </a:r>
          </a:p>
          <a:p>
            <a:pPr marL="0" indent="0">
              <a:buNone/>
            </a:pPr>
            <a:r>
              <a:rPr lang="en-US" dirty="0"/>
              <a:t>O =</a:t>
            </a:r>
          </a:p>
          <a:p>
            <a:pPr marL="0" indent="0">
              <a:buNone/>
            </a:pPr>
            <a:r>
              <a:rPr lang="en-US" dirty="0"/>
              <a:t>D =</a:t>
            </a:r>
          </a:p>
          <a:p>
            <a:pPr marL="0" indent="0">
              <a:buNone/>
            </a:pPr>
            <a:endParaRPr lang="en-US" dirty="0"/>
          </a:p>
          <a:p>
            <a:pPr marL="0" indent="0">
              <a:buNone/>
            </a:pPr>
            <a:r>
              <a:rPr lang="en-US" dirty="0"/>
              <a:t>DPO = D/N*O =</a:t>
            </a:r>
          </a:p>
          <a:p>
            <a:pPr marL="0" indent="0">
              <a:buNone/>
            </a:pPr>
            <a:r>
              <a:rPr lang="en-US" dirty="0"/>
              <a:t>DPMO = DPO * 1,000,000 =</a:t>
            </a:r>
          </a:p>
          <a:p>
            <a:pPr marL="0" indent="0">
              <a:buNone/>
            </a:pPr>
            <a:r>
              <a:rPr lang="en-US" dirty="0"/>
              <a:t>Look up Process Sigma =</a:t>
            </a:r>
          </a:p>
        </p:txBody>
      </p:sp>
      <p:sp>
        <p:nvSpPr>
          <p:cNvPr id="5" name="Slide Number Placeholder 4"/>
          <p:cNvSpPr>
            <a:spLocks noGrp="1"/>
          </p:cNvSpPr>
          <p:nvPr>
            <p:ph type="sldNum" sz="quarter" idx="12"/>
          </p:nvPr>
        </p:nvSpPr>
        <p:spPr/>
        <p:txBody>
          <a:bodyPr/>
          <a:lstStyle/>
          <a:p>
            <a:fld id="{1A5A9CBF-8639-4B4F-A143-6DF9B3DE6692}" type="slidenum">
              <a:rPr lang="en-US" smtClean="0"/>
              <a:pPr/>
              <a:t>25</a:t>
            </a:fld>
            <a:endParaRPr lang="en-US"/>
          </a:p>
        </p:txBody>
      </p:sp>
      <p:pic>
        <p:nvPicPr>
          <p:cNvPr id="6" name="Picture 5">
            <a:extLst>
              <a:ext uri="{FF2B5EF4-FFF2-40B4-BE49-F238E27FC236}">
                <a16:creationId xmlns:a16="http://schemas.microsoft.com/office/drawing/2014/main" id="{6750B095-DB3E-9E4F-B3D7-83156A021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96" y="1772497"/>
            <a:ext cx="2349304" cy="2647103"/>
          </a:xfrm>
          <a:prstGeom prst="rect">
            <a:avLst/>
          </a:prstGeom>
        </p:spPr>
      </p:pic>
    </p:spTree>
    <p:extLst>
      <p:ext uri="{BB962C8B-B14F-4D97-AF65-F5344CB8AC3E}">
        <p14:creationId xmlns:p14="http://schemas.microsoft.com/office/powerpoint/2010/main" val="190380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Sigma Score (DMPO Practice)</a:t>
            </a:r>
          </a:p>
        </p:txBody>
      </p:sp>
      <p:sp>
        <p:nvSpPr>
          <p:cNvPr id="3" name="Content Placeholder 2"/>
          <p:cNvSpPr>
            <a:spLocks noGrp="1"/>
          </p:cNvSpPr>
          <p:nvPr>
            <p:ph idx="1"/>
          </p:nvPr>
        </p:nvSpPr>
        <p:spPr>
          <a:xfrm>
            <a:off x="2743200" y="1772497"/>
            <a:ext cx="5257800" cy="4525963"/>
          </a:xfrm>
        </p:spPr>
        <p:txBody>
          <a:bodyPr>
            <a:normAutofit lnSpcReduction="10000"/>
          </a:bodyPr>
          <a:lstStyle/>
          <a:p>
            <a:pPr marL="0" indent="0">
              <a:buNone/>
            </a:pPr>
            <a:r>
              <a:rPr lang="en-US" dirty="0"/>
              <a:t>Objective: Measure performance of the delivery process.</a:t>
            </a:r>
          </a:p>
          <a:p>
            <a:pPr marL="0" indent="0">
              <a:buNone/>
            </a:pPr>
            <a:endParaRPr lang="en-US" dirty="0"/>
          </a:p>
          <a:p>
            <a:pPr marL="0" indent="0">
              <a:buNone/>
            </a:pPr>
            <a:r>
              <a:rPr lang="en-US" dirty="0"/>
              <a:t>Sample: 500 orders </a:t>
            </a:r>
          </a:p>
          <a:p>
            <a:pPr marL="0" indent="0">
              <a:buNone/>
            </a:pPr>
            <a:r>
              <a:rPr lang="en-US" dirty="0"/>
              <a:t>41 orders were late</a:t>
            </a:r>
          </a:p>
          <a:p>
            <a:pPr marL="0" indent="0">
              <a:buNone/>
            </a:pPr>
            <a:r>
              <a:rPr lang="en-US" dirty="0"/>
              <a:t>17 orders were incorrect</a:t>
            </a:r>
          </a:p>
          <a:p>
            <a:pPr marL="0" indent="0">
              <a:buNone/>
            </a:pPr>
            <a:endParaRPr lang="en-US" dirty="0"/>
          </a:p>
          <a:p>
            <a:pPr marL="0" indent="0">
              <a:buNone/>
            </a:pPr>
            <a:r>
              <a:rPr lang="en-US" dirty="0"/>
              <a:t>DPO = D/N*O =</a:t>
            </a:r>
          </a:p>
          <a:p>
            <a:pPr marL="0" indent="0">
              <a:buNone/>
            </a:pPr>
            <a:r>
              <a:rPr lang="en-US" dirty="0"/>
              <a:t>DPMO = DPO * 1,000,000 =</a:t>
            </a:r>
          </a:p>
          <a:p>
            <a:pPr marL="0" indent="0">
              <a:buNone/>
            </a:pPr>
            <a:r>
              <a:rPr lang="en-US" dirty="0"/>
              <a:t>Look up Process Sigma =</a:t>
            </a:r>
          </a:p>
        </p:txBody>
      </p:sp>
      <p:sp>
        <p:nvSpPr>
          <p:cNvPr id="5" name="Slide Number Placeholder 4"/>
          <p:cNvSpPr>
            <a:spLocks noGrp="1"/>
          </p:cNvSpPr>
          <p:nvPr>
            <p:ph type="sldNum" sz="quarter" idx="12"/>
          </p:nvPr>
        </p:nvSpPr>
        <p:spPr/>
        <p:txBody>
          <a:bodyPr/>
          <a:lstStyle/>
          <a:p>
            <a:fld id="{1A5A9CBF-8639-4B4F-A143-6DF9B3DE6692}" type="slidenum">
              <a:rPr lang="en-US" smtClean="0"/>
              <a:pPr/>
              <a:t>26</a:t>
            </a:fld>
            <a:endParaRPr lang="en-US"/>
          </a:p>
        </p:txBody>
      </p:sp>
      <p:pic>
        <p:nvPicPr>
          <p:cNvPr id="6" name="Picture 5">
            <a:extLst>
              <a:ext uri="{FF2B5EF4-FFF2-40B4-BE49-F238E27FC236}">
                <a16:creationId xmlns:a16="http://schemas.microsoft.com/office/drawing/2014/main" id="{6750B095-DB3E-9E4F-B3D7-83156A021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87552"/>
            <a:ext cx="2349304" cy="2647103"/>
          </a:xfrm>
          <a:prstGeom prst="rect">
            <a:avLst/>
          </a:prstGeom>
        </p:spPr>
      </p:pic>
    </p:spTree>
    <p:extLst>
      <p:ext uri="{BB962C8B-B14F-4D97-AF65-F5344CB8AC3E}">
        <p14:creationId xmlns:p14="http://schemas.microsoft.com/office/powerpoint/2010/main" val="3304734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Calculte</a:t>
            </a:r>
            <a:r>
              <a:rPr lang="en-US" dirty="0"/>
              <a:t> Yield</a:t>
            </a:r>
          </a:p>
        </p:txBody>
      </p:sp>
      <p:sp>
        <p:nvSpPr>
          <p:cNvPr id="3" name="Content Placeholder 2"/>
          <p:cNvSpPr>
            <a:spLocks noGrp="1"/>
          </p:cNvSpPr>
          <p:nvPr>
            <p:ph idx="1"/>
          </p:nvPr>
        </p:nvSpPr>
        <p:spPr>
          <a:xfrm>
            <a:off x="2743200" y="1772497"/>
            <a:ext cx="5257800" cy="4525963"/>
          </a:xfrm>
        </p:spPr>
        <p:txBody>
          <a:bodyPr>
            <a:normAutofit/>
          </a:bodyPr>
          <a:lstStyle/>
          <a:p>
            <a:pPr marL="0" indent="0">
              <a:buNone/>
            </a:pPr>
            <a:endParaRPr lang="en-US" dirty="0"/>
          </a:p>
          <a:p>
            <a:pPr marL="0" indent="0">
              <a:buNone/>
            </a:pPr>
            <a:endParaRPr lang="en-US" dirty="0"/>
          </a:p>
          <a:p>
            <a:pPr marL="0" indent="0">
              <a:buNone/>
            </a:pPr>
            <a:r>
              <a:rPr lang="en-US" dirty="0"/>
              <a:t>DPO = D/N*O</a:t>
            </a:r>
          </a:p>
          <a:p>
            <a:pPr marL="0" indent="0">
              <a:buNone/>
            </a:pPr>
            <a:r>
              <a:rPr lang="en-US" dirty="0"/>
              <a:t>DPMO = 1,000,000*(D/N*O)</a:t>
            </a:r>
          </a:p>
          <a:p>
            <a:pPr marL="0" indent="0">
              <a:buNone/>
            </a:pPr>
            <a:r>
              <a:rPr lang="en-US" dirty="0"/>
              <a:t>Yield = 1 – (D/N*O)</a:t>
            </a:r>
          </a:p>
        </p:txBody>
      </p:sp>
      <p:sp>
        <p:nvSpPr>
          <p:cNvPr id="5" name="Slide Number Placeholder 4"/>
          <p:cNvSpPr>
            <a:spLocks noGrp="1"/>
          </p:cNvSpPr>
          <p:nvPr>
            <p:ph type="sldNum" sz="quarter" idx="12"/>
          </p:nvPr>
        </p:nvSpPr>
        <p:spPr/>
        <p:txBody>
          <a:bodyPr/>
          <a:lstStyle/>
          <a:p>
            <a:fld id="{1A5A9CBF-8639-4B4F-A143-6DF9B3DE6692}" type="slidenum">
              <a:rPr lang="en-US" smtClean="0"/>
              <a:pPr/>
              <a:t>27</a:t>
            </a:fld>
            <a:endParaRPr lang="en-US"/>
          </a:p>
        </p:txBody>
      </p:sp>
      <p:pic>
        <p:nvPicPr>
          <p:cNvPr id="6" name="Picture 5">
            <a:extLst>
              <a:ext uri="{FF2B5EF4-FFF2-40B4-BE49-F238E27FC236}">
                <a16:creationId xmlns:a16="http://schemas.microsoft.com/office/drawing/2014/main" id="{6750B095-DB3E-9E4F-B3D7-83156A021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96" y="1772497"/>
            <a:ext cx="2349304" cy="2647103"/>
          </a:xfrm>
          <a:prstGeom prst="rect">
            <a:avLst/>
          </a:prstGeom>
        </p:spPr>
      </p:pic>
    </p:spTree>
    <p:extLst>
      <p:ext uri="{BB962C8B-B14F-4D97-AF65-F5344CB8AC3E}">
        <p14:creationId xmlns:p14="http://schemas.microsoft.com/office/powerpoint/2010/main" val="1216169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FBEC-D185-7646-AC0D-FB98CCC5981B}"/>
              </a:ext>
            </a:extLst>
          </p:cNvPr>
          <p:cNvSpPr>
            <a:spLocks noGrp="1"/>
          </p:cNvSpPr>
          <p:nvPr>
            <p:ph type="title"/>
          </p:nvPr>
        </p:nvSpPr>
        <p:spPr/>
        <p:txBody>
          <a:bodyPr/>
          <a:lstStyle/>
          <a:p>
            <a:r>
              <a:rPr lang="en-US" dirty="0"/>
              <a:t>Calculate Yield (Practice)</a:t>
            </a:r>
          </a:p>
        </p:txBody>
      </p:sp>
      <p:sp>
        <p:nvSpPr>
          <p:cNvPr id="4" name="TextBox 3">
            <a:extLst>
              <a:ext uri="{FF2B5EF4-FFF2-40B4-BE49-F238E27FC236}">
                <a16:creationId xmlns:a16="http://schemas.microsoft.com/office/drawing/2014/main" id="{ADFDB1C7-4975-4145-9476-A36B5F2BAD06}"/>
              </a:ext>
            </a:extLst>
          </p:cNvPr>
          <p:cNvSpPr txBox="1"/>
          <p:nvPr/>
        </p:nvSpPr>
        <p:spPr>
          <a:xfrm>
            <a:off x="1295400" y="3124200"/>
            <a:ext cx="184731" cy="369332"/>
          </a:xfrm>
          <a:prstGeom prst="rect">
            <a:avLst/>
          </a:prstGeom>
          <a:noFill/>
        </p:spPr>
        <p:txBody>
          <a:bodyPr wrap="none" rtlCol="0">
            <a:spAutoFit/>
          </a:bodyPr>
          <a:lstStyle/>
          <a:p>
            <a:endParaRPr lang="en-US" dirty="0"/>
          </a:p>
        </p:txBody>
      </p:sp>
      <p:sp>
        <p:nvSpPr>
          <p:cNvPr id="8" name="Rounded Rectangle 7">
            <a:extLst>
              <a:ext uri="{FF2B5EF4-FFF2-40B4-BE49-F238E27FC236}">
                <a16:creationId xmlns:a16="http://schemas.microsoft.com/office/drawing/2014/main" id="{273FC9C3-3DB8-A441-8A20-1B7668435F8E}"/>
              </a:ext>
            </a:extLst>
          </p:cNvPr>
          <p:cNvSpPr/>
          <p:nvPr/>
        </p:nvSpPr>
        <p:spPr>
          <a:xfrm>
            <a:off x="304800" y="4306209"/>
            <a:ext cx="1444752"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Incoming Call</a:t>
            </a:r>
          </a:p>
        </p:txBody>
      </p:sp>
      <p:sp>
        <p:nvSpPr>
          <p:cNvPr id="9" name="Rounded Rectangle 8">
            <a:extLst>
              <a:ext uri="{FF2B5EF4-FFF2-40B4-BE49-F238E27FC236}">
                <a16:creationId xmlns:a16="http://schemas.microsoft.com/office/drawing/2014/main" id="{99D44ECC-6793-744B-9111-5EDC14D78C8A}"/>
              </a:ext>
            </a:extLst>
          </p:cNvPr>
          <p:cNvSpPr/>
          <p:nvPr/>
        </p:nvSpPr>
        <p:spPr>
          <a:xfrm>
            <a:off x="2054352" y="4306209"/>
            <a:ext cx="1450848"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 is Answered</a:t>
            </a:r>
          </a:p>
        </p:txBody>
      </p:sp>
      <p:sp>
        <p:nvSpPr>
          <p:cNvPr id="10" name="Rounded Rectangle 9">
            <a:extLst>
              <a:ext uri="{FF2B5EF4-FFF2-40B4-BE49-F238E27FC236}">
                <a16:creationId xmlns:a16="http://schemas.microsoft.com/office/drawing/2014/main" id="{5D8748E6-F3A5-FE49-8D21-09CAD1660A54}"/>
              </a:ext>
            </a:extLst>
          </p:cNvPr>
          <p:cNvSpPr/>
          <p:nvPr/>
        </p:nvSpPr>
        <p:spPr>
          <a:xfrm>
            <a:off x="3810000" y="4306209"/>
            <a:ext cx="1524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 is Transferred</a:t>
            </a:r>
          </a:p>
        </p:txBody>
      </p:sp>
      <p:sp>
        <p:nvSpPr>
          <p:cNvPr id="11" name="Rounded Rectangle 10">
            <a:extLst>
              <a:ext uri="{FF2B5EF4-FFF2-40B4-BE49-F238E27FC236}">
                <a16:creationId xmlns:a16="http://schemas.microsoft.com/office/drawing/2014/main" id="{4B885E3A-7C7D-654A-A850-5D19323C33AA}"/>
              </a:ext>
            </a:extLst>
          </p:cNvPr>
          <p:cNvSpPr/>
          <p:nvPr/>
        </p:nvSpPr>
        <p:spPr>
          <a:xfrm>
            <a:off x="5562600" y="4306209"/>
            <a:ext cx="1406935"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is Resolved</a:t>
            </a:r>
          </a:p>
        </p:txBody>
      </p:sp>
      <p:sp>
        <p:nvSpPr>
          <p:cNvPr id="12" name="Rounded Rectangle 11">
            <a:extLst>
              <a:ext uri="{FF2B5EF4-FFF2-40B4-BE49-F238E27FC236}">
                <a16:creationId xmlns:a16="http://schemas.microsoft.com/office/drawing/2014/main" id="{9DDE7F1E-86B9-AA48-BF5F-81BDE26BB611}"/>
              </a:ext>
            </a:extLst>
          </p:cNvPr>
          <p:cNvSpPr/>
          <p:nvPr/>
        </p:nvSpPr>
        <p:spPr>
          <a:xfrm>
            <a:off x="7577039" y="4306209"/>
            <a:ext cx="1444752"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Happy Customer</a:t>
            </a:r>
          </a:p>
        </p:txBody>
      </p:sp>
      <p:sp>
        <p:nvSpPr>
          <p:cNvPr id="13" name="Rounded Rectangle 12">
            <a:extLst>
              <a:ext uri="{FF2B5EF4-FFF2-40B4-BE49-F238E27FC236}">
                <a16:creationId xmlns:a16="http://schemas.microsoft.com/office/drawing/2014/main" id="{FC027DEB-CC66-D441-B78F-67BAA64D44AF}"/>
              </a:ext>
            </a:extLst>
          </p:cNvPr>
          <p:cNvSpPr/>
          <p:nvPr/>
        </p:nvSpPr>
        <p:spPr>
          <a:xfrm>
            <a:off x="5279830" y="2217636"/>
            <a:ext cx="1603248"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Unhappy Customer</a:t>
            </a:r>
          </a:p>
        </p:txBody>
      </p:sp>
      <p:sp>
        <p:nvSpPr>
          <p:cNvPr id="14" name="TextBox 13">
            <a:extLst>
              <a:ext uri="{FF2B5EF4-FFF2-40B4-BE49-F238E27FC236}">
                <a16:creationId xmlns:a16="http://schemas.microsoft.com/office/drawing/2014/main" id="{C837EC6D-EBDD-6940-AC08-D7CC1DFB03DD}"/>
              </a:ext>
            </a:extLst>
          </p:cNvPr>
          <p:cNvSpPr txBox="1"/>
          <p:nvPr/>
        </p:nvSpPr>
        <p:spPr>
          <a:xfrm>
            <a:off x="713509" y="5334000"/>
            <a:ext cx="798617" cy="369332"/>
          </a:xfrm>
          <a:prstGeom prst="rect">
            <a:avLst/>
          </a:prstGeom>
          <a:noFill/>
        </p:spPr>
        <p:txBody>
          <a:bodyPr wrap="none" rtlCol="0">
            <a:spAutoFit/>
          </a:bodyPr>
          <a:lstStyle/>
          <a:p>
            <a:r>
              <a:rPr lang="en-US" dirty="0"/>
              <a:t>Y=.99</a:t>
            </a:r>
          </a:p>
        </p:txBody>
      </p:sp>
      <p:sp>
        <p:nvSpPr>
          <p:cNvPr id="15" name="TextBox 14">
            <a:extLst>
              <a:ext uri="{FF2B5EF4-FFF2-40B4-BE49-F238E27FC236}">
                <a16:creationId xmlns:a16="http://schemas.microsoft.com/office/drawing/2014/main" id="{8CCF6625-CDF8-3740-842F-A52EFCFAADB6}"/>
              </a:ext>
            </a:extLst>
          </p:cNvPr>
          <p:cNvSpPr txBox="1"/>
          <p:nvPr/>
        </p:nvSpPr>
        <p:spPr>
          <a:xfrm>
            <a:off x="5821510" y="5361002"/>
            <a:ext cx="798617" cy="369332"/>
          </a:xfrm>
          <a:prstGeom prst="rect">
            <a:avLst/>
          </a:prstGeom>
          <a:noFill/>
        </p:spPr>
        <p:txBody>
          <a:bodyPr wrap="none" rtlCol="0">
            <a:spAutoFit/>
          </a:bodyPr>
          <a:lstStyle/>
          <a:p>
            <a:r>
              <a:rPr lang="en-US" dirty="0"/>
              <a:t>Y=.99</a:t>
            </a:r>
          </a:p>
        </p:txBody>
      </p:sp>
      <p:sp>
        <p:nvSpPr>
          <p:cNvPr id="16" name="TextBox 15">
            <a:extLst>
              <a:ext uri="{FF2B5EF4-FFF2-40B4-BE49-F238E27FC236}">
                <a16:creationId xmlns:a16="http://schemas.microsoft.com/office/drawing/2014/main" id="{23D1130D-FC16-1C4D-928C-05B0913EA78F}"/>
              </a:ext>
            </a:extLst>
          </p:cNvPr>
          <p:cNvSpPr txBox="1"/>
          <p:nvPr/>
        </p:nvSpPr>
        <p:spPr>
          <a:xfrm>
            <a:off x="4169643" y="5334000"/>
            <a:ext cx="809837" cy="369332"/>
          </a:xfrm>
          <a:prstGeom prst="rect">
            <a:avLst/>
          </a:prstGeom>
          <a:noFill/>
        </p:spPr>
        <p:txBody>
          <a:bodyPr wrap="none" rtlCol="0">
            <a:spAutoFit/>
          </a:bodyPr>
          <a:lstStyle/>
          <a:p>
            <a:r>
              <a:rPr lang="en-US" dirty="0"/>
              <a:t>Y=.60</a:t>
            </a:r>
          </a:p>
        </p:txBody>
      </p:sp>
      <p:sp>
        <p:nvSpPr>
          <p:cNvPr id="17" name="TextBox 16">
            <a:extLst>
              <a:ext uri="{FF2B5EF4-FFF2-40B4-BE49-F238E27FC236}">
                <a16:creationId xmlns:a16="http://schemas.microsoft.com/office/drawing/2014/main" id="{1F6A906D-4944-2244-8FB0-91FA62D1C311}"/>
              </a:ext>
            </a:extLst>
          </p:cNvPr>
          <p:cNvSpPr txBox="1"/>
          <p:nvPr/>
        </p:nvSpPr>
        <p:spPr>
          <a:xfrm>
            <a:off x="2365376" y="5361002"/>
            <a:ext cx="817853" cy="369332"/>
          </a:xfrm>
          <a:prstGeom prst="rect">
            <a:avLst/>
          </a:prstGeom>
          <a:noFill/>
        </p:spPr>
        <p:txBody>
          <a:bodyPr wrap="none" rtlCol="0">
            <a:spAutoFit/>
          </a:bodyPr>
          <a:lstStyle/>
          <a:p>
            <a:r>
              <a:rPr lang="en-US" dirty="0"/>
              <a:t>Y=.80</a:t>
            </a:r>
          </a:p>
        </p:txBody>
      </p:sp>
      <p:cxnSp>
        <p:nvCxnSpPr>
          <p:cNvPr id="19" name="Straight Arrow Connector 18">
            <a:extLst>
              <a:ext uri="{FF2B5EF4-FFF2-40B4-BE49-F238E27FC236}">
                <a16:creationId xmlns:a16="http://schemas.microsoft.com/office/drawing/2014/main" id="{7AAFDAC9-8907-E84C-8585-8477197045FA}"/>
              </a:ext>
            </a:extLst>
          </p:cNvPr>
          <p:cNvCxnSpPr>
            <a:cxnSpLocks/>
          </p:cNvCxnSpPr>
          <p:nvPr/>
        </p:nvCxnSpPr>
        <p:spPr>
          <a:xfrm>
            <a:off x="6969535" y="4725309"/>
            <a:ext cx="5011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A2726F-932A-A945-9FA1-7FB9563EB31B}"/>
              </a:ext>
            </a:extLst>
          </p:cNvPr>
          <p:cNvCxnSpPr>
            <a:cxnSpLocks/>
          </p:cNvCxnSpPr>
          <p:nvPr/>
        </p:nvCxnSpPr>
        <p:spPr>
          <a:xfrm>
            <a:off x="5334000" y="4726218"/>
            <a:ext cx="228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BA406EE-8A9F-E34E-BAEA-F54E34D1F926}"/>
              </a:ext>
            </a:extLst>
          </p:cNvPr>
          <p:cNvCxnSpPr>
            <a:cxnSpLocks/>
          </p:cNvCxnSpPr>
          <p:nvPr/>
        </p:nvCxnSpPr>
        <p:spPr>
          <a:xfrm>
            <a:off x="3581400" y="4724400"/>
            <a:ext cx="228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7468F7-BB38-704B-8DF8-EFA643B3AB19}"/>
              </a:ext>
            </a:extLst>
          </p:cNvPr>
          <p:cNvCxnSpPr>
            <a:cxnSpLocks/>
          </p:cNvCxnSpPr>
          <p:nvPr/>
        </p:nvCxnSpPr>
        <p:spPr>
          <a:xfrm>
            <a:off x="1828800" y="4724400"/>
            <a:ext cx="228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30FAED9-176F-684F-8713-73B6C2F21949}"/>
              </a:ext>
            </a:extLst>
          </p:cNvPr>
          <p:cNvSpPr txBox="1"/>
          <p:nvPr/>
        </p:nvSpPr>
        <p:spPr>
          <a:xfrm>
            <a:off x="6969535" y="4355068"/>
            <a:ext cx="538930" cy="369332"/>
          </a:xfrm>
          <a:prstGeom prst="rect">
            <a:avLst/>
          </a:prstGeom>
          <a:noFill/>
        </p:spPr>
        <p:txBody>
          <a:bodyPr wrap="none" rtlCol="0">
            <a:spAutoFit/>
          </a:bodyPr>
          <a:lstStyle/>
          <a:p>
            <a:r>
              <a:rPr lang="en-US" dirty="0"/>
              <a:t>Yes</a:t>
            </a:r>
          </a:p>
        </p:txBody>
      </p:sp>
      <p:cxnSp>
        <p:nvCxnSpPr>
          <p:cNvPr id="30" name="Straight Arrow Connector 29">
            <a:extLst>
              <a:ext uri="{FF2B5EF4-FFF2-40B4-BE49-F238E27FC236}">
                <a16:creationId xmlns:a16="http://schemas.microsoft.com/office/drawing/2014/main" id="{95C2006F-C15A-C842-B627-106BBEEB6B48}"/>
              </a:ext>
            </a:extLst>
          </p:cNvPr>
          <p:cNvCxnSpPr>
            <a:cxnSpLocks/>
          </p:cNvCxnSpPr>
          <p:nvPr/>
        </p:nvCxnSpPr>
        <p:spPr>
          <a:xfrm flipV="1">
            <a:off x="6220818" y="3170905"/>
            <a:ext cx="0" cy="11150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D257868-314D-4545-B991-E312D977073D}"/>
              </a:ext>
            </a:extLst>
          </p:cNvPr>
          <p:cNvSpPr txBox="1"/>
          <p:nvPr/>
        </p:nvSpPr>
        <p:spPr>
          <a:xfrm>
            <a:off x="6266067" y="3902579"/>
            <a:ext cx="486030" cy="369332"/>
          </a:xfrm>
          <a:prstGeom prst="rect">
            <a:avLst/>
          </a:prstGeom>
          <a:noFill/>
        </p:spPr>
        <p:txBody>
          <a:bodyPr wrap="none" rtlCol="0">
            <a:spAutoFit/>
          </a:bodyPr>
          <a:lstStyle/>
          <a:p>
            <a:r>
              <a:rPr lang="en-US" dirty="0"/>
              <a:t>No</a:t>
            </a:r>
          </a:p>
        </p:txBody>
      </p:sp>
      <p:cxnSp>
        <p:nvCxnSpPr>
          <p:cNvPr id="43" name="Elbow Connector 42">
            <a:extLst>
              <a:ext uri="{FF2B5EF4-FFF2-40B4-BE49-F238E27FC236}">
                <a16:creationId xmlns:a16="http://schemas.microsoft.com/office/drawing/2014/main" id="{AB4B77BC-7348-E349-B19B-32EC165341A2}"/>
              </a:ext>
            </a:extLst>
          </p:cNvPr>
          <p:cNvCxnSpPr>
            <a:cxnSpLocks/>
          </p:cNvCxnSpPr>
          <p:nvPr/>
        </p:nvCxnSpPr>
        <p:spPr>
          <a:xfrm rot="10800000" flipV="1">
            <a:off x="4311471" y="3881628"/>
            <a:ext cx="1909347" cy="309511"/>
          </a:xfrm>
          <a:prstGeom prst="bentConnector3">
            <a:avLst>
              <a:gd name="adj1" fmla="val 9934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858EFF4-94D6-9E4B-89A5-462108BC546B}"/>
              </a:ext>
            </a:extLst>
          </p:cNvPr>
          <p:cNvSpPr txBox="1"/>
          <p:nvPr/>
        </p:nvSpPr>
        <p:spPr>
          <a:xfrm>
            <a:off x="699654" y="2422405"/>
            <a:ext cx="2547492" cy="646331"/>
          </a:xfrm>
          <a:prstGeom prst="rect">
            <a:avLst/>
          </a:prstGeom>
          <a:noFill/>
        </p:spPr>
        <p:txBody>
          <a:bodyPr wrap="none" rtlCol="0">
            <a:spAutoFit/>
          </a:bodyPr>
          <a:lstStyle/>
          <a:p>
            <a:r>
              <a:rPr lang="en-US" dirty="0"/>
              <a:t>Customer expectation: </a:t>
            </a:r>
          </a:p>
          <a:p>
            <a:r>
              <a:rPr lang="en-US" dirty="0"/>
              <a:t>First call resolution</a:t>
            </a:r>
          </a:p>
        </p:txBody>
      </p:sp>
      <p:sp>
        <p:nvSpPr>
          <p:cNvPr id="23" name="TextBox 22">
            <a:extLst>
              <a:ext uri="{FF2B5EF4-FFF2-40B4-BE49-F238E27FC236}">
                <a16:creationId xmlns:a16="http://schemas.microsoft.com/office/drawing/2014/main" id="{4F081A8E-9358-8D41-B348-68CC3CC77094}"/>
              </a:ext>
            </a:extLst>
          </p:cNvPr>
          <p:cNvSpPr txBox="1"/>
          <p:nvPr/>
        </p:nvSpPr>
        <p:spPr>
          <a:xfrm>
            <a:off x="699654" y="1552554"/>
            <a:ext cx="1524776" cy="646331"/>
          </a:xfrm>
          <a:prstGeom prst="rect">
            <a:avLst/>
          </a:prstGeom>
          <a:noFill/>
        </p:spPr>
        <p:txBody>
          <a:bodyPr wrap="none" rtlCol="0">
            <a:spAutoFit/>
          </a:bodyPr>
          <a:lstStyle/>
          <a:p>
            <a:r>
              <a:rPr lang="en-US" dirty="0"/>
              <a:t>The process: </a:t>
            </a:r>
          </a:p>
          <a:p>
            <a:r>
              <a:rPr lang="en-US" dirty="0"/>
              <a:t>The unit:</a:t>
            </a:r>
          </a:p>
        </p:txBody>
      </p:sp>
    </p:spTree>
    <p:extLst>
      <p:ext uri="{BB962C8B-B14F-4D97-AF65-F5344CB8AC3E}">
        <p14:creationId xmlns:p14="http://schemas.microsoft.com/office/powerpoint/2010/main" val="322784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FBEC-D185-7646-AC0D-FB98CCC5981B}"/>
              </a:ext>
            </a:extLst>
          </p:cNvPr>
          <p:cNvSpPr>
            <a:spLocks noGrp="1"/>
          </p:cNvSpPr>
          <p:nvPr>
            <p:ph type="title"/>
          </p:nvPr>
        </p:nvSpPr>
        <p:spPr/>
        <p:txBody>
          <a:bodyPr/>
          <a:lstStyle/>
          <a:p>
            <a:r>
              <a:rPr lang="en-US" dirty="0"/>
              <a:t>First pass vs. Rolled Throughput Yield</a:t>
            </a:r>
          </a:p>
        </p:txBody>
      </p:sp>
      <p:grpSp>
        <p:nvGrpSpPr>
          <p:cNvPr id="3" name="Group 2">
            <a:extLst>
              <a:ext uri="{FF2B5EF4-FFF2-40B4-BE49-F238E27FC236}">
                <a16:creationId xmlns:a16="http://schemas.microsoft.com/office/drawing/2014/main" id="{38E5F445-07CF-2C46-94DF-34DA81518AE5}"/>
              </a:ext>
            </a:extLst>
          </p:cNvPr>
          <p:cNvGrpSpPr/>
          <p:nvPr/>
        </p:nvGrpSpPr>
        <p:grpSpPr>
          <a:xfrm>
            <a:off x="376428" y="1600200"/>
            <a:ext cx="8459724" cy="3139534"/>
            <a:chOff x="304800" y="2217636"/>
            <a:chExt cx="8716991" cy="3512698"/>
          </a:xfrm>
        </p:grpSpPr>
        <p:sp>
          <p:nvSpPr>
            <p:cNvPr id="4" name="TextBox 3">
              <a:extLst>
                <a:ext uri="{FF2B5EF4-FFF2-40B4-BE49-F238E27FC236}">
                  <a16:creationId xmlns:a16="http://schemas.microsoft.com/office/drawing/2014/main" id="{ADFDB1C7-4975-4145-9476-A36B5F2BAD06}"/>
                </a:ext>
              </a:extLst>
            </p:cNvPr>
            <p:cNvSpPr txBox="1"/>
            <p:nvPr/>
          </p:nvSpPr>
          <p:spPr>
            <a:xfrm>
              <a:off x="1295400" y="3124200"/>
              <a:ext cx="184731" cy="369332"/>
            </a:xfrm>
            <a:prstGeom prst="rect">
              <a:avLst/>
            </a:prstGeom>
            <a:noFill/>
          </p:spPr>
          <p:txBody>
            <a:bodyPr wrap="none" rtlCol="0">
              <a:spAutoFit/>
            </a:bodyPr>
            <a:lstStyle/>
            <a:p>
              <a:endParaRPr lang="en-US" dirty="0"/>
            </a:p>
          </p:txBody>
        </p:sp>
        <p:sp>
          <p:nvSpPr>
            <p:cNvPr id="8" name="Rounded Rectangle 7">
              <a:extLst>
                <a:ext uri="{FF2B5EF4-FFF2-40B4-BE49-F238E27FC236}">
                  <a16:creationId xmlns:a16="http://schemas.microsoft.com/office/drawing/2014/main" id="{273FC9C3-3DB8-A441-8A20-1B7668435F8E}"/>
                </a:ext>
              </a:extLst>
            </p:cNvPr>
            <p:cNvSpPr/>
            <p:nvPr/>
          </p:nvSpPr>
          <p:spPr>
            <a:xfrm>
              <a:off x="304800" y="4306209"/>
              <a:ext cx="1444752"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Incoming Call</a:t>
              </a:r>
            </a:p>
          </p:txBody>
        </p:sp>
        <p:sp>
          <p:nvSpPr>
            <p:cNvPr id="9" name="Rounded Rectangle 8">
              <a:extLst>
                <a:ext uri="{FF2B5EF4-FFF2-40B4-BE49-F238E27FC236}">
                  <a16:creationId xmlns:a16="http://schemas.microsoft.com/office/drawing/2014/main" id="{99D44ECC-6793-744B-9111-5EDC14D78C8A}"/>
                </a:ext>
              </a:extLst>
            </p:cNvPr>
            <p:cNvSpPr/>
            <p:nvPr/>
          </p:nvSpPr>
          <p:spPr>
            <a:xfrm>
              <a:off x="2054352" y="4306209"/>
              <a:ext cx="1450848"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 is Answered</a:t>
              </a:r>
            </a:p>
          </p:txBody>
        </p:sp>
        <p:sp>
          <p:nvSpPr>
            <p:cNvPr id="10" name="Rounded Rectangle 9">
              <a:extLst>
                <a:ext uri="{FF2B5EF4-FFF2-40B4-BE49-F238E27FC236}">
                  <a16:creationId xmlns:a16="http://schemas.microsoft.com/office/drawing/2014/main" id="{5D8748E6-F3A5-FE49-8D21-09CAD1660A54}"/>
                </a:ext>
              </a:extLst>
            </p:cNvPr>
            <p:cNvSpPr/>
            <p:nvPr/>
          </p:nvSpPr>
          <p:spPr>
            <a:xfrm>
              <a:off x="3810000" y="4306209"/>
              <a:ext cx="1524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 is Transferred</a:t>
              </a:r>
            </a:p>
          </p:txBody>
        </p:sp>
        <p:sp>
          <p:nvSpPr>
            <p:cNvPr id="11" name="Rounded Rectangle 10">
              <a:extLst>
                <a:ext uri="{FF2B5EF4-FFF2-40B4-BE49-F238E27FC236}">
                  <a16:creationId xmlns:a16="http://schemas.microsoft.com/office/drawing/2014/main" id="{4B885E3A-7C7D-654A-A850-5D19323C33AA}"/>
                </a:ext>
              </a:extLst>
            </p:cNvPr>
            <p:cNvSpPr/>
            <p:nvPr/>
          </p:nvSpPr>
          <p:spPr>
            <a:xfrm>
              <a:off x="5562600" y="4306209"/>
              <a:ext cx="1406935"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is Resolved</a:t>
              </a:r>
            </a:p>
          </p:txBody>
        </p:sp>
        <p:sp>
          <p:nvSpPr>
            <p:cNvPr id="12" name="Rounded Rectangle 11">
              <a:extLst>
                <a:ext uri="{FF2B5EF4-FFF2-40B4-BE49-F238E27FC236}">
                  <a16:creationId xmlns:a16="http://schemas.microsoft.com/office/drawing/2014/main" id="{9DDE7F1E-86B9-AA48-BF5F-81BDE26BB611}"/>
                </a:ext>
              </a:extLst>
            </p:cNvPr>
            <p:cNvSpPr/>
            <p:nvPr/>
          </p:nvSpPr>
          <p:spPr>
            <a:xfrm>
              <a:off x="7577039" y="4306209"/>
              <a:ext cx="1444752"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Happy Customer</a:t>
              </a:r>
            </a:p>
          </p:txBody>
        </p:sp>
        <p:sp>
          <p:nvSpPr>
            <p:cNvPr id="13" name="Rounded Rectangle 12">
              <a:extLst>
                <a:ext uri="{FF2B5EF4-FFF2-40B4-BE49-F238E27FC236}">
                  <a16:creationId xmlns:a16="http://schemas.microsoft.com/office/drawing/2014/main" id="{FC027DEB-CC66-D441-B78F-67BAA64D44AF}"/>
                </a:ext>
              </a:extLst>
            </p:cNvPr>
            <p:cNvSpPr/>
            <p:nvPr/>
          </p:nvSpPr>
          <p:spPr>
            <a:xfrm>
              <a:off x="5279830" y="2217636"/>
              <a:ext cx="1603248"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Unhappy Customer</a:t>
              </a:r>
            </a:p>
          </p:txBody>
        </p:sp>
        <p:sp>
          <p:nvSpPr>
            <p:cNvPr id="14" name="TextBox 13">
              <a:extLst>
                <a:ext uri="{FF2B5EF4-FFF2-40B4-BE49-F238E27FC236}">
                  <a16:creationId xmlns:a16="http://schemas.microsoft.com/office/drawing/2014/main" id="{C837EC6D-EBDD-6940-AC08-D7CC1DFB03DD}"/>
                </a:ext>
              </a:extLst>
            </p:cNvPr>
            <p:cNvSpPr txBox="1"/>
            <p:nvPr/>
          </p:nvSpPr>
          <p:spPr>
            <a:xfrm>
              <a:off x="713509" y="5334000"/>
              <a:ext cx="798617" cy="369332"/>
            </a:xfrm>
            <a:prstGeom prst="rect">
              <a:avLst/>
            </a:prstGeom>
            <a:noFill/>
          </p:spPr>
          <p:txBody>
            <a:bodyPr wrap="none" rtlCol="0">
              <a:spAutoFit/>
            </a:bodyPr>
            <a:lstStyle/>
            <a:p>
              <a:r>
                <a:rPr lang="en-US" dirty="0"/>
                <a:t>Y=.99</a:t>
              </a:r>
            </a:p>
          </p:txBody>
        </p:sp>
        <p:sp>
          <p:nvSpPr>
            <p:cNvPr id="15" name="TextBox 14">
              <a:extLst>
                <a:ext uri="{FF2B5EF4-FFF2-40B4-BE49-F238E27FC236}">
                  <a16:creationId xmlns:a16="http://schemas.microsoft.com/office/drawing/2014/main" id="{8CCF6625-CDF8-3740-842F-A52EFCFAADB6}"/>
                </a:ext>
              </a:extLst>
            </p:cNvPr>
            <p:cNvSpPr txBox="1"/>
            <p:nvPr/>
          </p:nvSpPr>
          <p:spPr>
            <a:xfrm>
              <a:off x="5821510" y="5361002"/>
              <a:ext cx="798617" cy="369332"/>
            </a:xfrm>
            <a:prstGeom prst="rect">
              <a:avLst/>
            </a:prstGeom>
            <a:noFill/>
          </p:spPr>
          <p:txBody>
            <a:bodyPr wrap="none" rtlCol="0">
              <a:spAutoFit/>
            </a:bodyPr>
            <a:lstStyle/>
            <a:p>
              <a:r>
                <a:rPr lang="en-US" dirty="0"/>
                <a:t>Y=.99</a:t>
              </a:r>
            </a:p>
          </p:txBody>
        </p:sp>
        <p:sp>
          <p:nvSpPr>
            <p:cNvPr id="16" name="TextBox 15">
              <a:extLst>
                <a:ext uri="{FF2B5EF4-FFF2-40B4-BE49-F238E27FC236}">
                  <a16:creationId xmlns:a16="http://schemas.microsoft.com/office/drawing/2014/main" id="{23D1130D-FC16-1C4D-928C-05B0913EA78F}"/>
                </a:ext>
              </a:extLst>
            </p:cNvPr>
            <p:cNvSpPr txBox="1"/>
            <p:nvPr/>
          </p:nvSpPr>
          <p:spPr>
            <a:xfrm>
              <a:off x="4169643" y="5334000"/>
              <a:ext cx="809837" cy="369332"/>
            </a:xfrm>
            <a:prstGeom prst="rect">
              <a:avLst/>
            </a:prstGeom>
            <a:noFill/>
          </p:spPr>
          <p:txBody>
            <a:bodyPr wrap="none" rtlCol="0">
              <a:spAutoFit/>
            </a:bodyPr>
            <a:lstStyle/>
            <a:p>
              <a:r>
                <a:rPr lang="en-US" dirty="0"/>
                <a:t>Y=.60</a:t>
              </a:r>
            </a:p>
          </p:txBody>
        </p:sp>
        <p:sp>
          <p:nvSpPr>
            <p:cNvPr id="17" name="TextBox 16">
              <a:extLst>
                <a:ext uri="{FF2B5EF4-FFF2-40B4-BE49-F238E27FC236}">
                  <a16:creationId xmlns:a16="http://schemas.microsoft.com/office/drawing/2014/main" id="{1F6A906D-4944-2244-8FB0-91FA62D1C311}"/>
                </a:ext>
              </a:extLst>
            </p:cNvPr>
            <p:cNvSpPr txBox="1"/>
            <p:nvPr/>
          </p:nvSpPr>
          <p:spPr>
            <a:xfrm>
              <a:off x="2365376" y="5361002"/>
              <a:ext cx="817853" cy="369332"/>
            </a:xfrm>
            <a:prstGeom prst="rect">
              <a:avLst/>
            </a:prstGeom>
            <a:noFill/>
          </p:spPr>
          <p:txBody>
            <a:bodyPr wrap="none" rtlCol="0">
              <a:spAutoFit/>
            </a:bodyPr>
            <a:lstStyle/>
            <a:p>
              <a:r>
                <a:rPr lang="en-US" dirty="0"/>
                <a:t>Y=.80</a:t>
              </a:r>
            </a:p>
          </p:txBody>
        </p:sp>
        <p:cxnSp>
          <p:nvCxnSpPr>
            <p:cNvPr id="19" name="Straight Arrow Connector 18">
              <a:extLst>
                <a:ext uri="{FF2B5EF4-FFF2-40B4-BE49-F238E27FC236}">
                  <a16:creationId xmlns:a16="http://schemas.microsoft.com/office/drawing/2014/main" id="{7AAFDAC9-8907-E84C-8585-8477197045FA}"/>
                </a:ext>
              </a:extLst>
            </p:cNvPr>
            <p:cNvCxnSpPr>
              <a:cxnSpLocks/>
            </p:cNvCxnSpPr>
            <p:nvPr/>
          </p:nvCxnSpPr>
          <p:spPr>
            <a:xfrm>
              <a:off x="6969535" y="4725309"/>
              <a:ext cx="5011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A2726F-932A-A945-9FA1-7FB9563EB31B}"/>
                </a:ext>
              </a:extLst>
            </p:cNvPr>
            <p:cNvCxnSpPr>
              <a:cxnSpLocks/>
            </p:cNvCxnSpPr>
            <p:nvPr/>
          </p:nvCxnSpPr>
          <p:spPr>
            <a:xfrm>
              <a:off x="5334000" y="4726218"/>
              <a:ext cx="228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BA406EE-8A9F-E34E-BAEA-F54E34D1F926}"/>
                </a:ext>
              </a:extLst>
            </p:cNvPr>
            <p:cNvCxnSpPr>
              <a:cxnSpLocks/>
            </p:cNvCxnSpPr>
            <p:nvPr/>
          </p:nvCxnSpPr>
          <p:spPr>
            <a:xfrm>
              <a:off x="3581400" y="4724400"/>
              <a:ext cx="228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7468F7-BB38-704B-8DF8-EFA643B3AB19}"/>
                </a:ext>
              </a:extLst>
            </p:cNvPr>
            <p:cNvCxnSpPr>
              <a:cxnSpLocks/>
            </p:cNvCxnSpPr>
            <p:nvPr/>
          </p:nvCxnSpPr>
          <p:spPr>
            <a:xfrm>
              <a:off x="1828800" y="4724400"/>
              <a:ext cx="228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30FAED9-176F-684F-8713-73B6C2F21949}"/>
                </a:ext>
              </a:extLst>
            </p:cNvPr>
            <p:cNvSpPr txBox="1"/>
            <p:nvPr/>
          </p:nvSpPr>
          <p:spPr>
            <a:xfrm>
              <a:off x="6969535" y="4355068"/>
              <a:ext cx="538930" cy="369332"/>
            </a:xfrm>
            <a:prstGeom prst="rect">
              <a:avLst/>
            </a:prstGeom>
            <a:noFill/>
          </p:spPr>
          <p:txBody>
            <a:bodyPr wrap="none" rtlCol="0">
              <a:spAutoFit/>
            </a:bodyPr>
            <a:lstStyle/>
            <a:p>
              <a:r>
                <a:rPr lang="en-US" dirty="0"/>
                <a:t>Yes</a:t>
              </a:r>
            </a:p>
          </p:txBody>
        </p:sp>
        <p:cxnSp>
          <p:nvCxnSpPr>
            <p:cNvPr id="30" name="Straight Arrow Connector 29">
              <a:extLst>
                <a:ext uri="{FF2B5EF4-FFF2-40B4-BE49-F238E27FC236}">
                  <a16:creationId xmlns:a16="http://schemas.microsoft.com/office/drawing/2014/main" id="{95C2006F-C15A-C842-B627-106BBEEB6B48}"/>
                </a:ext>
              </a:extLst>
            </p:cNvPr>
            <p:cNvCxnSpPr>
              <a:cxnSpLocks/>
            </p:cNvCxnSpPr>
            <p:nvPr/>
          </p:nvCxnSpPr>
          <p:spPr>
            <a:xfrm flipV="1">
              <a:off x="6220818" y="3170905"/>
              <a:ext cx="0" cy="11150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D257868-314D-4545-B991-E312D977073D}"/>
                </a:ext>
              </a:extLst>
            </p:cNvPr>
            <p:cNvSpPr txBox="1"/>
            <p:nvPr/>
          </p:nvSpPr>
          <p:spPr>
            <a:xfrm>
              <a:off x="6266067" y="3902579"/>
              <a:ext cx="486030" cy="369332"/>
            </a:xfrm>
            <a:prstGeom prst="rect">
              <a:avLst/>
            </a:prstGeom>
            <a:noFill/>
          </p:spPr>
          <p:txBody>
            <a:bodyPr wrap="none" rtlCol="0">
              <a:spAutoFit/>
            </a:bodyPr>
            <a:lstStyle/>
            <a:p>
              <a:r>
                <a:rPr lang="en-US" dirty="0"/>
                <a:t>No</a:t>
              </a:r>
            </a:p>
          </p:txBody>
        </p:sp>
        <p:cxnSp>
          <p:nvCxnSpPr>
            <p:cNvPr id="43" name="Elbow Connector 42">
              <a:extLst>
                <a:ext uri="{FF2B5EF4-FFF2-40B4-BE49-F238E27FC236}">
                  <a16:creationId xmlns:a16="http://schemas.microsoft.com/office/drawing/2014/main" id="{AB4B77BC-7348-E349-B19B-32EC165341A2}"/>
                </a:ext>
              </a:extLst>
            </p:cNvPr>
            <p:cNvCxnSpPr>
              <a:cxnSpLocks/>
            </p:cNvCxnSpPr>
            <p:nvPr/>
          </p:nvCxnSpPr>
          <p:spPr>
            <a:xfrm rot="10800000" flipV="1">
              <a:off x="4311471" y="3881628"/>
              <a:ext cx="1909347" cy="309511"/>
            </a:xfrm>
            <a:prstGeom prst="bentConnector3">
              <a:avLst>
                <a:gd name="adj1" fmla="val 9934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858EFF4-94D6-9E4B-89A5-462108BC546B}"/>
                </a:ext>
              </a:extLst>
            </p:cNvPr>
            <p:cNvSpPr txBox="1"/>
            <p:nvPr/>
          </p:nvSpPr>
          <p:spPr>
            <a:xfrm>
              <a:off x="699654" y="2422405"/>
              <a:ext cx="2547492" cy="646331"/>
            </a:xfrm>
            <a:prstGeom prst="rect">
              <a:avLst/>
            </a:prstGeom>
            <a:noFill/>
          </p:spPr>
          <p:txBody>
            <a:bodyPr wrap="none" rtlCol="0">
              <a:spAutoFit/>
            </a:bodyPr>
            <a:lstStyle/>
            <a:p>
              <a:r>
                <a:rPr lang="en-US" dirty="0"/>
                <a:t>Customer expectation: </a:t>
              </a:r>
            </a:p>
            <a:p>
              <a:r>
                <a:rPr lang="en-US" dirty="0"/>
                <a:t>First call resolution</a:t>
              </a:r>
            </a:p>
          </p:txBody>
        </p:sp>
      </p:grpSp>
      <p:sp>
        <p:nvSpPr>
          <p:cNvPr id="21" name="TextBox 20">
            <a:extLst>
              <a:ext uri="{FF2B5EF4-FFF2-40B4-BE49-F238E27FC236}">
                <a16:creationId xmlns:a16="http://schemas.microsoft.com/office/drawing/2014/main" id="{0B2D0480-D339-EF4A-81BE-B32A77435BB5}"/>
              </a:ext>
            </a:extLst>
          </p:cNvPr>
          <p:cNvSpPr txBox="1"/>
          <p:nvPr/>
        </p:nvSpPr>
        <p:spPr>
          <a:xfrm>
            <a:off x="5609191" y="5005424"/>
            <a:ext cx="2454518" cy="369332"/>
          </a:xfrm>
          <a:prstGeom prst="rect">
            <a:avLst/>
          </a:prstGeom>
          <a:noFill/>
        </p:spPr>
        <p:txBody>
          <a:bodyPr wrap="none" rtlCol="0">
            <a:spAutoFit/>
          </a:bodyPr>
          <a:lstStyle/>
          <a:p>
            <a:r>
              <a:rPr lang="en-US" dirty="0"/>
              <a:t>First pass Yield = 99%</a:t>
            </a:r>
          </a:p>
        </p:txBody>
      </p:sp>
      <p:sp>
        <p:nvSpPr>
          <p:cNvPr id="31" name="TextBox 30">
            <a:extLst>
              <a:ext uri="{FF2B5EF4-FFF2-40B4-BE49-F238E27FC236}">
                <a16:creationId xmlns:a16="http://schemas.microsoft.com/office/drawing/2014/main" id="{7FD4B3A3-DA57-D44F-948B-0BB4C23FC03D}"/>
              </a:ext>
            </a:extLst>
          </p:cNvPr>
          <p:cNvSpPr txBox="1"/>
          <p:nvPr/>
        </p:nvSpPr>
        <p:spPr>
          <a:xfrm>
            <a:off x="553461" y="5553670"/>
            <a:ext cx="3440365" cy="923330"/>
          </a:xfrm>
          <a:prstGeom prst="rect">
            <a:avLst/>
          </a:prstGeom>
          <a:noFill/>
        </p:spPr>
        <p:txBody>
          <a:bodyPr wrap="none" rtlCol="0">
            <a:spAutoFit/>
          </a:bodyPr>
          <a:lstStyle/>
          <a:p>
            <a:r>
              <a:rPr lang="en-US" dirty="0"/>
              <a:t>Rolled Throughput Yield= 47%</a:t>
            </a:r>
          </a:p>
          <a:p>
            <a:r>
              <a:rPr lang="en-US" dirty="0"/>
              <a:t>RTY = 0.99 * 0.80 * 0.60 * 0.99</a:t>
            </a:r>
          </a:p>
          <a:p>
            <a:endParaRPr lang="en-US" dirty="0"/>
          </a:p>
        </p:txBody>
      </p:sp>
      <p:sp>
        <p:nvSpPr>
          <p:cNvPr id="22" name="Left Brace 21">
            <a:extLst>
              <a:ext uri="{FF2B5EF4-FFF2-40B4-BE49-F238E27FC236}">
                <a16:creationId xmlns:a16="http://schemas.microsoft.com/office/drawing/2014/main" id="{7AF45A99-EB15-F24D-B13B-44372B28A5EC}"/>
              </a:ext>
            </a:extLst>
          </p:cNvPr>
          <p:cNvSpPr/>
          <p:nvPr/>
        </p:nvSpPr>
        <p:spPr>
          <a:xfrm rot="16200000">
            <a:off x="6138467" y="4299426"/>
            <a:ext cx="176722" cy="1235274"/>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id="{1B4DAE24-7162-A245-B0FC-CBC320697802}"/>
              </a:ext>
            </a:extLst>
          </p:cNvPr>
          <p:cNvSpPr/>
          <p:nvPr/>
        </p:nvSpPr>
        <p:spPr>
          <a:xfrm rot="16200000">
            <a:off x="3523769" y="2241904"/>
            <a:ext cx="173354" cy="6468037"/>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6591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73BA-6AE6-9546-AF75-513B9B88FDEE}"/>
              </a:ext>
            </a:extLst>
          </p:cNvPr>
          <p:cNvSpPr>
            <a:spLocks noGrp="1"/>
          </p:cNvSpPr>
          <p:nvPr>
            <p:ph type="title"/>
          </p:nvPr>
        </p:nvSpPr>
        <p:spPr>
          <a:noFill/>
        </p:spPr>
        <p:txBody>
          <a:bodyPr/>
          <a:lstStyle/>
          <a:p>
            <a:r>
              <a:rPr lang="en-US" dirty="0"/>
              <a:t>Why Measure?</a:t>
            </a:r>
          </a:p>
        </p:txBody>
      </p:sp>
      <p:sp>
        <p:nvSpPr>
          <p:cNvPr id="3" name="Content Placeholder 2">
            <a:extLst>
              <a:ext uri="{FF2B5EF4-FFF2-40B4-BE49-F238E27FC236}">
                <a16:creationId xmlns:a16="http://schemas.microsoft.com/office/drawing/2014/main" id="{E0288DCF-F8E5-594C-A48E-16A3AE254690}"/>
              </a:ext>
            </a:extLst>
          </p:cNvPr>
          <p:cNvSpPr>
            <a:spLocks noGrp="1"/>
          </p:cNvSpPr>
          <p:nvPr>
            <p:ph sz="quarter" idx="1"/>
          </p:nvPr>
        </p:nvSpPr>
        <p:spPr/>
        <p:txBody>
          <a:bodyPr/>
          <a:lstStyle/>
          <a:p>
            <a:pPr marL="0" indent="0">
              <a:buNone/>
            </a:pPr>
            <a:endParaRPr lang="en-US" sz="2800" b="1" u="sng" dirty="0"/>
          </a:p>
          <a:p>
            <a:pPr marL="0" indent="0" algn="ctr">
              <a:buNone/>
            </a:pPr>
            <a:r>
              <a:rPr lang="en-US" sz="2800" dirty="0"/>
              <a:t>Practical Problem</a:t>
            </a:r>
          </a:p>
          <a:p>
            <a:pPr marL="0" indent="0" algn="ctr">
              <a:buNone/>
            </a:pPr>
            <a:endParaRPr lang="en-US" sz="2800" dirty="0"/>
          </a:p>
          <a:p>
            <a:pPr marL="0" indent="0" algn="ctr">
              <a:buNone/>
            </a:pPr>
            <a:r>
              <a:rPr lang="en-US" sz="2800" dirty="0"/>
              <a:t>Statistical Problem</a:t>
            </a:r>
          </a:p>
          <a:p>
            <a:pPr marL="0" indent="0" algn="ctr">
              <a:buNone/>
            </a:pPr>
            <a:endParaRPr lang="en-US" sz="2800" dirty="0"/>
          </a:p>
          <a:p>
            <a:pPr marL="0" indent="0" algn="ctr">
              <a:buNone/>
            </a:pPr>
            <a:r>
              <a:rPr lang="en-US" sz="2800" dirty="0"/>
              <a:t>Statistical Solution</a:t>
            </a:r>
          </a:p>
          <a:p>
            <a:pPr marL="0" indent="0" algn="ctr">
              <a:buNone/>
            </a:pPr>
            <a:endParaRPr lang="en-US" sz="2800" dirty="0"/>
          </a:p>
          <a:p>
            <a:pPr marL="0" indent="0" algn="ctr">
              <a:buNone/>
            </a:pPr>
            <a:r>
              <a:rPr lang="en-US" sz="2800" dirty="0"/>
              <a:t>Practical Solution</a:t>
            </a:r>
            <a:endParaRPr lang="en-US" dirty="0"/>
          </a:p>
        </p:txBody>
      </p:sp>
      <p:sp>
        <p:nvSpPr>
          <p:cNvPr id="4" name="Down Arrow 3">
            <a:extLst>
              <a:ext uri="{FF2B5EF4-FFF2-40B4-BE49-F238E27FC236}">
                <a16:creationId xmlns:a16="http://schemas.microsoft.com/office/drawing/2014/main" id="{CF5B816A-FD91-5A41-8654-A27C1715908A}"/>
              </a:ext>
            </a:extLst>
          </p:cNvPr>
          <p:cNvSpPr/>
          <p:nvPr/>
        </p:nvSpPr>
        <p:spPr>
          <a:xfrm>
            <a:off x="4363212" y="2514600"/>
            <a:ext cx="381000"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B929BA0B-203C-A24F-B62B-AE724312C4A0}"/>
              </a:ext>
            </a:extLst>
          </p:cNvPr>
          <p:cNvSpPr/>
          <p:nvPr/>
        </p:nvSpPr>
        <p:spPr>
          <a:xfrm>
            <a:off x="4385564" y="4630928"/>
            <a:ext cx="381000"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E548AF89-C49C-EA4D-9AF2-FD2896F2029D}"/>
              </a:ext>
            </a:extLst>
          </p:cNvPr>
          <p:cNvSpPr/>
          <p:nvPr/>
        </p:nvSpPr>
        <p:spPr>
          <a:xfrm>
            <a:off x="4378452" y="3588512"/>
            <a:ext cx="381000"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25CDF867-FA3B-C043-81F3-DAF73C8EF0DD}"/>
              </a:ext>
            </a:extLst>
          </p:cNvPr>
          <p:cNvSpPr/>
          <p:nvPr/>
        </p:nvSpPr>
        <p:spPr>
          <a:xfrm rot="5400000" flipH="1" flipV="1">
            <a:off x="1564640" y="3634232"/>
            <a:ext cx="1887728"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92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6FB3-9F07-6247-8912-B2FF4BECB8E0}"/>
              </a:ext>
            </a:extLst>
          </p:cNvPr>
          <p:cNvSpPr>
            <a:spLocks noGrp="1"/>
          </p:cNvSpPr>
          <p:nvPr>
            <p:ph type="title"/>
          </p:nvPr>
        </p:nvSpPr>
        <p:spPr/>
        <p:txBody>
          <a:bodyPr/>
          <a:lstStyle/>
          <a:p>
            <a:r>
              <a:rPr lang="en-US" dirty="0"/>
              <a:t>Defects vs Defectives</a:t>
            </a:r>
          </a:p>
        </p:txBody>
      </p:sp>
      <p:sp>
        <p:nvSpPr>
          <p:cNvPr id="3" name="Content Placeholder 2">
            <a:extLst>
              <a:ext uri="{FF2B5EF4-FFF2-40B4-BE49-F238E27FC236}">
                <a16:creationId xmlns:a16="http://schemas.microsoft.com/office/drawing/2014/main" id="{4FB08FC3-2A3F-0B4E-B177-489EFAAE4EAE}"/>
              </a:ext>
            </a:extLst>
          </p:cNvPr>
          <p:cNvSpPr>
            <a:spLocks noGrp="1"/>
          </p:cNvSpPr>
          <p:nvPr>
            <p:ph sz="quarter" idx="1"/>
          </p:nvPr>
        </p:nvSpPr>
        <p:spPr/>
        <p:txBody>
          <a:bodyPr>
            <a:normAutofit lnSpcReduction="10000"/>
          </a:bodyPr>
          <a:lstStyle/>
          <a:p>
            <a:pPr marL="0" indent="0">
              <a:buNone/>
            </a:pPr>
            <a:r>
              <a:rPr lang="en-US" dirty="0"/>
              <a:t>Unit: The item produced or processed which goes through the process</a:t>
            </a:r>
          </a:p>
          <a:p>
            <a:pPr marL="0" indent="0">
              <a:buNone/>
            </a:pPr>
            <a:endParaRPr lang="en-US" dirty="0"/>
          </a:p>
          <a:p>
            <a:pPr marL="0" indent="0">
              <a:buNone/>
            </a:pPr>
            <a:r>
              <a:rPr lang="en-US" dirty="0"/>
              <a:t>Defect: A failure to meet a CTQ as defined by the customer</a:t>
            </a:r>
          </a:p>
          <a:p>
            <a:pPr marL="0" indent="0">
              <a:buNone/>
            </a:pPr>
            <a:endParaRPr lang="en-US" dirty="0"/>
          </a:p>
          <a:p>
            <a:pPr marL="0" indent="0">
              <a:buNone/>
            </a:pPr>
            <a:r>
              <a:rPr lang="en-US" dirty="0"/>
              <a:t>Defect opportunity: A chance of not making the customer specification</a:t>
            </a:r>
          </a:p>
          <a:p>
            <a:pPr marL="0" indent="0">
              <a:buNone/>
            </a:pPr>
            <a:endParaRPr lang="en-US" dirty="0"/>
          </a:p>
          <a:p>
            <a:pPr marL="0" indent="0">
              <a:buNone/>
            </a:pPr>
            <a:r>
              <a:rPr lang="en-US" dirty="0"/>
              <a:t>Defective: A unit with one or more defects.</a:t>
            </a:r>
          </a:p>
        </p:txBody>
      </p:sp>
    </p:spTree>
    <p:extLst>
      <p:ext uri="{BB962C8B-B14F-4D97-AF65-F5344CB8AC3E}">
        <p14:creationId xmlns:p14="http://schemas.microsoft.com/office/powerpoint/2010/main" val="4022964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FBEC-D185-7646-AC0D-FB98CCC5981B}"/>
              </a:ext>
            </a:extLst>
          </p:cNvPr>
          <p:cNvSpPr>
            <a:spLocks noGrp="1"/>
          </p:cNvSpPr>
          <p:nvPr>
            <p:ph type="title"/>
          </p:nvPr>
        </p:nvSpPr>
        <p:spPr/>
        <p:txBody>
          <a:bodyPr/>
          <a:lstStyle/>
          <a:p>
            <a:r>
              <a:rPr lang="en-US" dirty="0"/>
              <a:t>Capability Analysis (practice)</a:t>
            </a:r>
          </a:p>
        </p:txBody>
      </p:sp>
      <p:grpSp>
        <p:nvGrpSpPr>
          <p:cNvPr id="3" name="Group 2">
            <a:extLst>
              <a:ext uri="{FF2B5EF4-FFF2-40B4-BE49-F238E27FC236}">
                <a16:creationId xmlns:a16="http://schemas.microsoft.com/office/drawing/2014/main" id="{38E5F445-07CF-2C46-94DF-34DA81518AE5}"/>
              </a:ext>
            </a:extLst>
          </p:cNvPr>
          <p:cNvGrpSpPr/>
          <p:nvPr/>
        </p:nvGrpSpPr>
        <p:grpSpPr>
          <a:xfrm>
            <a:off x="376428" y="2410456"/>
            <a:ext cx="7624572" cy="2529392"/>
            <a:chOff x="304800" y="3124200"/>
            <a:chExt cx="7856441" cy="2830035"/>
          </a:xfrm>
        </p:grpSpPr>
        <p:sp>
          <p:nvSpPr>
            <p:cNvPr id="4" name="TextBox 3">
              <a:extLst>
                <a:ext uri="{FF2B5EF4-FFF2-40B4-BE49-F238E27FC236}">
                  <a16:creationId xmlns:a16="http://schemas.microsoft.com/office/drawing/2014/main" id="{ADFDB1C7-4975-4145-9476-A36B5F2BAD06}"/>
                </a:ext>
              </a:extLst>
            </p:cNvPr>
            <p:cNvSpPr txBox="1"/>
            <p:nvPr/>
          </p:nvSpPr>
          <p:spPr>
            <a:xfrm>
              <a:off x="1295400" y="3124200"/>
              <a:ext cx="184731" cy="369332"/>
            </a:xfrm>
            <a:prstGeom prst="rect">
              <a:avLst/>
            </a:prstGeom>
            <a:noFill/>
          </p:spPr>
          <p:txBody>
            <a:bodyPr wrap="none" rtlCol="0">
              <a:spAutoFit/>
            </a:bodyPr>
            <a:lstStyle/>
            <a:p>
              <a:endParaRPr lang="en-US" dirty="0"/>
            </a:p>
          </p:txBody>
        </p:sp>
        <p:sp>
          <p:nvSpPr>
            <p:cNvPr id="8" name="Rounded Rectangle 7">
              <a:extLst>
                <a:ext uri="{FF2B5EF4-FFF2-40B4-BE49-F238E27FC236}">
                  <a16:creationId xmlns:a16="http://schemas.microsoft.com/office/drawing/2014/main" id="{273FC9C3-3DB8-A441-8A20-1B7668435F8E}"/>
                </a:ext>
              </a:extLst>
            </p:cNvPr>
            <p:cNvSpPr/>
            <p:nvPr/>
          </p:nvSpPr>
          <p:spPr>
            <a:xfrm>
              <a:off x="304800" y="4306209"/>
              <a:ext cx="1444752"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Prepare Invoice</a:t>
              </a:r>
            </a:p>
          </p:txBody>
        </p:sp>
        <p:sp>
          <p:nvSpPr>
            <p:cNvPr id="9" name="Rounded Rectangle 8">
              <a:extLst>
                <a:ext uri="{FF2B5EF4-FFF2-40B4-BE49-F238E27FC236}">
                  <a16:creationId xmlns:a16="http://schemas.microsoft.com/office/drawing/2014/main" id="{99D44ECC-6793-744B-9111-5EDC14D78C8A}"/>
                </a:ext>
              </a:extLst>
            </p:cNvPr>
            <p:cNvSpPr/>
            <p:nvPr/>
          </p:nvSpPr>
          <p:spPr>
            <a:xfrm>
              <a:off x="2054352" y="4306209"/>
              <a:ext cx="1450848"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 Invoice</a:t>
              </a:r>
            </a:p>
          </p:txBody>
        </p:sp>
        <p:sp>
          <p:nvSpPr>
            <p:cNvPr id="10" name="Rounded Rectangle 9">
              <a:extLst>
                <a:ext uri="{FF2B5EF4-FFF2-40B4-BE49-F238E27FC236}">
                  <a16:creationId xmlns:a16="http://schemas.microsoft.com/office/drawing/2014/main" id="{5D8748E6-F3A5-FE49-8D21-09CAD1660A54}"/>
                </a:ext>
              </a:extLst>
            </p:cNvPr>
            <p:cNvSpPr/>
            <p:nvPr/>
          </p:nvSpPr>
          <p:spPr>
            <a:xfrm>
              <a:off x="3810000" y="4306209"/>
              <a:ext cx="1524000"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Fix </a:t>
              </a:r>
            </a:p>
            <a:p>
              <a:pPr algn="ctr"/>
              <a:r>
                <a:rPr lang="en-US" dirty="0"/>
                <a:t>Errors</a:t>
              </a:r>
            </a:p>
          </p:txBody>
        </p:sp>
        <p:sp>
          <p:nvSpPr>
            <p:cNvPr id="11" name="Rounded Rectangle 10">
              <a:extLst>
                <a:ext uri="{FF2B5EF4-FFF2-40B4-BE49-F238E27FC236}">
                  <a16:creationId xmlns:a16="http://schemas.microsoft.com/office/drawing/2014/main" id="{4B885E3A-7C7D-654A-A850-5D19323C33AA}"/>
                </a:ext>
              </a:extLst>
            </p:cNvPr>
            <p:cNvSpPr/>
            <p:nvPr/>
          </p:nvSpPr>
          <p:spPr>
            <a:xfrm>
              <a:off x="5562600" y="4306209"/>
              <a:ext cx="1406935"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Mail Invoice</a:t>
              </a:r>
            </a:p>
          </p:txBody>
        </p:sp>
        <p:sp>
          <p:nvSpPr>
            <p:cNvPr id="14" name="TextBox 13">
              <a:extLst>
                <a:ext uri="{FF2B5EF4-FFF2-40B4-BE49-F238E27FC236}">
                  <a16:creationId xmlns:a16="http://schemas.microsoft.com/office/drawing/2014/main" id="{C837EC6D-EBDD-6940-AC08-D7CC1DFB03DD}"/>
                </a:ext>
              </a:extLst>
            </p:cNvPr>
            <p:cNvSpPr txBox="1"/>
            <p:nvPr/>
          </p:nvSpPr>
          <p:spPr>
            <a:xfrm>
              <a:off x="332106" y="5541004"/>
              <a:ext cx="1490211" cy="413231"/>
            </a:xfrm>
            <a:prstGeom prst="rect">
              <a:avLst/>
            </a:prstGeom>
            <a:noFill/>
          </p:spPr>
          <p:txBody>
            <a:bodyPr wrap="none" rtlCol="0">
              <a:spAutoFit/>
            </a:bodyPr>
            <a:lstStyle/>
            <a:p>
              <a:r>
                <a:rPr lang="en-US" dirty="0"/>
                <a:t>750 invoices</a:t>
              </a:r>
            </a:p>
          </p:txBody>
        </p:sp>
        <p:sp>
          <p:nvSpPr>
            <p:cNvPr id="16" name="TextBox 15">
              <a:extLst>
                <a:ext uri="{FF2B5EF4-FFF2-40B4-BE49-F238E27FC236}">
                  <a16:creationId xmlns:a16="http://schemas.microsoft.com/office/drawing/2014/main" id="{23D1130D-FC16-1C4D-928C-05B0913EA78F}"/>
                </a:ext>
              </a:extLst>
            </p:cNvPr>
            <p:cNvSpPr txBox="1"/>
            <p:nvPr/>
          </p:nvSpPr>
          <p:spPr>
            <a:xfrm>
              <a:off x="3117712" y="5541004"/>
              <a:ext cx="2555590" cy="413231"/>
            </a:xfrm>
            <a:prstGeom prst="rect">
              <a:avLst/>
            </a:prstGeom>
            <a:noFill/>
          </p:spPr>
          <p:txBody>
            <a:bodyPr wrap="none" rtlCol="0">
              <a:spAutoFit/>
            </a:bodyPr>
            <a:lstStyle/>
            <a:p>
              <a:r>
                <a:rPr lang="en-US" dirty="0"/>
                <a:t>728 accurate  invoices </a:t>
              </a:r>
            </a:p>
          </p:txBody>
        </p:sp>
        <p:sp>
          <p:nvSpPr>
            <p:cNvPr id="17" name="TextBox 16">
              <a:extLst>
                <a:ext uri="{FF2B5EF4-FFF2-40B4-BE49-F238E27FC236}">
                  <a16:creationId xmlns:a16="http://schemas.microsoft.com/office/drawing/2014/main" id="{1F6A906D-4944-2244-8FB0-91FA62D1C311}"/>
                </a:ext>
              </a:extLst>
            </p:cNvPr>
            <p:cNvSpPr txBox="1"/>
            <p:nvPr/>
          </p:nvSpPr>
          <p:spPr>
            <a:xfrm>
              <a:off x="2365376" y="5361002"/>
              <a:ext cx="190349" cy="413231"/>
            </a:xfrm>
            <a:prstGeom prst="rect">
              <a:avLst/>
            </a:prstGeom>
            <a:noFill/>
          </p:spPr>
          <p:txBody>
            <a:bodyPr wrap="none" rtlCol="0">
              <a:spAutoFit/>
            </a:bodyPr>
            <a:lstStyle/>
            <a:p>
              <a:endParaRPr lang="en-US" dirty="0"/>
            </a:p>
          </p:txBody>
        </p:sp>
        <p:cxnSp>
          <p:nvCxnSpPr>
            <p:cNvPr id="19" name="Straight Arrow Connector 18">
              <a:extLst>
                <a:ext uri="{FF2B5EF4-FFF2-40B4-BE49-F238E27FC236}">
                  <a16:creationId xmlns:a16="http://schemas.microsoft.com/office/drawing/2014/main" id="{7AAFDAC9-8907-E84C-8585-8477197045FA}"/>
                </a:ext>
              </a:extLst>
            </p:cNvPr>
            <p:cNvCxnSpPr>
              <a:cxnSpLocks/>
            </p:cNvCxnSpPr>
            <p:nvPr/>
          </p:nvCxnSpPr>
          <p:spPr>
            <a:xfrm>
              <a:off x="6969535" y="4725309"/>
              <a:ext cx="119170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A2726F-932A-A945-9FA1-7FB9563EB31B}"/>
                </a:ext>
              </a:extLst>
            </p:cNvPr>
            <p:cNvCxnSpPr>
              <a:cxnSpLocks/>
            </p:cNvCxnSpPr>
            <p:nvPr/>
          </p:nvCxnSpPr>
          <p:spPr>
            <a:xfrm>
              <a:off x="5334000" y="4726218"/>
              <a:ext cx="2286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BA406EE-8A9F-E34E-BAEA-F54E34D1F926}"/>
                </a:ext>
              </a:extLst>
            </p:cNvPr>
            <p:cNvCxnSpPr>
              <a:cxnSpLocks/>
            </p:cNvCxnSpPr>
            <p:nvPr/>
          </p:nvCxnSpPr>
          <p:spPr>
            <a:xfrm>
              <a:off x="3581400" y="4724400"/>
              <a:ext cx="2286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7468F7-BB38-704B-8DF8-EFA643B3AB19}"/>
                </a:ext>
              </a:extLst>
            </p:cNvPr>
            <p:cNvCxnSpPr>
              <a:cxnSpLocks/>
            </p:cNvCxnSpPr>
            <p:nvPr/>
          </p:nvCxnSpPr>
          <p:spPr>
            <a:xfrm>
              <a:off x="1828800" y="4724400"/>
              <a:ext cx="2286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D257868-314D-4545-B991-E312D977073D}"/>
                </a:ext>
              </a:extLst>
            </p:cNvPr>
            <p:cNvSpPr txBox="1"/>
            <p:nvPr/>
          </p:nvSpPr>
          <p:spPr>
            <a:xfrm>
              <a:off x="6266067" y="3902579"/>
              <a:ext cx="486030" cy="369332"/>
            </a:xfrm>
            <a:prstGeom prst="rect">
              <a:avLst/>
            </a:prstGeom>
            <a:noFill/>
          </p:spPr>
          <p:txBody>
            <a:bodyPr wrap="none" rtlCol="0">
              <a:spAutoFit/>
            </a:bodyPr>
            <a:lstStyle/>
            <a:p>
              <a:r>
                <a:rPr lang="en-US" dirty="0"/>
                <a:t>No</a:t>
              </a:r>
            </a:p>
          </p:txBody>
        </p:sp>
      </p:grpSp>
      <p:cxnSp>
        <p:nvCxnSpPr>
          <p:cNvPr id="34" name="Elbow Connector 33">
            <a:extLst>
              <a:ext uri="{FF2B5EF4-FFF2-40B4-BE49-F238E27FC236}">
                <a16:creationId xmlns:a16="http://schemas.microsoft.com/office/drawing/2014/main" id="{8230785E-FE75-9043-9E69-9FCF7590EE0C}"/>
              </a:ext>
            </a:extLst>
          </p:cNvPr>
          <p:cNvCxnSpPr>
            <a:stCxn id="9" idx="2"/>
            <a:endCxn id="11" idx="2"/>
          </p:cNvCxnSpPr>
          <p:nvPr/>
        </p:nvCxnSpPr>
        <p:spPr>
          <a:xfrm rot="16200000" flipH="1">
            <a:off x="4470059" y="2524354"/>
            <a:ext cx="12700" cy="3383399"/>
          </a:xfrm>
          <a:prstGeom prst="bentConnector3">
            <a:avLst>
              <a:gd name="adj1" fmla="val 180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EBE60BA-C164-F148-9D2D-6545FB3D71CE}"/>
              </a:ext>
            </a:extLst>
          </p:cNvPr>
          <p:cNvSpPr txBox="1"/>
          <p:nvPr/>
        </p:nvSpPr>
        <p:spPr>
          <a:xfrm>
            <a:off x="2388464" y="2319112"/>
            <a:ext cx="3292889" cy="923330"/>
          </a:xfrm>
          <a:prstGeom prst="rect">
            <a:avLst/>
          </a:prstGeom>
          <a:noFill/>
          <a:ln>
            <a:solidFill>
              <a:srgbClr val="002060"/>
            </a:solidFill>
          </a:ln>
        </p:spPr>
        <p:txBody>
          <a:bodyPr wrap="none" rtlCol="0">
            <a:spAutoFit/>
          </a:bodyPr>
          <a:lstStyle/>
          <a:p>
            <a:r>
              <a:rPr lang="en-US" dirty="0"/>
              <a:t>27 invoices with wrong pricing</a:t>
            </a:r>
          </a:p>
          <a:p>
            <a:r>
              <a:rPr lang="en-US" dirty="0"/>
              <a:t>12 wrong address</a:t>
            </a:r>
          </a:p>
          <a:p>
            <a:r>
              <a:rPr lang="en-US" dirty="0"/>
              <a:t>5 marketing source code</a:t>
            </a:r>
          </a:p>
        </p:txBody>
      </p:sp>
      <p:sp>
        <p:nvSpPr>
          <p:cNvPr id="35" name="TextBox 34">
            <a:extLst>
              <a:ext uri="{FF2B5EF4-FFF2-40B4-BE49-F238E27FC236}">
                <a16:creationId xmlns:a16="http://schemas.microsoft.com/office/drawing/2014/main" id="{99AA0C5E-4E40-D542-A89E-0A2F3E5115D8}"/>
              </a:ext>
            </a:extLst>
          </p:cNvPr>
          <p:cNvSpPr txBox="1"/>
          <p:nvPr/>
        </p:nvSpPr>
        <p:spPr>
          <a:xfrm>
            <a:off x="5887526" y="5315422"/>
            <a:ext cx="510076" cy="1200329"/>
          </a:xfrm>
          <a:prstGeom prst="rect">
            <a:avLst/>
          </a:prstGeom>
          <a:noFill/>
        </p:spPr>
        <p:txBody>
          <a:bodyPr wrap="none" rtlCol="0">
            <a:spAutoFit/>
          </a:bodyPr>
          <a:lstStyle/>
          <a:p>
            <a:r>
              <a:rPr lang="en-US" dirty="0"/>
              <a:t>N=</a:t>
            </a:r>
          </a:p>
          <a:p>
            <a:r>
              <a:rPr lang="en-US" dirty="0"/>
              <a:t>O=</a:t>
            </a:r>
          </a:p>
          <a:p>
            <a:r>
              <a:rPr lang="en-US" dirty="0"/>
              <a:t>D=</a:t>
            </a:r>
          </a:p>
          <a:p>
            <a:endParaRPr lang="en-US" dirty="0"/>
          </a:p>
        </p:txBody>
      </p:sp>
      <p:sp>
        <p:nvSpPr>
          <p:cNvPr id="42" name="TextBox 41">
            <a:extLst>
              <a:ext uri="{FF2B5EF4-FFF2-40B4-BE49-F238E27FC236}">
                <a16:creationId xmlns:a16="http://schemas.microsoft.com/office/drawing/2014/main" id="{372FD9CB-79B7-304A-A0C6-76D86B7681FC}"/>
              </a:ext>
            </a:extLst>
          </p:cNvPr>
          <p:cNvSpPr txBox="1"/>
          <p:nvPr/>
        </p:nvSpPr>
        <p:spPr>
          <a:xfrm>
            <a:off x="7086600" y="3965756"/>
            <a:ext cx="1720343" cy="646331"/>
          </a:xfrm>
          <a:prstGeom prst="rect">
            <a:avLst/>
          </a:prstGeom>
          <a:noFill/>
        </p:spPr>
        <p:txBody>
          <a:bodyPr wrap="none" rtlCol="0">
            <a:spAutoFit/>
          </a:bodyPr>
          <a:lstStyle/>
          <a:p>
            <a:r>
              <a:rPr lang="en-US" dirty="0"/>
              <a:t>730 invoices </a:t>
            </a:r>
          </a:p>
          <a:p>
            <a:r>
              <a:rPr lang="en-US" dirty="0"/>
              <a:t>mailed on time</a:t>
            </a:r>
          </a:p>
        </p:txBody>
      </p:sp>
      <p:sp>
        <p:nvSpPr>
          <p:cNvPr id="44" name="TextBox 43">
            <a:extLst>
              <a:ext uri="{FF2B5EF4-FFF2-40B4-BE49-F238E27FC236}">
                <a16:creationId xmlns:a16="http://schemas.microsoft.com/office/drawing/2014/main" id="{2237DFE7-4E8F-F640-87AA-75CECFE78350}"/>
              </a:ext>
            </a:extLst>
          </p:cNvPr>
          <p:cNvSpPr txBox="1"/>
          <p:nvPr/>
        </p:nvSpPr>
        <p:spPr>
          <a:xfrm>
            <a:off x="7113851" y="3059269"/>
            <a:ext cx="1393330" cy="646331"/>
          </a:xfrm>
          <a:prstGeom prst="rect">
            <a:avLst/>
          </a:prstGeom>
          <a:noFill/>
        </p:spPr>
        <p:txBody>
          <a:bodyPr wrap="none" rtlCol="0">
            <a:spAutoFit/>
          </a:bodyPr>
          <a:lstStyle/>
          <a:p>
            <a:r>
              <a:rPr lang="en-US" dirty="0"/>
              <a:t>20 invoices </a:t>
            </a:r>
          </a:p>
          <a:p>
            <a:r>
              <a:rPr lang="en-US" dirty="0"/>
              <a:t>mailed late</a:t>
            </a:r>
          </a:p>
        </p:txBody>
      </p:sp>
      <p:sp>
        <p:nvSpPr>
          <p:cNvPr id="45" name="TextBox 44">
            <a:extLst>
              <a:ext uri="{FF2B5EF4-FFF2-40B4-BE49-F238E27FC236}">
                <a16:creationId xmlns:a16="http://schemas.microsoft.com/office/drawing/2014/main" id="{60FC4585-8DEA-C84A-8224-C8FC623C3E26}"/>
              </a:ext>
            </a:extLst>
          </p:cNvPr>
          <p:cNvSpPr txBox="1"/>
          <p:nvPr/>
        </p:nvSpPr>
        <p:spPr>
          <a:xfrm>
            <a:off x="388113" y="5251722"/>
            <a:ext cx="4120039" cy="1200329"/>
          </a:xfrm>
          <a:prstGeom prst="rect">
            <a:avLst/>
          </a:prstGeom>
          <a:noFill/>
        </p:spPr>
        <p:txBody>
          <a:bodyPr wrap="none" rtlCol="0">
            <a:spAutoFit/>
          </a:bodyPr>
          <a:lstStyle/>
          <a:p>
            <a:r>
              <a:rPr lang="en-US" dirty="0"/>
              <a:t>Customer CTQs:</a:t>
            </a:r>
          </a:p>
          <a:p>
            <a:pPr lvl="1"/>
            <a:r>
              <a:rPr lang="en-US" dirty="0"/>
              <a:t>Invoice received on time</a:t>
            </a:r>
          </a:p>
          <a:p>
            <a:pPr lvl="1"/>
            <a:r>
              <a:rPr lang="en-US" dirty="0"/>
              <a:t>Accurate invoice (price + address)</a:t>
            </a:r>
          </a:p>
          <a:p>
            <a:r>
              <a:rPr lang="en-US" dirty="0"/>
              <a:t>	</a:t>
            </a:r>
          </a:p>
        </p:txBody>
      </p:sp>
      <p:sp>
        <p:nvSpPr>
          <p:cNvPr id="46" name="TextBox 45">
            <a:extLst>
              <a:ext uri="{FF2B5EF4-FFF2-40B4-BE49-F238E27FC236}">
                <a16:creationId xmlns:a16="http://schemas.microsoft.com/office/drawing/2014/main" id="{2969FC32-0FDE-7A44-A109-D37647E764CF}"/>
              </a:ext>
            </a:extLst>
          </p:cNvPr>
          <p:cNvSpPr txBox="1"/>
          <p:nvPr/>
        </p:nvSpPr>
        <p:spPr>
          <a:xfrm>
            <a:off x="533400" y="1552554"/>
            <a:ext cx="1524776" cy="646331"/>
          </a:xfrm>
          <a:prstGeom prst="rect">
            <a:avLst/>
          </a:prstGeom>
          <a:noFill/>
        </p:spPr>
        <p:txBody>
          <a:bodyPr wrap="none" rtlCol="0">
            <a:spAutoFit/>
          </a:bodyPr>
          <a:lstStyle/>
          <a:p>
            <a:r>
              <a:rPr lang="en-US" dirty="0"/>
              <a:t>The process: </a:t>
            </a:r>
          </a:p>
          <a:p>
            <a:r>
              <a:rPr lang="en-US" dirty="0"/>
              <a:t>The unit:</a:t>
            </a:r>
          </a:p>
        </p:txBody>
      </p:sp>
      <p:cxnSp>
        <p:nvCxnSpPr>
          <p:cNvPr id="41" name="Straight Connector 40">
            <a:extLst>
              <a:ext uri="{FF2B5EF4-FFF2-40B4-BE49-F238E27FC236}">
                <a16:creationId xmlns:a16="http://schemas.microsoft.com/office/drawing/2014/main" id="{D8791285-34B1-AB46-B2FF-0854B0DF98A2}"/>
              </a:ext>
            </a:extLst>
          </p:cNvPr>
          <p:cNvCxnSpPr>
            <a:cxnSpLocks/>
          </p:cNvCxnSpPr>
          <p:nvPr/>
        </p:nvCxnSpPr>
        <p:spPr>
          <a:xfrm flipV="1">
            <a:off x="2298665" y="3211204"/>
            <a:ext cx="524512" cy="3178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51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512433-ADF0-8448-9B19-E55D891BD2C8}"/>
              </a:ext>
            </a:extLst>
          </p:cNvPr>
          <p:cNvSpPr>
            <a:spLocks noGrp="1"/>
          </p:cNvSpPr>
          <p:nvPr>
            <p:ph sz="quarter" idx="1"/>
          </p:nvPr>
        </p:nvSpPr>
        <p:spPr/>
        <p:txBody>
          <a:bodyPr/>
          <a:lstStyle/>
          <a:p>
            <a:pPr marL="0" indent="0">
              <a:buNone/>
            </a:pPr>
            <a:r>
              <a:rPr lang="en-US" dirty="0"/>
              <a:t>    Lean Six Sigma           vs.    Traditional Metrics     </a:t>
            </a:r>
          </a:p>
        </p:txBody>
      </p:sp>
      <p:sp>
        <p:nvSpPr>
          <p:cNvPr id="4" name="Title 1">
            <a:extLst>
              <a:ext uri="{FF2B5EF4-FFF2-40B4-BE49-F238E27FC236}">
                <a16:creationId xmlns:a16="http://schemas.microsoft.com/office/drawing/2014/main" id="{000D3A25-6261-5E4C-973F-79645CA80085}"/>
              </a:ext>
            </a:extLst>
          </p:cNvPr>
          <p:cNvSpPr>
            <a:spLocks noGrp="1"/>
          </p:cNvSpPr>
          <p:nvPr>
            <p:ph type="title"/>
          </p:nvPr>
        </p:nvSpPr>
        <p:spPr/>
        <p:txBody>
          <a:bodyPr/>
          <a:lstStyle/>
          <a:p>
            <a:r>
              <a:rPr lang="en-US" dirty="0"/>
              <a:t>First pass vs. Rolled Throughput Yield</a:t>
            </a:r>
          </a:p>
        </p:txBody>
      </p:sp>
      <p:sp>
        <p:nvSpPr>
          <p:cNvPr id="5" name="TextBox 4">
            <a:extLst>
              <a:ext uri="{FF2B5EF4-FFF2-40B4-BE49-F238E27FC236}">
                <a16:creationId xmlns:a16="http://schemas.microsoft.com/office/drawing/2014/main" id="{6222D137-3E3F-3545-9DF5-0406295D7AA5}"/>
              </a:ext>
            </a:extLst>
          </p:cNvPr>
          <p:cNvSpPr txBox="1"/>
          <p:nvPr/>
        </p:nvSpPr>
        <p:spPr>
          <a:xfrm>
            <a:off x="4553712" y="2257485"/>
            <a:ext cx="3371088" cy="3416320"/>
          </a:xfrm>
          <a:prstGeom prst="rect">
            <a:avLst/>
          </a:prstGeom>
          <a:noFill/>
        </p:spPr>
        <p:txBody>
          <a:bodyPr wrap="square" rtlCol="0">
            <a:spAutoFit/>
          </a:bodyPr>
          <a:lstStyle/>
          <a:p>
            <a:r>
              <a:rPr lang="en-US" b="1" dirty="0"/>
              <a:t>First Pass Yield</a:t>
            </a:r>
          </a:p>
          <a:p>
            <a:endParaRPr lang="en-US" dirty="0"/>
          </a:p>
          <a:p>
            <a:r>
              <a:rPr lang="en-US" dirty="0"/>
              <a:t>Probability of a unit going through the final step of the process</a:t>
            </a:r>
          </a:p>
          <a:p>
            <a:endParaRPr lang="en-US" dirty="0"/>
          </a:p>
          <a:p>
            <a:r>
              <a:rPr lang="en-US" dirty="0"/>
              <a:t>Reflects process capability at the final step only</a:t>
            </a:r>
          </a:p>
          <a:p>
            <a:endParaRPr lang="en-US" dirty="0"/>
          </a:p>
          <a:p>
            <a:r>
              <a:rPr lang="en-US" dirty="0"/>
              <a:t>Does not reflect rework or scrap in previous process steps.</a:t>
            </a:r>
          </a:p>
          <a:p>
            <a:endParaRPr lang="en-US" dirty="0"/>
          </a:p>
        </p:txBody>
      </p:sp>
      <p:sp>
        <p:nvSpPr>
          <p:cNvPr id="6" name="TextBox 5">
            <a:extLst>
              <a:ext uri="{FF2B5EF4-FFF2-40B4-BE49-F238E27FC236}">
                <a16:creationId xmlns:a16="http://schemas.microsoft.com/office/drawing/2014/main" id="{0D80C18B-BB7D-EF47-B7A5-6BAB061F429B}"/>
              </a:ext>
            </a:extLst>
          </p:cNvPr>
          <p:cNvSpPr txBox="1"/>
          <p:nvPr/>
        </p:nvSpPr>
        <p:spPr>
          <a:xfrm>
            <a:off x="685801" y="2257485"/>
            <a:ext cx="3350981" cy="4524315"/>
          </a:xfrm>
          <a:prstGeom prst="rect">
            <a:avLst/>
          </a:prstGeom>
          <a:noFill/>
        </p:spPr>
        <p:txBody>
          <a:bodyPr wrap="square" rtlCol="0">
            <a:spAutoFit/>
          </a:bodyPr>
          <a:lstStyle/>
          <a:p>
            <a:r>
              <a:rPr lang="en-US" b="1" dirty="0"/>
              <a:t>Rolled Throughput Yield</a:t>
            </a:r>
          </a:p>
          <a:p>
            <a:endParaRPr lang="en-US" dirty="0"/>
          </a:p>
          <a:p>
            <a:r>
              <a:rPr lang="en-US" dirty="0"/>
              <a:t>Probability of a unit going through all the steps of the process defect free</a:t>
            </a:r>
          </a:p>
          <a:p>
            <a:endParaRPr lang="en-US" dirty="0"/>
          </a:p>
          <a:p>
            <a:r>
              <a:rPr lang="en-US" dirty="0"/>
              <a:t>Reflects process capability at every step</a:t>
            </a:r>
          </a:p>
          <a:p>
            <a:endParaRPr lang="en-US" dirty="0"/>
          </a:p>
          <a:p>
            <a:r>
              <a:rPr lang="en-US" dirty="0"/>
              <a:t>RTY reflects product and process complicity and the opportunity cost of scrap and rework.</a:t>
            </a:r>
          </a:p>
          <a:p>
            <a:endParaRPr lang="en-US" dirty="0"/>
          </a:p>
          <a:p>
            <a:endParaRPr lang="en-US" dirty="0"/>
          </a:p>
          <a:p>
            <a:endParaRPr lang="en-US" dirty="0"/>
          </a:p>
        </p:txBody>
      </p:sp>
    </p:spTree>
    <p:extLst>
      <p:ext uri="{BB962C8B-B14F-4D97-AF65-F5344CB8AC3E}">
        <p14:creationId xmlns:p14="http://schemas.microsoft.com/office/powerpoint/2010/main" val="2291659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767C-6C60-B04D-B64F-9B95097B7341}"/>
              </a:ext>
            </a:extLst>
          </p:cNvPr>
          <p:cNvSpPr>
            <a:spLocks noGrp="1"/>
          </p:cNvSpPr>
          <p:nvPr>
            <p:ph type="title"/>
          </p:nvPr>
        </p:nvSpPr>
        <p:spPr>
          <a:xfrm>
            <a:off x="264344" y="304800"/>
            <a:ext cx="8574855" cy="685800"/>
          </a:xfrm>
          <a:solidFill>
            <a:schemeClr val="bg1"/>
          </a:solidFill>
        </p:spPr>
        <p:txBody>
          <a:bodyPr>
            <a:normAutofit/>
          </a:bodyPr>
          <a:lstStyle/>
          <a:p>
            <a:r>
              <a:rPr lang="en-US" b="1" dirty="0"/>
              <a:t>Measuring Baseline Sigma level</a:t>
            </a:r>
            <a:endParaRPr lang="en-US" dirty="0"/>
          </a:p>
        </p:txBody>
      </p:sp>
      <p:pic>
        <p:nvPicPr>
          <p:cNvPr id="12" name="Picture 11">
            <a:extLst>
              <a:ext uri="{FF2B5EF4-FFF2-40B4-BE49-F238E27FC236}">
                <a16:creationId xmlns:a16="http://schemas.microsoft.com/office/drawing/2014/main" id="{402035D0-79B0-5F4E-9E01-FB7BEB12C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0"/>
            <a:ext cx="6641630" cy="3048000"/>
          </a:xfrm>
          <a:prstGeom prst="rect">
            <a:avLst/>
          </a:prstGeom>
        </p:spPr>
      </p:pic>
      <p:sp>
        <p:nvSpPr>
          <p:cNvPr id="3" name="TextBox 2">
            <a:extLst>
              <a:ext uri="{FF2B5EF4-FFF2-40B4-BE49-F238E27FC236}">
                <a16:creationId xmlns:a16="http://schemas.microsoft.com/office/drawing/2014/main" id="{D655CD4C-468E-6D47-86B8-D7F7ADA2B5CF}"/>
              </a:ext>
            </a:extLst>
          </p:cNvPr>
          <p:cNvSpPr txBox="1"/>
          <p:nvPr/>
        </p:nvSpPr>
        <p:spPr>
          <a:xfrm>
            <a:off x="7162800" y="4583668"/>
            <a:ext cx="1369286" cy="369332"/>
          </a:xfrm>
          <a:prstGeom prst="rect">
            <a:avLst/>
          </a:prstGeom>
          <a:noFill/>
        </p:spPr>
        <p:txBody>
          <a:bodyPr wrap="none" rtlCol="0">
            <a:spAutoFit/>
          </a:bodyPr>
          <a:lstStyle/>
          <a:p>
            <a:r>
              <a:rPr lang="en-US" dirty="0"/>
              <a:t>World class</a:t>
            </a:r>
          </a:p>
        </p:txBody>
      </p:sp>
      <p:sp>
        <p:nvSpPr>
          <p:cNvPr id="5" name="TextBox 4">
            <a:extLst>
              <a:ext uri="{FF2B5EF4-FFF2-40B4-BE49-F238E27FC236}">
                <a16:creationId xmlns:a16="http://schemas.microsoft.com/office/drawing/2014/main" id="{0B60C015-5F1E-1F4E-A97F-3CEC1E29BC0D}"/>
              </a:ext>
            </a:extLst>
          </p:cNvPr>
          <p:cNvSpPr txBox="1"/>
          <p:nvPr/>
        </p:nvSpPr>
        <p:spPr>
          <a:xfrm>
            <a:off x="7162800" y="3164944"/>
            <a:ext cx="1821332" cy="369332"/>
          </a:xfrm>
          <a:prstGeom prst="rect">
            <a:avLst/>
          </a:prstGeom>
          <a:noFill/>
        </p:spPr>
        <p:txBody>
          <a:bodyPr wrap="none" rtlCol="0">
            <a:spAutoFit/>
          </a:bodyPr>
          <a:lstStyle/>
          <a:p>
            <a:r>
              <a:rPr lang="en-US" dirty="0"/>
              <a:t>Not competitive</a:t>
            </a:r>
          </a:p>
        </p:txBody>
      </p:sp>
      <p:sp>
        <p:nvSpPr>
          <p:cNvPr id="6" name="TextBox 5">
            <a:extLst>
              <a:ext uri="{FF2B5EF4-FFF2-40B4-BE49-F238E27FC236}">
                <a16:creationId xmlns:a16="http://schemas.microsoft.com/office/drawing/2014/main" id="{B6CAD346-EFD4-024F-9F67-8B609BAE033F}"/>
              </a:ext>
            </a:extLst>
          </p:cNvPr>
          <p:cNvSpPr txBox="1"/>
          <p:nvPr/>
        </p:nvSpPr>
        <p:spPr>
          <a:xfrm>
            <a:off x="7162800" y="3897868"/>
            <a:ext cx="1906291" cy="369332"/>
          </a:xfrm>
          <a:prstGeom prst="rect">
            <a:avLst/>
          </a:prstGeom>
          <a:noFill/>
        </p:spPr>
        <p:txBody>
          <a:bodyPr wrap="none" rtlCol="0">
            <a:spAutoFit/>
          </a:bodyPr>
          <a:lstStyle/>
          <a:p>
            <a:r>
              <a:rPr lang="en-US" dirty="0"/>
              <a:t>Industry average</a:t>
            </a:r>
          </a:p>
        </p:txBody>
      </p:sp>
      <p:cxnSp>
        <p:nvCxnSpPr>
          <p:cNvPr id="7" name="Straight Arrow Connector 6">
            <a:extLst>
              <a:ext uri="{FF2B5EF4-FFF2-40B4-BE49-F238E27FC236}">
                <a16:creationId xmlns:a16="http://schemas.microsoft.com/office/drawing/2014/main" id="{2F13C05D-B51E-5A42-9FE9-CBFE889F7353}"/>
              </a:ext>
            </a:extLst>
          </p:cNvPr>
          <p:cNvCxnSpPr>
            <a:cxnSpLocks/>
          </p:cNvCxnSpPr>
          <p:nvPr/>
        </p:nvCxnSpPr>
        <p:spPr>
          <a:xfrm>
            <a:off x="7772400" y="3429000"/>
            <a:ext cx="0" cy="4646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26700B-9856-1F40-9CEC-8277F0B2D7C5}"/>
              </a:ext>
            </a:extLst>
          </p:cNvPr>
          <p:cNvCxnSpPr>
            <a:cxnSpLocks/>
          </p:cNvCxnSpPr>
          <p:nvPr/>
        </p:nvCxnSpPr>
        <p:spPr>
          <a:xfrm>
            <a:off x="7772400" y="4183571"/>
            <a:ext cx="0" cy="4646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3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Six Sigma</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76400"/>
            <a:ext cx="6649758" cy="4672280"/>
          </a:xfrm>
        </p:spPr>
      </p:pic>
      <p:sp>
        <p:nvSpPr>
          <p:cNvPr id="5" name="Slide Number Placeholder 4"/>
          <p:cNvSpPr>
            <a:spLocks noGrp="1"/>
          </p:cNvSpPr>
          <p:nvPr>
            <p:ph type="sldNum" sz="quarter" idx="12"/>
          </p:nvPr>
        </p:nvSpPr>
        <p:spPr/>
        <p:txBody>
          <a:bodyPr/>
          <a:lstStyle/>
          <a:p>
            <a:fld id="{1A5A9CBF-8639-4B4F-A143-6DF9B3DE6692}" type="slidenum">
              <a:rPr lang="en-US" smtClean="0"/>
              <a:pPr/>
              <a:t>34</a:t>
            </a:fld>
            <a:endParaRPr lang="en-US"/>
          </a:p>
        </p:txBody>
      </p:sp>
    </p:spTree>
    <p:extLst>
      <p:ext uri="{BB962C8B-B14F-4D97-AF65-F5344CB8AC3E}">
        <p14:creationId xmlns:p14="http://schemas.microsoft.com/office/powerpoint/2010/main" val="283880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96D17ED-C17E-B440-AFF6-BDCCF28AF4E9}"/>
              </a:ext>
            </a:extLst>
          </p:cNvPr>
          <p:cNvSpPr>
            <a:spLocks noGrp="1" noChangeArrowheads="1"/>
          </p:cNvSpPr>
          <p:nvPr>
            <p:ph type="title"/>
          </p:nvPr>
        </p:nvSpPr>
        <p:spPr/>
        <p:txBody>
          <a:bodyPr/>
          <a:lstStyle/>
          <a:p>
            <a:pPr eaLnBrk="1" hangingPunct="1"/>
            <a:r>
              <a:rPr lang="en-US" altLang="en-US" dirty="0"/>
              <a:t>Display Data Over Time</a:t>
            </a:r>
          </a:p>
        </p:txBody>
      </p:sp>
      <p:sp>
        <p:nvSpPr>
          <p:cNvPr id="25605" name="Rectangle 17">
            <a:extLst>
              <a:ext uri="{FF2B5EF4-FFF2-40B4-BE49-F238E27FC236}">
                <a16:creationId xmlns:a16="http://schemas.microsoft.com/office/drawing/2014/main" id="{50B2563B-490E-9448-99FC-BED608E47449}"/>
              </a:ext>
            </a:extLst>
          </p:cNvPr>
          <p:cNvSpPr>
            <a:spLocks noChangeArrowheads="1"/>
          </p:cNvSpPr>
          <p:nvPr/>
        </p:nvSpPr>
        <p:spPr bwMode="auto">
          <a:xfrm>
            <a:off x="367061" y="3692525"/>
            <a:ext cx="7037387" cy="650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B2B2B2">
                      <a:alpha val="79999"/>
                    </a:srgbClr>
                  </a:outerShdw>
                </a:effectLst>
              </a14:hiddenEffects>
            </a:ext>
          </a:extLst>
        </p:spPr>
        <p:txBody>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spcBef>
                <a:spcPct val="50000"/>
              </a:spcBef>
              <a:buFont typeface="Wingdings" pitchFamily="2" charset="2"/>
              <a:buNone/>
            </a:pPr>
            <a:r>
              <a:rPr lang="en-US" altLang="en-US" sz="1600" b="1" dirty="0">
                <a:solidFill>
                  <a:schemeClr val="tx2"/>
                </a:solidFill>
                <a:effectLst/>
              </a:rPr>
              <a:t>Statistical Process Control (SPC):</a:t>
            </a:r>
            <a:r>
              <a:rPr lang="en-US" altLang="en-US" sz="1600" b="1" dirty="0">
                <a:effectLst/>
              </a:rPr>
              <a:t> </a:t>
            </a:r>
            <a:r>
              <a:rPr lang="en-US" altLang="en-US" sz="1600" b="1" dirty="0">
                <a:solidFill>
                  <a:srgbClr val="0000FF"/>
                </a:solidFill>
                <a:effectLst/>
              </a:rPr>
              <a:t>Used to determine if process is within process control limits </a:t>
            </a:r>
            <a:r>
              <a:rPr lang="en-US" altLang="en-US" sz="1600" b="1" i="1" u="sng" dirty="0">
                <a:solidFill>
                  <a:srgbClr val="0000FF"/>
                </a:solidFill>
                <a:effectLst/>
              </a:rPr>
              <a:t>during</a:t>
            </a:r>
            <a:r>
              <a:rPr lang="en-US" altLang="en-US" sz="1600" b="1" dirty="0">
                <a:solidFill>
                  <a:srgbClr val="0000FF"/>
                </a:solidFill>
                <a:effectLst/>
              </a:rPr>
              <a:t> the process and to take corrective action when out of control</a:t>
            </a:r>
          </a:p>
        </p:txBody>
      </p:sp>
      <p:grpSp>
        <p:nvGrpSpPr>
          <p:cNvPr id="25606" name="Group 90">
            <a:extLst>
              <a:ext uri="{FF2B5EF4-FFF2-40B4-BE49-F238E27FC236}">
                <a16:creationId xmlns:a16="http://schemas.microsoft.com/office/drawing/2014/main" id="{6D02BF03-3B13-0C4C-A387-4CD5720DEDC6}"/>
              </a:ext>
            </a:extLst>
          </p:cNvPr>
          <p:cNvGrpSpPr>
            <a:grpSpLocks/>
          </p:cNvGrpSpPr>
          <p:nvPr/>
        </p:nvGrpSpPr>
        <p:grpSpPr bwMode="auto">
          <a:xfrm>
            <a:off x="2826063" y="4719749"/>
            <a:ext cx="5936937" cy="1574648"/>
            <a:chOff x="703" y="3106"/>
            <a:chExt cx="3674" cy="1004"/>
          </a:xfrm>
        </p:grpSpPr>
        <p:grpSp>
          <p:nvGrpSpPr>
            <p:cNvPr id="25607" name="Group 18">
              <a:extLst>
                <a:ext uri="{FF2B5EF4-FFF2-40B4-BE49-F238E27FC236}">
                  <a16:creationId xmlns:a16="http://schemas.microsoft.com/office/drawing/2014/main" id="{ED6AA6D3-1F0F-F14C-9260-17C6940A723F}"/>
                </a:ext>
              </a:extLst>
            </p:cNvPr>
            <p:cNvGrpSpPr>
              <a:grpSpLocks/>
            </p:cNvGrpSpPr>
            <p:nvPr/>
          </p:nvGrpSpPr>
          <p:grpSpPr bwMode="auto">
            <a:xfrm>
              <a:off x="703" y="3106"/>
              <a:ext cx="272" cy="907"/>
              <a:chOff x="308" y="2931"/>
              <a:chExt cx="288" cy="1077"/>
            </a:xfrm>
          </p:grpSpPr>
          <p:sp>
            <p:nvSpPr>
              <p:cNvPr id="25672" name="Rectangle 19">
                <a:extLst>
                  <a:ext uri="{FF2B5EF4-FFF2-40B4-BE49-F238E27FC236}">
                    <a16:creationId xmlns:a16="http://schemas.microsoft.com/office/drawing/2014/main" id="{6A755DF9-E24D-6840-A727-542556549F49}"/>
                  </a:ext>
                </a:extLst>
              </p:cNvPr>
              <p:cNvSpPr>
                <a:spLocks noChangeArrowheads="1"/>
              </p:cNvSpPr>
              <p:nvPr/>
            </p:nvSpPr>
            <p:spPr bwMode="auto">
              <a:xfrm>
                <a:off x="308" y="3835"/>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400</a:t>
                </a:r>
              </a:p>
            </p:txBody>
          </p:sp>
          <p:sp>
            <p:nvSpPr>
              <p:cNvPr id="25673" name="Rectangle 20">
                <a:extLst>
                  <a:ext uri="{FF2B5EF4-FFF2-40B4-BE49-F238E27FC236}">
                    <a16:creationId xmlns:a16="http://schemas.microsoft.com/office/drawing/2014/main" id="{3EBFF582-CC74-FB44-A854-96F7AA58FB40}"/>
                  </a:ext>
                </a:extLst>
              </p:cNvPr>
              <p:cNvSpPr>
                <a:spLocks noChangeArrowheads="1"/>
              </p:cNvSpPr>
              <p:nvPr/>
            </p:nvSpPr>
            <p:spPr bwMode="auto">
              <a:xfrm>
                <a:off x="308" y="3655"/>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420</a:t>
                </a:r>
              </a:p>
            </p:txBody>
          </p:sp>
          <p:sp>
            <p:nvSpPr>
              <p:cNvPr id="25674" name="Rectangle 21">
                <a:extLst>
                  <a:ext uri="{FF2B5EF4-FFF2-40B4-BE49-F238E27FC236}">
                    <a16:creationId xmlns:a16="http://schemas.microsoft.com/office/drawing/2014/main" id="{1EFB80BB-07B9-4545-8E7C-0196C27CC644}"/>
                  </a:ext>
                </a:extLst>
              </p:cNvPr>
              <p:cNvSpPr>
                <a:spLocks noChangeArrowheads="1"/>
              </p:cNvSpPr>
              <p:nvPr/>
            </p:nvSpPr>
            <p:spPr bwMode="auto">
              <a:xfrm>
                <a:off x="308" y="3474"/>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440</a:t>
                </a:r>
              </a:p>
            </p:txBody>
          </p:sp>
          <p:sp>
            <p:nvSpPr>
              <p:cNvPr id="25675" name="Rectangle 22">
                <a:extLst>
                  <a:ext uri="{FF2B5EF4-FFF2-40B4-BE49-F238E27FC236}">
                    <a16:creationId xmlns:a16="http://schemas.microsoft.com/office/drawing/2014/main" id="{89BB255A-C8D0-B04E-B2A4-511FA7937D26}"/>
                  </a:ext>
                </a:extLst>
              </p:cNvPr>
              <p:cNvSpPr>
                <a:spLocks noChangeArrowheads="1"/>
              </p:cNvSpPr>
              <p:nvPr/>
            </p:nvSpPr>
            <p:spPr bwMode="auto">
              <a:xfrm>
                <a:off x="308" y="3292"/>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460</a:t>
                </a:r>
              </a:p>
            </p:txBody>
          </p:sp>
          <p:sp>
            <p:nvSpPr>
              <p:cNvPr id="25676" name="Rectangle 23">
                <a:extLst>
                  <a:ext uri="{FF2B5EF4-FFF2-40B4-BE49-F238E27FC236}">
                    <a16:creationId xmlns:a16="http://schemas.microsoft.com/office/drawing/2014/main" id="{C54C86AF-C6B6-BB42-8FB4-B76F2911237A}"/>
                  </a:ext>
                </a:extLst>
              </p:cNvPr>
              <p:cNvSpPr>
                <a:spLocks noChangeArrowheads="1"/>
              </p:cNvSpPr>
              <p:nvPr/>
            </p:nvSpPr>
            <p:spPr bwMode="auto">
              <a:xfrm>
                <a:off x="308" y="3112"/>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480</a:t>
                </a:r>
              </a:p>
            </p:txBody>
          </p:sp>
          <p:sp>
            <p:nvSpPr>
              <p:cNvPr id="25677" name="Rectangle 24">
                <a:extLst>
                  <a:ext uri="{FF2B5EF4-FFF2-40B4-BE49-F238E27FC236}">
                    <a16:creationId xmlns:a16="http://schemas.microsoft.com/office/drawing/2014/main" id="{BD243DBD-DFEE-7240-9BB6-13E3B0D6A63E}"/>
                  </a:ext>
                </a:extLst>
              </p:cNvPr>
              <p:cNvSpPr>
                <a:spLocks noChangeArrowheads="1"/>
              </p:cNvSpPr>
              <p:nvPr/>
            </p:nvSpPr>
            <p:spPr bwMode="auto">
              <a:xfrm>
                <a:off x="308" y="293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500</a:t>
                </a:r>
              </a:p>
            </p:txBody>
          </p:sp>
        </p:grpSp>
        <p:grpSp>
          <p:nvGrpSpPr>
            <p:cNvPr id="25608" name="Group 25">
              <a:extLst>
                <a:ext uri="{FF2B5EF4-FFF2-40B4-BE49-F238E27FC236}">
                  <a16:creationId xmlns:a16="http://schemas.microsoft.com/office/drawing/2014/main" id="{DD6B153B-AC27-EF45-A1C7-621D13B3730A}"/>
                </a:ext>
              </a:extLst>
            </p:cNvPr>
            <p:cNvGrpSpPr>
              <a:grpSpLocks/>
            </p:cNvGrpSpPr>
            <p:nvPr/>
          </p:nvGrpSpPr>
          <p:grpSpPr bwMode="auto">
            <a:xfrm>
              <a:off x="916" y="3185"/>
              <a:ext cx="3461" cy="925"/>
              <a:chOff x="456" y="1401"/>
              <a:chExt cx="5194" cy="1995"/>
            </a:xfrm>
          </p:grpSpPr>
          <p:sp>
            <p:nvSpPr>
              <p:cNvPr id="665626" name="Line 26">
                <a:extLst>
                  <a:ext uri="{FF2B5EF4-FFF2-40B4-BE49-F238E27FC236}">
                    <a16:creationId xmlns:a16="http://schemas.microsoft.com/office/drawing/2014/main" id="{98CA0445-6488-184F-95B5-F16BEC7B90DE}"/>
                  </a:ext>
                </a:extLst>
              </p:cNvPr>
              <p:cNvSpPr>
                <a:spLocks noChangeShapeType="1"/>
              </p:cNvSpPr>
              <p:nvPr/>
            </p:nvSpPr>
            <p:spPr bwMode="auto">
              <a:xfrm flipV="1">
                <a:off x="566" y="1401"/>
                <a:ext cx="0" cy="157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27" name="Line 27">
                <a:extLst>
                  <a:ext uri="{FF2B5EF4-FFF2-40B4-BE49-F238E27FC236}">
                    <a16:creationId xmlns:a16="http://schemas.microsoft.com/office/drawing/2014/main" id="{F34A0C45-D51A-844C-BE99-40E949DD383A}"/>
                  </a:ext>
                </a:extLst>
              </p:cNvPr>
              <p:cNvSpPr>
                <a:spLocks noChangeShapeType="1"/>
              </p:cNvSpPr>
              <p:nvPr/>
            </p:nvSpPr>
            <p:spPr bwMode="auto">
              <a:xfrm>
                <a:off x="527" y="2975"/>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28" name="Line 28">
                <a:extLst>
                  <a:ext uri="{FF2B5EF4-FFF2-40B4-BE49-F238E27FC236}">
                    <a16:creationId xmlns:a16="http://schemas.microsoft.com/office/drawing/2014/main" id="{4AA420B5-1422-564F-96B8-1576716E044F}"/>
                  </a:ext>
                </a:extLst>
              </p:cNvPr>
              <p:cNvSpPr>
                <a:spLocks noChangeShapeType="1"/>
              </p:cNvSpPr>
              <p:nvPr/>
            </p:nvSpPr>
            <p:spPr bwMode="auto">
              <a:xfrm>
                <a:off x="527" y="2661"/>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29" name="Line 29">
                <a:extLst>
                  <a:ext uri="{FF2B5EF4-FFF2-40B4-BE49-F238E27FC236}">
                    <a16:creationId xmlns:a16="http://schemas.microsoft.com/office/drawing/2014/main" id="{A6B8E791-8E62-7649-89F4-7C1074E754E4}"/>
                  </a:ext>
                </a:extLst>
              </p:cNvPr>
              <p:cNvSpPr>
                <a:spLocks noChangeShapeType="1"/>
              </p:cNvSpPr>
              <p:nvPr/>
            </p:nvSpPr>
            <p:spPr bwMode="auto">
              <a:xfrm>
                <a:off x="527" y="2348"/>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0" name="Line 30">
                <a:extLst>
                  <a:ext uri="{FF2B5EF4-FFF2-40B4-BE49-F238E27FC236}">
                    <a16:creationId xmlns:a16="http://schemas.microsoft.com/office/drawing/2014/main" id="{197FA4B6-120F-6A4E-85B8-78F2BADCCF03}"/>
                  </a:ext>
                </a:extLst>
              </p:cNvPr>
              <p:cNvSpPr>
                <a:spLocks noChangeShapeType="1"/>
              </p:cNvSpPr>
              <p:nvPr/>
            </p:nvSpPr>
            <p:spPr bwMode="auto">
              <a:xfrm>
                <a:off x="527" y="2033"/>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1" name="Line 31">
                <a:extLst>
                  <a:ext uri="{FF2B5EF4-FFF2-40B4-BE49-F238E27FC236}">
                    <a16:creationId xmlns:a16="http://schemas.microsoft.com/office/drawing/2014/main" id="{E617C467-4538-4A4F-A673-928276FE08F5}"/>
                  </a:ext>
                </a:extLst>
              </p:cNvPr>
              <p:cNvSpPr>
                <a:spLocks noChangeShapeType="1"/>
              </p:cNvSpPr>
              <p:nvPr/>
            </p:nvSpPr>
            <p:spPr bwMode="auto">
              <a:xfrm>
                <a:off x="527" y="1720"/>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2" name="Line 32">
                <a:extLst>
                  <a:ext uri="{FF2B5EF4-FFF2-40B4-BE49-F238E27FC236}">
                    <a16:creationId xmlns:a16="http://schemas.microsoft.com/office/drawing/2014/main" id="{E8C76214-722B-FC46-BDBA-5836BAEFAF40}"/>
                  </a:ext>
                </a:extLst>
              </p:cNvPr>
              <p:cNvSpPr>
                <a:spLocks noChangeShapeType="1"/>
              </p:cNvSpPr>
              <p:nvPr/>
            </p:nvSpPr>
            <p:spPr bwMode="auto">
              <a:xfrm>
                <a:off x="527" y="1403"/>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3" name="Line 33">
                <a:extLst>
                  <a:ext uri="{FF2B5EF4-FFF2-40B4-BE49-F238E27FC236}">
                    <a16:creationId xmlns:a16="http://schemas.microsoft.com/office/drawing/2014/main" id="{975F9674-211F-994D-8B38-6596BB1E62DA}"/>
                  </a:ext>
                </a:extLst>
              </p:cNvPr>
              <p:cNvSpPr>
                <a:spLocks noChangeShapeType="1"/>
              </p:cNvSpPr>
              <p:nvPr/>
            </p:nvSpPr>
            <p:spPr bwMode="auto">
              <a:xfrm>
                <a:off x="572" y="2975"/>
                <a:ext cx="454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4" name="Line 34">
                <a:extLst>
                  <a:ext uri="{FF2B5EF4-FFF2-40B4-BE49-F238E27FC236}">
                    <a16:creationId xmlns:a16="http://schemas.microsoft.com/office/drawing/2014/main" id="{BC50A37A-D07E-D34F-ADBA-1F4411DD7097}"/>
                  </a:ext>
                </a:extLst>
              </p:cNvPr>
              <p:cNvSpPr>
                <a:spLocks noChangeShapeType="1"/>
              </p:cNvSpPr>
              <p:nvPr/>
            </p:nvSpPr>
            <p:spPr bwMode="auto">
              <a:xfrm flipV="1">
                <a:off x="566"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5" name="Line 35">
                <a:extLst>
                  <a:ext uri="{FF2B5EF4-FFF2-40B4-BE49-F238E27FC236}">
                    <a16:creationId xmlns:a16="http://schemas.microsoft.com/office/drawing/2014/main" id="{0721F654-7C3A-E74B-A878-9113E970D683}"/>
                  </a:ext>
                </a:extLst>
              </p:cNvPr>
              <p:cNvSpPr>
                <a:spLocks noChangeShapeType="1"/>
              </p:cNvSpPr>
              <p:nvPr/>
            </p:nvSpPr>
            <p:spPr bwMode="auto">
              <a:xfrm flipV="1">
                <a:off x="869"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6" name="Line 36">
                <a:extLst>
                  <a:ext uri="{FF2B5EF4-FFF2-40B4-BE49-F238E27FC236}">
                    <a16:creationId xmlns:a16="http://schemas.microsoft.com/office/drawing/2014/main" id="{EA506FE3-7A50-B043-8A0D-E9DD2FFC9A1F}"/>
                  </a:ext>
                </a:extLst>
              </p:cNvPr>
              <p:cNvSpPr>
                <a:spLocks noChangeShapeType="1"/>
              </p:cNvSpPr>
              <p:nvPr/>
            </p:nvSpPr>
            <p:spPr bwMode="auto">
              <a:xfrm flipV="1">
                <a:off x="1173"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7" name="Line 37">
                <a:extLst>
                  <a:ext uri="{FF2B5EF4-FFF2-40B4-BE49-F238E27FC236}">
                    <a16:creationId xmlns:a16="http://schemas.microsoft.com/office/drawing/2014/main" id="{481672C5-52AE-4744-A022-F65C17204100}"/>
                  </a:ext>
                </a:extLst>
              </p:cNvPr>
              <p:cNvSpPr>
                <a:spLocks noChangeShapeType="1"/>
              </p:cNvSpPr>
              <p:nvPr/>
            </p:nvSpPr>
            <p:spPr bwMode="auto">
              <a:xfrm flipV="1">
                <a:off x="1476"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8" name="Line 38">
                <a:extLst>
                  <a:ext uri="{FF2B5EF4-FFF2-40B4-BE49-F238E27FC236}">
                    <a16:creationId xmlns:a16="http://schemas.microsoft.com/office/drawing/2014/main" id="{0C340BEB-1D18-284F-9027-24684FC30170}"/>
                  </a:ext>
                </a:extLst>
              </p:cNvPr>
              <p:cNvSpPr>
                <a:spLocks noChangeShapeType="1"/>
              </p:cNvSpPr>
              <p:nvPr/>
            </p:nvSpPr>
            <p:spPr bwMode="auto">
              <a:xfrm flipV="1">
                <a:off x="1780"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39" name="Line 39">
                <a:extLst>
                  <a:ext uri="{FF2B5EF4-FFF2-40B4-BE49-F238E27FC236}">
                    <a16:creationId xmlns:a16="http://schemas.microsoft.com/office/drawing/2014/main" id="{97DD3DE7-E535-B642-AFCC-68DBB46235B0}"/>
                  </a:ext>
                </a:extLst>
              </p:cNvPr>
              <p:cNvSpPr>
                <a:spLocks noChangeShapeType="1"/>
              </p:cNvSpPr>
              <p:nvPr/>
            </p:nvSpPr>
            <p:spPr bwMode="auto">
              <a:xfrm flipV="1">
                <a:off x="2084"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0" name="Line 40">
                <a:extLst>
                  <a:ext uri="{FF2B5EF4-FFF2-40B4-BE49-F238E27FC236}">
                    <a16:creationId xmlns:a16="http://schemas.microsoft.com/office/drawing/2014/main" id="{FE16EF09-6C60-E24D-9D00-AEEFB3A44CB4}"/>
                  </a:ext>
                </a:extLst>
              </p:cNvPr>
              <p:cNvSpPr>
                <a:spLocks noChangeShapeType="1"/>
              </p:cNvSpPr>
              <p:nvPr/>
            </p:nvSpPr>
            <p:spPr bwMode="auto">
              <a:xfrm flipV="1">
                <a:off x="2387"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1" name="Line 41">
                <a:extLst>
                  <a:ext uri="{FF2B5EF4-FFF2-40B4-BE49-F238E27FC236}">
                    <a16:creationId xmlns:a16="http://schemas.microsoft.com/office/drawing/2014/main" id="{ED821C8E-D84C-594E-86FF-D60F51058B07}"/>
                  </a:ext>
                </a:extLst>
              </p:cNvPr>
              <p:cNvSpPr>
                <a:spLocks noChangeShapeType="1"/>
              </p:cNvSpPr>
              <p:nvPr/>
            </p:nvSpPr>
            <p:spPr bwMode="auto">
              <a:xfrm flipV="1">
                <a:off x="2691"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2" name="Line 42">
                <a:extLst>
                  <a:ext uri="{FF2B5EF4-FFF2-40B4-BE49-F238E27FC236}">
                    <a16:creationId xmlns:a16="http://schemas.microsoft.com/office/drawing/2014/main" id="{FFE42E90-24BA-9A44-9D57-4E44081EC7BA}"/>
                  </a:ext>
                </a:extLst>
              </p:cNvPr>
              <p:cNvSpPr>
                <a:spLocks noChangeShapeType="1"/>
              </p:cNvSpPr>
              <p:nvPr/>
            </p:nvSpPr>
            <p:spPr bwMode="auto">
              <a:xfrm flipV="1">
                <a:off x="2995"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3" name="Line 43">
                <a:extLst>
                  <a:ext uri="{FF2B5EF4-FFF2-40B4-BE49-F238E27FC236}">
                    <a16:creationId xmlns:a16="http://schemas.microsoft.com/office/drawing/2014/main" id="{EFBE9BA9-891D-344A-85BA-49B7CAD6BDFA}"/>
                  </a:ext>
                </a:extLst>
              </p:cNvPr>
              <p:cNvSpPr>
                <a:spLocks noChangeShapeType="1"/>
              </p:cNvSpPr>
              <p:nvPr/>
            </p:nvSpPr>
            <p:spPr bwMode="auto">
              <a:xfrm flipV="1">
                <a:off x="3298"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4" name="Line 44">
                <a:extLst>
                  <a:ext uri="{FF2B5EF4-FFF2-40B4-BE49-F238E27FC236}">
                    <a16:creationId xmlns:a16="http://schemas.microsoft.com/office/drawing/2014/main" id="{F889790C-2534-F844-974C-28C9D4E983FF}"/>
                  </a:ext>
                </a:extLst>
              </p:cNvPr>
              <p:cNvSpPr>
                <a:spLocks noChangeShapeType="1"/>
              </p:cNvSpPr>
              <p:nvPr/>
            </p:nvSpPr>
            <p:spPr bwMode="auto">
              <a:xfrm flipV="1">
                <a:off x="3603"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5" name="Line 45">
                <a:extLst>
                  <a:ext uri="{FF2B5EF4-FFF2-40B4-BE49-F238E27FC236}">
                    <a16:creationId xmlns:a16="http://schemas.microsoft.com/office/drawing/2014/main" id="{3EAB594E-9FEC-754C-9438-342F137B9570}"/>
                  </a:ext>
                </a:extLst>
              </p:cNvPr>
              <p:cNvSpPr>
                <a:spLocks noChangeShapeType="1"/>
              </p:cNvSpPr>
              <p:nvPr/>
            </p:nvSpPr>
            <p:spPr bwMode="auto">
              <a:xfrm flipV="1">
                <a:off x="3908"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6" name="Line 46">
                <a:extLst>
                  <a:ext uri="{FF2B5EF4-FFF2-40B4-BE49-F238E27FC236}">
                    <a16:creationId xmlns:a16="http://schemas.microsoft.com/office/drawing/2014/main" id="{17FF5E1E-ACC4-3549-A4CD-752C4988DBF7}"/>
                  </a:ext>
                </a:extLst>
              </p:cNvPr>
              <p:cNvSpPr>
                <a:spLocks noChangeShapeType="1"/>
              </p:cNvSpPr>
              <p:nvPr/>
            </p:nvSpPr>
            <p:spPr bwMode="auto">
              <a:xfrm flipV="1">
                <a:off x="4211"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7" name="Line 47">
                <a:extLst>
                  <a:ext uri="{FF2B5EF4-FFF2-40B4-BE49-F238E27FC236}">
                    <a16:creationId xmlns:a16="http://schemas.microsoft.com/office/drawing/2014/main" id="{F4CDAC7F-7CA9-004D-9B17-6C80971445A9}"/>
                  </a:ext>
                </a:extLst>
              </p:cNvPr>
              <p:cNvSpPr>
                <a:spLocks noChangeShapeType="1"/>
              </p:cNvSpPr>
              <p:nvPr/>
            </p:nvSpPr>
            <p:spPr bwMode="auto">
              <a:xfrm flipV="1">
                <a:off x="4514"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8" name="Line 48">
                <a:extLst>
                  <a:ext uri="{FF2B5EF4-FFF2-40B4-BE49-F238E27FC236}">
                    <a16:creationId xmlns:a16="http://schemas.microsoft.com/office/drawing/2014/main" id="{897653E8-911A-2746-A439-F6E03931DA89}"/>
                  </a:ext>
                </a:extLst>
              </p:cNvPr>
              <p:cNvSpPr>
                <a:spLocks noChangeShapeType="1"/>
              </p:cNvSpPr>
              <p:nvPr/>
            </p:nvSpPr>
            <p:spPr bwMode="auto">
              <a:xfrm flipV="1">
                <a:off x="4819"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49" name="Line 49">
                <a:extLst>
                  <a:ext uri="{FF2B5EF4-FFF2-40B4-BE49-F238E27FC236}">
                    <a16:creationId xmlns:a16="http://schemas.microsoft.com/office/drawing/2014/main" id="{87DD7F71-4E10-AF40-8A19-F422FE84D427}"/>
                  </a:ext>
                </a:extLst>
              </p:cNvPr>
              <p:cNvSpPr>
                <a:spLocks noChangeShapeType="1"/>
              </p:cNvSpPr>
              <p:nvPr/>
            </p:nvSpPr>
            <p:spPr bwMode="auto">
              <a:xfrm flipV="1">
                <a:off x="5122"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25633" name="Group 50">
                <a:extLst>
                  <a:ext uri="{FF2B5EF4-FFF2-40B4-BE49-F238E27FC236}">
                    <a16:creationId xmlns:a16="http://schemas.microsoft.com/office/drawing/2014/main" id="{AE4C1EB0-4D48-FE42-9525-B8743027C1ED}"/>
                  </a:ext>
                </a:extLst>
              </p:cNvPr>
              <p:cNvGrpSpPr>
                <a:grpSpLocks/>
              </p:cNvGrpSpPr>
              <p:nvPr/>
            </p:nvGrpSpPr>
            <p:grpSpPr bwMode="auto">
              <a:xfrm>
                <a:off x="822" y="1659"/>
                <a:ext cx="4342" cy="701"/>
                <a:chOff x="803" y="1659"/>
                <a:chExt cx="4342" cy="701"/>
              </a:xfrm>
            </p:grpSpPr>
            <p:sp>
              <p:nvSpPr>
                <p:cNvPr id="665651" name="Oval 51">
                  <a:extLst>
                    <a:ext uri="{FF2B5EF4-FFF2-40B4-BE49-F238E27FC236}">
                      <a16:creationId xmlns:a16="http://schemas.microsoft.com/office/drawing/2014/main" id="{705BBEA3-1556-F548-AD17-13867E4D7A03}"/>
                    </a:ext>
                  </a:extLst>
                </p:cNvPr>
                <p:cNvSpPr>
                  <a:spLocks noChangeArrowheads="1"/>
                </p:cNvSpPr>
                <p:nvPr/>
              </p:nvSpPr>
              <p:spPr bwMode="auto">
                <a:xfrm>
                  <a:off x="803" y="2210"/>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52" name="Oval 52">
                  <a:extLst>
                    <a:ext uri="{FF2B5EF4-FFF2-40B4-BE49-F238E27FC236}">
                      <a16:creationId xmlns:a16="http://schemas.microsoft.com/office/drawing/2014/main" id="{34FC4AD5-D7E4-1545-A7F7-9092A8F4469C}"/>
                    </a:ext>
                  </a:extLst>
                </p:cNvPr>
                <p:cNvSpPr>
                  <a:spLocks noChangeArrowheads="1"/>
                </p:cNvSpPr>
                <p:nvPr/>
              </p:nvSpPr>
              <p:spPr bwMode="auto">
                <a:xfrm>
                  <a:off x="1114" y="2044"/>
                  <a:ext cx="81" cy="84"/>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53" name="Oval 53">
                  <a:extLst>
                    <a:ext uri="{FF2B5EF4-FFF2-40B4-BE49-F238E27FC236}">
                      <a16:creationId xmlns:a16="http://schemas.microsoft.com/office/drawing/2014/main" id="{048D8FFC-F7F1-8F4A-A6D2-94BCD0180E4E}"/>
                    </a:ext>
                  </a:extLst>
                </p:cNvPr>
                <p:cNvSpPr>
                  <a:spLocks noChangeArrowheads="1"/>
                </p:cNvSpPr>
                <p:nvPr/>
              </p:nvSpPr>
              <p:spPr bwMode="auto">
                <a:xfrm>
                  <a:off x="1412" y="1867"/>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54" name="Oval 54">
                  <a:extLst>
                    <a:ext uri="{FF2B5EF4-FFF2-40B4-BE49-F238E27FC236}">
                      <a16:creationId xmlns:a16="http://schemas.microsoft.com/office/drawing/2014/main" id="{6A4EE568-0CF1-1A49-AAAF-CDF58A30F250}"/>
                    </a:ext>
                  </a:extLst>
                </p:cNvPr>
                <p:cNvSpPr>
                  <a:spLocks noChangeArrowheads="1"/>
                </p:cNvSpPr>
                <p:nvPr/>
              </p:nvSpPr>
              <p:spPr bwMode="auto">
                <a:xfrm>
                  <a:off x="1725" y="1660"/>
                  <a:ext cx="78"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55" name="Oval 55">
                  <a:extLst>
                    <a:ext uri="{FF2B5EF4-FFF2-40B4-BE49-F238E27FC236}">
                      <a16:creationId xmlns:a16="http://schemas.microsoft.com/office/drawing/2014/main" id="{4DBE1B12-F067-E547-996F-554E33D1F184}"/>
                    </a:ext>
                  </a:extLst>
                </p:cNvPr>
                <p:cNvSpPr>
                  <a:spLocks noChangeArrowheads="1"/>
                </p:cNvSpPr>
                <p:nvPr/>
              </p:nvSpPr>
              <p:spPr bwMode="auto">
                <a:xfrm>
                  <a:off x="2020" y="1761"/>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56" name="Oval 56">
                  <a:extLst>
                    <a:ext uri="{FF2B5EF4-FFF2-40B4-BE49-F238E27FC236}">
                      <a16:creationId xmlns:a16="http://schemas.microsoft.com/office/drawing/2014/main" id="{B3FEDAEB-2BEF-2F44-9084-1C2A2CA20FFA}"/>
                    </a:ext>
                  </a:extLst>
                </p:cNvPr>
                <p:cNvSpPr>
                  <a:spLocks noChangeArrowheads="1"/>
                </p:cNvSpPr>
                <p:nvPr/>
              </p:nvSpPr>
              <p:spPr bwMode="auto">
                <a:xfrm>
                  <a:off x="2332" y="2044"/>
                  <a:ext cx="78" cy="84"/>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57" name="Oval 57">
                  <a:extLst>
                    <a:ext uri="{FF2B5EF4-FFF2-40B4-BE49-F238E27FC236}">
                      <a16:creationId xmlns:a16="http://schemas.microsoft.com/office/drawing/2014/main" id="{3AA630CB-FDEC-3E46-838E-AAA149E92675}"/>
                    </a:ext>
                  </a:extLst>
                </p:cNvPr>
                <p:cNvSpPr>
                  <a:spLocks noChangeArrowheads="1"/>
                </p:cNvSpPr>
                <p:nvPr/>
              </p:nvSpPr>
              <p:spPr bwMode="auto">
                <a:xfrm>
                  <a:off x="2630" y="2134"/>
                  <a:ext cx="81" cy="80"/>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58" name="Oval 58">
                  <a:extLst>
                    <a:ext uri="{FF2B5EF4-FFF2-40B4-BE49-F238E27FC236}">
                      <a16:creationId xmlns:a16="http://schemas.microsoft.com/office/drawing/2014/main" id="{2B4048EF-E838-5C4A-AB3B-FA5E4B5F2B59}"/>
                    </a:ext>
                  </a:extLst>
                </p:cNvPr>
                <p:cNvSpPr>
                  <a:spLocks noChangeArrowheads="1"/>
                </p:cNvSpPr>
                <p:nvPr/>
              </p:nvSpPr>
              <p:spPr bwMode="auto">
                <a:xfrm>
                  <a:off x="2940" y="2162"/>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59" name="Oval 59">
                  <a:extLst>
                    <a:ext uri="{FF2B5EF4-FFF2-40B4-BE49-F238E27FC236}">
                      <a16:creationId xmlns:a16="http://schemas.microsoft.com/office/drawing/2014/main" id="{063167E5-5F03-8E43-8567-3267295A9635}"/>
                    </a:ext>
                  </a:extLst>
                </p:cNvPr>
                <p:cNvSpPr>
                  <a:spLocks noChangeArrowheads="1"/>
                </p:cNvSpPr>
                <p:nvPr/>
              </p:nvSpPr>
              <p:spPr bwMode="auto">
                <a:xfrm>
                  <a:off x="3237" y="1940"/>
                  <a:ext cx="81" cy="80"/>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60" name="Oval 60">
                  <a:extLst>
                    <a:ext uri="{FF2B5EF4-FFF2-40B4-BE49-F238E27FC236}">
                      <a16:creationId xmlns:a16="http://schemas.microsoft.com/office/drawing/2014/main" id="{9D024A4D-AEE7-D94C-B018-A49F31D685B8}"/>
                    </a:ext>
                  </a:extLst>
                </p:cNvPr>
                <p:cNvSpPr>
                  <a:spLocks noChangeArrowheads="1"/>
                </p:cNvSpPr>
                <p:nvPr/>
              </p:nvSpPr>
              <p:spPr bwMode="auto">
                <a:xfrm>
                  <a:off x="3549" y="2117"/>
                  <a:ext cx="81" cy="80"/>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61" name="Oval 61">
                  <a:extLst>
                    <a:ext uri="{FF2B5EF4-FFF2-40B4-BE49-F238E27FC236}">
                      <a16:creationId xmlns:a16="http://schemas.microsoft.com/office/drawing/2014/main" id="{5A96EE75-3ABA-EE44-B678-E343F36DCAE2}"/>
                    </a:ext>
                  </a:extLst>
                </p:cNvPr>
                <p:cNvSpPr>
                  <a:spLocks noChangeArrowheads="1"/>
                </p:cNvSpPr>
                <p:nvPr/>
              </p:nvSpPr>
              <p:spPr bwMode="auto">
                <a:xfrm>
                  <a:off x="3847" y="2089"/>
                  <a:ext cx="81" cy="80"/>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62" name="Oval 62">
                  <a:extLst>
                    <a:ext uri="{FF2B5EF4-FFF2-40B4-BE49-F238E27FC236}">
                      <a16:creationId xmlns:a16="http://schemas.microsoft.com/office/drawing/2014/main" id="{4457AFB3-E80A-5C40-A840-A9E7F61FE91D}"/>
                    </a:ext>
                  </a:extLst>
                </p:cNvPr>
                <p:cNvSpPr>
                  <a:spLocks noChangeArrowheads="1"/>
                </p:cNvSpPr>
                <p:nvPr/>
              </p:nvSpPr>
              <p:spPr bwMode="auto">
                <a:xfrm>
                  <a:off x="4157" y="1867"/>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63" name="Oval 63">
                  <a:extLst>
                    <a:ext uri="{FF2B5EF4-FFF2-40B4-BE49-F238E27FC236}">
                      <a16:creationId xmlns:a16="http://schemas.microsoft.com/office/drawing/2014/main" id="{DF4CCC3A-FE6A-BA41-93CE-B38764237FA5}"/>
                    </a:ext>
                  </a:extLst>
                </p:cNvPr>
                <p:cNvSpPr>
                  <a:spLocks noChangeArrowheads="1"/>
                </p:cNvSpPr>
                <p:nvPr/>
              </p:nvSpPr>
              <p:spPr bwMode="auto">
                <a:xfrm>
                  <a:off x="4454" y="2279"/>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64" name="Oval 64">
                  <a:extLst>
                    <a:ext uri="{FF2B5EF4-FFF2-40B4-BE49-F238E27FC236}">
                      <a16:creationId xmlns:a16="http://schemas.microsoft.com/office/drawing/2014/main" id="{0A148966-C432-5741-BD1A-07C161E13B79}"/>
                    </a:ext>
                  </a:extLst>
                </p:cNvPr>
                <p:cNvSpPr>
                  <a:spLocks noChangeArrowheads="1"/>
                </p:cNvSpPr>
                <p:nvPr/>
              </p:nvSpPr>
              <p:spPr bwMode="auto">
                <a:xfrm>
                  <a:off x="4750" y="2279"/>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65665" name="Oval 65">
                  <a:extLst>
                    <a:ext uri="{FF2B5EF4-FFF2-40B4-BE49-F238E27FC236}">
                      <a16:creationId xmlns:a16="http://schemas.microsoft.com/office/drawing/2014/main" id="{E1053CE3-7A52-DC48-8D0D-EB1AA479EBB4}"/>
                    </a:ext>
                  </a:extLst>
                </p:cNvPr>
                <p:cNvSpPr>
                  <a:spLocks noChangeArrowheads="1"/>
                </p:cNvSpPr>
                <p:nvPr/>
              </p:nvSpPr>
              <p:spPr bwMode="auto">
                <a:xfrm>
                  <a:off x="5064" y="1895"/>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25634" name="Rectangle 66">
                <a:extLst>
                  <a:ext uri="{FF2B5EF4-FFF2-40B4-BE49-F238E27FC236}">
                    <a16:creationId xmlns:a16="http://schemas.microsoft.com/office/drawing/2014/main" id="{01741A0B-8DB6-E246-BC7F-E5600C3E6C42}"/>
                  </a:ext>
                </a:extLst>
              </p:cNvPr>
              <p:cNvSpPr>
                <a:spLocks noChangeArrowheads="1"/>
              </p:cNvSpPr>
              <p:nvPr/>
            </p:nvSpPr>
            <p:spPr bwMode="auto">
              <a:xfrm>
                <a:off x="456" y="3068"/>
                <a:ext cx="23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0</a:t>
                </a:r>
              </a:p>
            </p:txBody>
          </p:sp>
          <p:sp>
            <p:nvSpPr>
              <p:cNvPr id="25635" name="Rectangle 67">
                <a:extLst>
                  <a:ext uri="{FF2B5EF4-FFF2-40B4-BE49-F238E27FC236}">
                    <a16:creationId xmlns:a16="http://schemas.microsoft.com/office/drawing/2014/main" id="{5730C6DD-3CCB-2F49-83B1-DDD59772DCE3}"/>
                  </a:ext>
                </a:extLst>
              </p:cNvPr>
              <p:cNvSpPr>
                <a:spLocks noChangeArrowheads="1"/>
              </p:cNvSpPr>
              <p:nvPr/>
            </p:nvSpPr>
            <p:spPr bwMode="auto">
              <a:xfrm>
                <a:off x="761" y="3068"/>
                <a:ext cx="23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a:t>
                </a:r>
              </a:p>
            </p:txBody>
          </p:sp>
          <p:sp>
            <p:nvSpPr>
              <p:cNvPr id="25636" name="Rectangle 68">
                <a:extLst>
                  <a:ext uri="{FF2B5EF4-FFF2-40B4-BE49-F238E27FC236}">
                    <a16:creationId xmlns:a16="http://schemas.microsoft.com/office/drawing/2014/main" id="{C405A5A1-8469-1347-9663-C17EAAB05ADD}"/>
                  </a:ext>
                </a:extLst>
              </p:cNvPr>
              <p:cNvSpPr>
                <a:spLocks noChangeArrowheads="1"/>
              </p:cNvSpPr>
              <p:nvPr/>
            </p:nvSpPr>
            <p:spPr bwMode="auto">
              <a:xfrm>
                <a:off x="1062" y="3068"/>
                <a:ext cx="240"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2</a:t>
                </a:r>
              </a:p>
            </p:txBody>
          </p:sp>
          <p:sp>
            <p:nvSpPr>
              <p:cNvPr id="25637" name="Rectangle 69">
                <a:extLst>
                  <a:ext uri="{FF2B5EF4-FFF2-40B4-BE49-F238E27FC236}">
                    <a16:creationId xmlns:a16="http://schemas.microsoft.com/office/drawing/2014/main" id="{A1597DAA-08BE-1348-9095-02A81F77FB0D}"/>
                  </a:ext>
                </a:extLst>
              </p:cNvPr>
              <p:cNvSpPr>
                <a:spLocks noChangeArrowheads="1"/>
              </p:cNvSpPr>
              <p:nvPr/>
            </p:nvSpPr>
            <p:spPr bwMode="auto">
              <a:xfrm>
                <a:off x="1368" y="3068"/>
                <a:ext cx="241"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3</a:t>
                </a:r>
              </a:p>
            </p:txBody>
          </p:sp>
          <p:sp>
            <p:nvSpPr>
              <p:cNvPr id="25638" name="Rectangle 70">
                <a:extLst>
                  <a:ext uri="{FF2B5EF4-FFF2-40B4-BE49-F238E27FC236}">
                    <a16:creationId xmlns:a16="http://schemas.microsoft.com/office/drawing/2014/main" id="{49F9EB19-9A16-2043-9F85-4109AAE7D21D}"/>
                  </a:ext>
                </a:extLst>
              </p:cNvPr>
              <p:cNvSpPr>
                <a:spLocks noChangeArrowheads="1"/>
              </p:cNvSpPr>
              <p:nvPr/>
            </p:nvSpPr>
            <p:spPr bwMode="auto">
              <a:xfrm>
                <a:off x="1672" y="3068"/>
                <a:ext cx="23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4</a:t>
                </a:r>
              </a:p>
            </p:txBody>
          </p:sp>
          <p:sp>
            <p:nvSpPr>
              <p:cNvPr id="25639" name="Rectangle 71">
                <a:extLst>
                  <a:ext uri="{FF2B5EF4-FFF2-40B4-BE49-F238E27FC236}">
                    <a16:creationId xmlns:a16="http://schemas.microsoft.com/office/drawing/2014/main" id="{5E1AB05D-CCC4-304D-BD2D-E44DCE11A6C6}"/>
                  </a:ext>
                </a:extLst>
              </p:cNvPr>
              <p:cNvSpPr>
                <a:spLocks noChangeArrowheads="1"/>
              </p:cNvSpPr>
              <p:nvPr/>
            </p:nvSpPr>
            <p:spPr bwMode="auto">
              <a:xfrm>
                <a:off x="1976" y="3068"/>
                <a:ext cx="240"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5</a:t>
                </a:r>
              </a:p>
            </p:txBody>
          </p:sp>
          <p:sp>
            <p:nvSpPr>
              <p:cNvPr id="25640" name="Rectangle 72">
                <a:extLst>
                  <a:ext uri="{FF2B5EF4-FFF2-40B4-BE49-F238E27FC236}">
                    <a16:creationId xmlns:a16="http://schemas.microsoft.com/office/drawing/2014/main" id="{6532749D-73EE-EA46-8590-BF47E8A81019}"/>
                  </a:ext>
                </a:extLst>
              </p:cNvPr>
              <p:cNvSpPr>
                <a:spLocks noChangeArrowheads="1"/>
              </p:cNvSpPr>
              <p:nvPr/>
            </p:nvSpPr>
            <p:spPr bwMode="auto">
              <a:xfrm>
                <a:off x="2279" y="3068"/>
                <a:ext cx="240"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6</a:t>
                </a:r>
              </a:p>
            </p:txBody>
          </p:sp>
          <p:sp>
            <p:nvSpPr>
              <p:cNvPr id="25641" name="Rectangle 73">
                <a:extLst>
                  <a:ext uri="{FF2B5EF4-FFF2-40B4-BE49-F238E27FC236}">
                    <a16:creationId xmlns:a16="http://schemas.microsoft.com/office/drawing/2014/main" id="{8813AF42-BA9D-AA4B-900E-A96CEC7D430D}"/>
                  </a:ext>
                </a:extLst>
              </p:cNvPr>
              <p:cNvSpPr>
                <a:spLocks noChangeArrowheads="1"/>
              </p:cNvSpPr>
              <p:nvPr/>
            </p:nvSpPr>
            <p:spPr bwMode="auto">
              <a:xfrm>
                <a:off x="2584" y="3068"/>
                <a:ext cx="23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7</a:t>
                </a:r>
              </a:p>
            </p:txBody>
          </p:sp>
          <p:sp>
            <p:nvSpPr>
              <p:cNvPr id="25642" name="Rectangle 74">
                <a:extLst>
                  <a:ext uri="{FF2B5EF4-FFF2-40B4-BE49-F238E27FC236}">
                    <a16:creationId xmlns:a16="http://schemas.microsoft.com/office/drawing/2014/main" id="{261E3CDF-E313-7B41-B3BA-7EEE3FED020F}"/>
                  </a:ext>
                </a:extLst>
              </p:cNvPr>
              <p:cNvSpPr>
                <a:spLocks noChangeArrowheads="1"/>
              </p:cNvSpPr>
              <p:nvPr/>
            </p:nvSpPr>
            <p:spPr bwMode="auto">
              <a:xfrm>
                <a:off x="2889" y="3068"/>
                <a:ext cx="23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8</a:t>
                </a:r>
              </a:p>
            </p:txBody>
          </p:sp>
          <p:sp>
            <p:nvSpPr>
              <p:cNvPr id="25643" name="Rectangle 75">
                <a:extLst>
                  <a:ext uri="{FF2B5EF4-FFF2-40B4-BE49-F238E27FC236}">
                    <a16:creationId xmlns:a16="http://schemas.microsoft.com/office/drawing/2014/main" id="{5A19DB81-049C-1A49-A1C4-1432B497CE92}"/>
                  </a:ext>
                </a:extLst>
              </p:cNvPr>
              <p:cNvSpPr>
                <a:spLocks noChangeArrowheads="1"/>
              </p:cNvSpPr>
              <p:nvPr/>
            </p:nvSpPr>
            <p:spPr bwMode="auto">
              <a:xfrm>
                <a:off x="3190" y="3068"/>
                <a:ext cx="240"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9</a:t>
                </a:r>
              </a:p>
            </p:txBody>
          </p:sp>
          <p:sp>
            <p:nvSpPr>
              <p:cNvPr id="25644" name="Rectangle 76">
                <a:extLst>
                  <a:ext uri="{FF2B5EF4-FFF2-40B4-BE49-F238E27FC236}">
                    <a16:creationId xmlns:a16="http://schemas.microsoft.com/office/drawing/2014/main" id="{D014E5E9-BAA1-3548-9F1A-0E474C306AAB}"/>
                  </a:ext>
                </a:extLst>
              </p:cNvPr>
              <p:cNvSpPr>
                <a:spLocks noChangeArrowheads="1"/>
              </p:cNvSpPr>
              <p:nvPr/>
            </p:nvSpPr>
            <p:spPr bwMode="auto">
              <a:xfrm>
                <a:off x="3442" y="3068"/>
                <a:ext cx="307"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10</a:t>
                </a:r>
              </a:p>
            </p:txBody>
          </p:sp>
          <p:sp>
            <p:nvSpPr>
              <p:cNvPr id="25645" name="Rectangle 77">
                <a:extLst>
                  <a:ext uri="{FF2B5EF4-FFF2-40B4-BE49-F238E27FC236}">
                    <a16:creationId xmlns:a16="http://schemas.microsoft.com/office/drawing/2014/main" id="{0BAD136C-830A-EE47-B20D-83528BD28999}"/>
                  </a:ext>
                </a:extLst>
              </p:cNvPr>
              <p:cNvSpPr>
                <a:spLocks noChangeArrowheads="1"/>
              </p:cNvSpPr>
              <p:nvPr/>
            </p:nvSpPr>
            <p:spPr bwMode="auto">
              <a:xfrm>
                <a:off x="3750" y="3068"/>
                <a:ext cx="306"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11</a:t>
                </a:r>
              </a:p>
            </p:txBody>
          </p:sp>
          <p:sp>
            <p:nvSpPr>
              <p:cNvPr id="25646" name="Rectangle 78">
                <a:extLst>
                  <a:ext uri="{FF2B5EF4-FFF2-40B4-BE49-F238E27FC236}">
                    <a16:creationId xmlns:a16="http://schemas.microsoft.com/office/drawing/2014/main" id="{02338029-1ABF-2C47-94F5-6593B9648BC9}"/>
                  </a:ext>
                </a:extLst>
              </p:cNvPr>
              <p:cNvSpPr>
                <a:spLocks noChangeArrowheads="1"/>
              </p:cNvSpPr>
              <p:nvPr/>
            </p:nvSpPr>
            <p:spPr bwMode="auto">
              <a:xfrm>
                <a:off x="4049" y="3068"/>
                <a:ext cx="30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12</a:t>
                </a:r>
              </a:p>
            </p:txBody>
          </p:sp>
          <p:sp>
            <p:nvSpPr>
              <p:cNvPr id="25647" name="Rectangle 79">
                <a:extLst>
                  <a:ext uri="{FF2B5EF4-FFF2-40B4-BE49-F238E27FC236}">
                    <a16:creationId xmlns:a16="http://schemas.microsoft.com/office/drawing/2014/main" id="{B6D0E620-BA47-0042-9EB2-E9EBF8B0F0C1}"/>
                  </a:ext>
                </a:extLst>
              </p:cNvPr>
              <p:cNvSpPr>
                <a:spLocks noChangeArrowheads="1"/>
              </p:cNvSpPr>
              <p:nvPr/>
            </p:nvSpPr>
            <p:spPr bwMode="auto">
              <a:xfrm>
                <a:off x="4352" y="3068"/>
                <a:ext cx="306"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13</a:t>
                </a:r>
              </a:p>
            </p:txBody>
          </p:sp>
          <p:sp>
            <p:nvSpPr>
              <p:cNvPr id="25648" name="Rectangle 80">
                <a:extLst>
                  <a:ext uri="{FF2B5EF4-FFF2-40B4-BE49-F238E27FC236}">
                    <a16:creationId xmlns:a16="http://schemas.microsoft.com/office/drawing/2014/main" id="{5477E554-D1B7-7643-9BD2-D7C2C1404E0C}"/>
                  </a:ext>
                </a:extLst>
              </p:cNvPr>
              <p:cNvSpPr>
                <a:spLocks noChangeArrowheads="1"/>
              </p:cNvSpPr>
              <p:nvPr/>
            </p:nvSpPr>
            <p:spPr bwMode="auto">
              <a:xfrm>
                <a:off x="4657" y="3068"/>
                <a:ext cx="306"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14</a:t>
                </a:r>
              </a:p>
            </p:txBody>
          </p:sp>
          <p:sp>
            <p:nvSpPr>
              <p:cNvPr id="25649" name="Rectangle 81">
                <a:extLst>
                  <a:ext uri="{FF2B5EF4-FFF2-40B4-BE49-F238E27FC236}">
                    <a16:creationId xmlns:a16="http://schemas.microsoft.com/office/drawing/2014/main" id="{F9B471A2-70E1-F641-8B3B-93FBC7A21BA5}"/>
                  </a:ext>
                </a:extLst>
              </p:cNvPr>
              <p:cNvSpPr>
                <a:spLocks noChangeArrowheads="1"/>
              </p:cNvSpPr>
              <p:nvPr/>
            </p:nvSpPr>
            <p:spPr bwMode="auto">
              <a:xfrm>
                <a:off x="4963" y="3068"/>
                <a:ext cx="306"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15</a:t>
                </a:r>
              </a:p>
            </p:txBody>
          </p:sp>
          <p:grpSp>
            <p:nvGrpSpPr>
              <p:cNvPr id="25650" name="Group 82">
                <a:extLst>
                  <a:ext uri="{FF2B5EF4-FFF2-40B4-BE49-F238E27FC236}">
                    <a16:creationId xmlns:a16="http://schemas.microsoft.com/office/drawing/2014/main" id="{C0092EDC-01EB-1044-9FB4-9A3E3A17EA9E}"/>
                  </a:ext>
                </a:extLst>
              </p:cNvPr>
              <p:cNvGrpSpPr>
                <a:grpSpLocks/>
              </p:cNvGrpSpPr>
              <p:nvPr/>
            </p:nvGrpSpPr>
            <p:grpSpPr bwMode="auto">
              <a:xfrm>
                <a:off x="636" y="2395"/>
                <a:ext cx="4968" cy="350"/>
                <a:chOff x="617" y="2395"/>
                <a:chExt cx="4968" cy="350"/>
              </a:xfrm>
            </p:grpSpPr>
            <p:sp>
              <p:nvSpPr>
                <p:cNvPr id="665683" name="Line 83">
                  <a:extLst>
                    <a:ext uri="{FF2B5EF4-FFF2-40B4-BE49-F238E27FC236}">
                      <a16:creationId xmlns:a16="http://schemas.microsoft.com/office/drawing/2014/main" id="{1C8AE360-25D5-AE4E-9757-AA4E34D4C79E}"/>
                    </a:ext>
                  </a:extLst>
                </p:cNvPr>
                <p:cNvSpPr>
                  <a:spLocks noChangeShapeType="1"/>
                </p:cNvSpPr>
                <p:nvPr/>
              </p:nvSpPr>
              <p:spPr bwMode="auto">
                <a:xfrm>
                  <a:off x="617" y="2525"/>
                  <a:ext cx="4439"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5656" name="Rectangle 84">
                  <a:extLst>
                    <a:ext uri="{FF2B5EF4-FFF2-40B4-BE49-F238E27FC236}">
                      <a16:creationId xmlns:a16="http://schemas.microsoft.com/office/drawing/2014/main" id="{4ACCC934-8B6A-8345-9934-A9E9A245A649}"/>
                    </a:ext>
                  </a:extLst>
                </p:cNvPr>
                <p:cNvSpPr>
                  <a:spLocks noChangeArrowheads="1"/>
                </p:cNvSpPr>
                <p:nvPr/>
              </p:nvSpPr>
              <p:spPr bwMode="auto">
                <a:xfrm>
                  <a:off x="5165" y="2395"/>
                  <a:ext cx="420"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100">
                      <a:solidFill>
                        <a:srgbClr val="000000"/>
                      </a:solidFill>
                      <a:effectLst/>
                    </a:rPr>
                    <a:t>LCL</a:t>
                  </a:r>
                </a:p>
              </p:txBody>
            </p:sp>
          </p:grpSp>
          <p:sp>
            <p:nvSpPr>
              <p:cNvPr id="665685" name="Line 85">
                <a:extLst>
                  <a:ext uri="{FF2B5EF4-FFF2-40B4-BE49-F238E27FC236}">
                    <a16:creationId xmlns:a16="http://schemas.microsoft.com/office/drawing/2014/main" id="{B0B85D49-CFC3-DC4B-921F-960598D79005}"/>
                  </a:ext>
                </a:extLst>
              </p:cNvPr>
              <p:cNvSpPr>
                <a:spLocks noChangeShapeType="1"/>
              </p:cNvSpPr>
              <p:nvPr/>
            </p:nvSpPr>
            <p:spPr bwMode="auto">
              <a:xfrm>
                <a:off x="624" y="2065"/>
                <a:ext cx="4439"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25652" name="Group 86">
                <a:extLst>
                  <a:ext uri="{FF2B5EF4-FFF2-40B4-BE49-F238E27FC236}">
                    <a16:creationId xmlns:a16="http://schemas.microsoft.com/office/drawing/2014/main" id="{821CA37D-D46E-4B45-AEB2-97F06C249D77}"/>
                  </a:ext>
                </a:extLst>
              </p:cNvPr>
              <p:cNvGrpSpPr>
                <a:grpSpLocks/>
              </p:cNvGrpSpPr>
              <p:nvPr/>
            </p:nvGrpSpPr>
            <p:grpSpPr bwMode="auto">
              <a:xfrm>
                <a:off x="612" y="1434"/>
                <a:ext cx="5038" cy="348"/>
                <a:chOff x="593" y="1442"/>
                <a:chExt cx="5038" cy="348"/>
              </a:xfrm>
            </p:grpSpPr>
            <p:sp>
              <p:nvSpPr>
                <p:cNvPr id="665687" name="Line 87">
                  <a:extLst>
                    <a:ext uri="{FF2B5EF4-FFF2-40B4-BE49-F238E27FC236}">
                      <a16:creationId xmlns:a16="http://schemas.microsoft.com/office/drawing/2014/main" id="{108C8544-8FE8-9C44-A727-B6FB454F0561}"/>
                    </a:ext>
                  </a:extLst>
                </p:cNvPr>
                <p:cNvSpPr>
                  <a:spLocks noChangeShapeType="1"/>
                </p:cNvSpPr>
                <p:nvPr/>
              </p:nvSpPr>
              <p:spPr bwMode="auto">
                <a:xfrm>
                  <a:off x="593" y="1571"/>
                  <a:ext cx="4439"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5654" name="Rectangle 88">
                  <a:extLst>
                    <a:ext uri="{FF2B5EF4-FFF2-40B4-BE49-F238E27FC236}">
                      <a16:creationId xmlns:a16="http://schemas.microsoft.com/office/drawing/2014/main" id="{4FB58B66-26FF-8A40-9DFB-E1FEBEF9A355}"/>
                    </a:ext>
                  </a:extLst>
                </p:cNvPr>
                <p:cNvSpPr>
                  <a:spLocks noChangeArrowheads="1"/>
                </p:cNvSpPr>
                <p:nvPr/>
              </p:nvSpPr>
              <p:spPr bwMode="auto">
                <a:xfrm>
                  <a:off x="5191" y="1442"/>
                  <a:ext cx="440"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100">
                      <a:solidFill>
                        <a:srgbClr val="000000"/>
                      </a:solidFill>
                      <a:effectLst/>
                    </a:rPr>
                    <a:t>UCL</a:t>
                  </a:r>
                </a:p>
              </p:txBody>
            </p:sp>
          </p:grpSp>
        </p:grpSp>
      </p:grpSp>
      <p:grpSp>
        <p:nvGrpSpPr>
          <p:cNvPr id="89" name="Group 90">
            <a:extLst>
              <a:ext uri="{FF2B5EF4-FFF2-40B4-BE49-F238E27FC236}">
                <a16:creationId xmlns:a16="http://schemas.microsoft.com/office/drawing/2014/main" id="{DD0060FC-C374-7C40-9991-0E782EC9F401}"/>
              </a:ext>
            </a:extLst>
          </p:cNvPr>
          <p:cNvGrpSpPr>
            <a:grpSpLocks/>
          </p:cNvGrpSpPr>
          <p:nvPr/>
        </p:nvGrpSpPr>
        <p:grpSpPr bwMode="auto">
          <a:xfrm>
            <a:off x="381000" y="1752600"/>
            <a:ext cx="5526490" cy="1574648"/>
            <a:chOff x="703" y="3106"/>
            <a:chExt cx="3420" cy="1004"/>
          </a:xfrm>
        </p:grpSpPr>
        <p:grpSp>
          <p:nvGrpSpPr>
            <p:cNvPr id="90" name="Group 18">
              <a:extLst>
                <a:ext uri="{FF2B5EF4-FFF2-40B4-BE49-F238E27FC236}">
                  <a16:creationId xmlns:a16="http://schemas.microsoft.com/office/drawing/2014/main" id="{1B842C5F-DB5A-3D44-A4AB-E74773D5FDF9}"/>
                </a:ext>
              </a:extLst>
            </p:cNvPr>
            <p:cNvGrpSpPr>
              <a:grpSpLocks/>
            </p:cNvGrpSpPr>
            <p:nvPr/>
          </p:nvGrpSpPr>
          <p:grpSpPr bwMode="auto">
            <a:xfrm>
              <a:off x="703" y="3106"/>
              <a:ext cx="272" cy="907"/>
              <a:chOff x="308" y="2931"/>
              <a:chExt cx="288" cy="1077"/>
            </a:xfrm>
          </p:grpSpPr>
          <p:sp>
            <p:nvSpPr>
              <p:cNvPr id="155" name="Rectangle 19">
                <a:extLst>
                  <a:ext uri="{FF2B5EF4-FFF2-40B4-BE49-F238E27FC236}">
                    <a16:creationId xmlns:a16="http://schemas.microsoft.com/office/drawing/2014/main" id="{8E970644-3B20-AA4A-864C-61D06C9CE993}"/>
                  </a:ext>
                </a:extLst>
              </p:cNvPr>
              <p:cNvSpPr>
                <a:spLocks noChangeArrowheads="1"/>
              </p:cNvSpPr>
              <p:nvPr/>
            </p:nvSpPr>
            <p:spPr bwMode="auto">
              <a:xfrm>
                <a:off x="308" y="3835"/>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400</a:t>
                </a:r>
              </a:p>
            </p:txBody>
          </p:sp>
          <p:sp>
            <p:nvSpPr>
              <p:cNvPr id="156" name="Rectangle 20">
                <a:extLst>
                  <a:ext uri="{FF2B5EF4-FFF2-40B4-BE49-F238E27FC236}">
                    <a16:creationId xmlns:a16="http://schemas.microsoft.com/office/drawing/2014/main" id="{75207627-32CE-F84F-9ABD-A50443DB613E}"/>
                  </a:ext>
                </a:extLst>
              </p:cNvPr>
              <p:cNvSpPr>
                <a:spLocks noChangeArrowheads="1"/>
              </p:cNvSpPr>
              <p:nvPr/>
            </p:nvSpPr>
            <p:spPr bwMode="auto">
              <a:xfrm>
                <a:off x="308" y="3655"/>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420</a:t>
                </a:r>
              </a:p>
            </p:txBody>
          </p:sp>
          <p:sp>
            <p:nvSpPr>
              <p:cNvPr id="157" name="Rectangle 21">
                <a:extLst>
                  <a:ext uri="{FF2B5EF4-FFF2-40B4-BE49-F238E27FC236}">
                    <a16:creationId xmlns:a16="http://schemas.microsoft.com/office/drawing/2014/main" id="{15005463-A0C2-3842-A4C7-BCE00EBEE5CA}"/>
                  </a:ext>
                </a:extLst>
              </p:cNvPr>
              <p:cNvSpPr>
                <a:spLocks noChangeArrowheads="1"/>
              </p:cNvSpPr>
              <p:nvPr/>
            </p:nvSpPr>
            <p:spPr bwMode="auto">
              <a:xfrm>
                <a:off x="308" y="3474"/>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440</a:t>
                </a:r>
              </a:p>
            </p:txBody>
          </p:sp>
          <p:sp>
            <p:nvSpPr>
              <p:cNvPr id="158" name="Rectangle 22">
                <a:extLst>
                  <a:ext uri="{FF2B5EF4-FFF2-40B4-BE49-F238E27FC236}">
                    <a16:creationId xmlns:a16="http://schemas.microsoft.com/office/drawing/2014/main" id="{E062A9EA-6685-344B-BE39-D81AB8045BC4}"/>
                  </a:ext>
                </a:extLst>
              </p:cNvPr>
              <p:cNvSpPr>
                <a:spLocks noChangeArrowheads="1"/>
              </p:cNvSpPr>
              <p:nvPr/>
            </p:nvSpPr>
            <p:spPr bwMode="auto">
              <a:xfrm>
                <a:off x="308" y="3292"/>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460</a:t>
                </a:r>
              </a:p>
            </p:txBody>
          </p:sp>
          <p:sp>
            <p:nvSpPr>
              <p:cNvPr id="159" name="Rectangle 23">
                <a:extLst>
                  <a:ext uri="{FF2B5EF4-FFF2-40B4-BE49-F238E27FC236}">
                    <a16:creationId xmlns:a16="http://schemas.microsoft.com/office/drawing/2014/main" id="{A30128AF-1BCD-FB47-AB93-C6404B18AD86}"/>
                  </a:ext>
                </a:extLst>
              </p:cNvPr>
              <p:cNvSpPr>
                <a:spLocks noChangeArrowheads="1"/>
              </p:cNvSpPr>
              <p:nvPr/>
            </p:nvSpPr>
            <p:spPr bwMode="auto">
              <a:xfrm>
                <a:off x="308" y="3112"/>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480</a:t>
                </a:r>
              </a:p>
            </p:txBody>
          </p:sp>
          <p:sp>
            <p:nvSpPr>
              <p:cNvPr id="160" name="Rectangle 24">
                <a:extLst>
                  <a:ext uri="{FF2B5EF4-FFF2-40B4-BE49-F238E27FC236}">
                    <a16:creationId xmlns:a16="http://schemas.microsoft.com/office/drawing/2014/main" id="{3105C839-977C-124D-8BBE-FF1B371AA452}"/>
                  </a:ext>
                </a:extLst>
              </p:cNvPr>
              <p:cNvSpPr>
                <a:spLocks noChangeArrowheads="1"/>
              </p:cNvSpPr>
              <p:nvPr/>
            </p:nvSpPr>
            <p:spPr bwMode="auto">
              <a:xfrm>
                <a:off x="308" y="293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900" b="1">
                    <a:solidFill>
                      <a:srgbClr val="000000"/>
                    </a:solidFill>
                    <a:effectLst/>
                  </a:rPr>
                  <a:t>500</a:t>
                </a:r>
              </a:p>
            </p:txBody>
          </p:sp>
        </p:grpSp>
        <p:grpSp>
          <p:nvGrpSpPr>
            <p:cNvPr id="91" name="Group 25">
              <a:extLst>
                <a:ext uri="{FF2B5EF4-FFF2-40B4-BE49-F238E27FC236}">
                  <a16:creationId xmlns:a16="http://schemas.microsoft.com/office/drawing/2014/main" id="{F392181C-A1D0-7843-A982-BF30A266CA79}"/>
                </a:ext>
              </a:extLst>
            </p:cNvPr>
            <p:cNvGrpSpPr>
              <a:grpSpLocks/>
            </p:cNvGrpSpPr>
            <p:nvPr/>
          </p:nvGrpSpPr>
          <p:grpSpPr bwMode="auto">
            <a:xfrm>
              <a:off x="916" y="3185"/>
              <a:ext cx="3207" cy="925"/>
              <a:chOff x="456" y="1401"/>
              <a:chExt cx="4813" cy="1995"/>
            </a:xfrm>
          </p:grpSpPr>
          <p:sp>
            <p:nvSpPr>
              <p:cNvPr id="92" name="Line 26">
                <a:extLst>
                  <a:ext uri="{FF2B5EF4-FFF2-40B4-BE49-F238E27FC236}">
                    <a16:creationId xmlns:a16="http://schemas.microsoft.com/office/drawing/2014/main" id="{C324EB02-3DEA-894A-9202-5100EA7FC67D}"/>
                  </a:ext>
                </a:extLst>
              </p:cNvPr>
              <p:cNvSpPr>
                <a:spLocks noChangeShapeType="1"/>
              </p:cNvSpPr>
              <p:nvPr/>
            </p:nvSpPr>
            <p:spPr bwMode="auto">
              <a:xfrm flipV="1">
                <a:off x="566" y="1401"/>
                <a:ext cx="0" cy="157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3" name="Line 27">
                <a:extLst>
                  <a:ext uri="{FF2B5EF4-FFF2-40B4-BE49-F238E27FC236}">
                    <a16:creationId xmlns:a16="http://schemas.microsoft.com/office/drawing/2014/main" id="{4CAD5464-0CF8-1947-899D-D74737C1F4DA}"/>
                  </a:ext>
                </a:extLst>
              </p:cNvPr>
              <p:cNvSpPr>
                <a:spLocks noChangeShapeType="1"/>
              </p:cNvSpPr>
              <p:nvPr/>
            </p:nvSpPr>
            <p:spPr bwMode="auto">
              <a:xfrm>
                <a:off x="527" y="2975"/>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4" name="Line 28">
                <a:extLst>
                  <a:ext uri="{FF2B5EF4-FFF2-40B4-BE49-F238E27FC236}">
                    <a16:creationId xmlns:a16="http://schemas.microsoft.com/office/drawing/2014/main" id="{A1CE5102-3C45-2345-88D3-ABBC0C545D90}"/>
                  </a:ext>
                </a:extLst>
              </p:cNvPr>
              <p:cNvSpPr>
                <a:spLocks noChangeShapeType="1"/>
              </p:cNvSpPr>
              <p:nvPr/>
            </p:nvSpPr>
            <p:spPr bwMode="auto">
              <a:xfrm>
                <a:off x="527" y="2661"/>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5" name="Line 29">
                <a:extLst>
                  <a:ext uri="{FF2B5EF4-FFF2-40B4-BE49-F238E27FC236}">
                    <a16:creationId xmlns:a16="http://schemas.microsoft.com/office/drawing/2014/main" id="{41962102-C9BC-9C44-8212-A75EC1550467}"/>
                  </a:ext>
                </a:extLst>
              </p:cNvPr>
              <p:cNvSpPr>
                <a:spLocks noChangeShapeType="1"/>
              </p:cNvSpPr>
              <p:nvPr/>
            </p:nvSpPr>
            <p:spPr bwMode="auto">
              <a:xfrm>
                <a:off x="527" y="2348"/>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6" name="Line 30">
                <a:extLst>
                  <a:ext uri="{FF2B5EF4-FFF2-40B4-BE49-F238E27FC236}">
                    <a16:creationId xmlns:a16="http://schemas.microsoft.com/office/drawing/2014/main" id="{F11E68EC-E281-8C41-86C2-B1946F1C2C31}"/>
                  </a:ext>
                </a:extLst>
              </p:cNvPr>
              <p:cNvSpPr>
                <a:spLocks noChangeShapeType="1"/>
              </p:cNvSpPr>
              <p:nvPr/>
            </p:nvSpPr>
            <p:spPr bwMode="auto">
              <a:xfrm>
                <a:off x="527" y="2033"/>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7" name="Line 31">
                <a:extLst>
                  <a:ext uri="{FF2B5EF4-FFF2-40B4-BE49-F238E27FC236}">
                    <a16:creationId xmlns:a16="http://schemas.microsoft.com/office/drawing/2014/main" id="{7BD0503C-78FD-214A-95D8-737F423CB41F}"/>
                  </a:ext>
                </a:extLst>
              </p:cNvPr>
              <p:cNvSpPr>
                <a:spLocks noChangeShapeType="1"/>
              </p:cNvSpPr>
              <p:nvPr/>
            </p:nvSpPr>
            <p:spPr bwMode="auto">
              <a:xfrm>
                <a:off x="527" y="1720"/>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8" name="Line 32">
                <a:extLst>
                  <a:ext uri="{FF2B5EF4-FFF2-40B4-BE49-F238E27FC236}">
                    <a16:creationId xmlns:a16="http://schemas.microsoft.com/office/drawing/2014/main" id="{95F8C723-F8D6-0D4F-852D-D0007E71E29C}"/>
                  </a:ext>
                </a:extLst>
              </p:cNvPr>
              <p:cNvSpPr>
                <a:spLocks noChangeShapeType="1"/>
              </p:cNvSpPr>
              <p:nvPr/>
            </p:nvSpPr>
            <p:spPr bwMode="auto">
              <a:xfrm>
                <a:off x="527" y="1403"/>
                <a:ext cx="8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9" name="Line 33">
                <a:extLst>
                  <a:ext uri="{FF2B5EF4-FFF2-40B4-BE49-F238E27FC236}">
                    <a16:creationId xmlns:a16="http://schemas.microsoft.com/office/drawing/2014/main" id="{E2F58905-3300-A748-A81E-691B63DC4B84}"/>
                  </a:ext>
                </a:extLst>
              </p:cNvPr>
              <p:cNvSpPr>
                <a:spLocks noChangeShapeType="1"/>
              </p:cNvSpPr>
              <p:nvPr/>
            </p:nvSpPr>
            <p:spPr bwMode="auto">
              <a:xfrm>
                <a:off x="572" y="2975"/>
                <a:ext cx="454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0" name="Line 34">
                <a:extLst>
                  <a:ext uri="{FF2B5EF4-FFF2-40B4-BE49-F238E27FC236}">
                    <a16:creationId xmlns:a16="http://schemas.microsoft.com/office/drawing/2014/main" id="{BBFE85BB-9D1F-AC47-AEEC-0E8582261965}"/>
                  </a:ext>
                </a:extLst>
              </p:cNvPr>
              <p:cNvSpPr>
                <a:spLocks noChangeShapeType="1"/>
              </p:cNvSpPr>
              <p:nvPr/>
            </p:nvSpPr>
            <p:spPr bwMode="auto">
              <a:xfrm flipV="1">
                <a:off x="566"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1" name="Line 35">
                <a:extLst>
                  <a:ext uri="{FF2B5EF4-FFF2-40B4-BE49-F238E27FC236}">
                    <a16:creationId xmlns:a16="http://schemas.microsoft.com/office/drawing/2014/main" id="{B7B481A0-1F4E-6A4E-A223-1925E5FDC8C8}"/>
                  </a:ext>
                </a:extLst>
              </p:cNvPr>
              <p:cNvSpPr>
                <a:spLocks noChangeShapeType="1"/>
              </p:cNvSpPr>
              <p:nvPr/>
            </p:nvSpPr>
            <p:spPr bwMode="auto">
              <a:xfrm flipV="1">
                <a:off x="869"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2" name="Line 36">
                <a:extLst>
                  <a:ext uri="{FF2B5EF4-FFF2-40B4-BE49-F238E27FC236}">
                    <a16:creationId xmlns:a16="http://schemas.microsoft.com/office/drawing/2014/main" id="{034E0516-7F14-8B4B-AC81-93DA56DC1FB3}"/>
                  </a:ext>
                </a:extLst>
              </p:cNvPr>
              <p:cNvSpPr>
                <a:spLocks noChangeShapeType="1"/>
              </p:cNvSpPr>
              <p:nvPr/>
            </p:nvSpPr>
            <p:spPr bwMode="auto">
              <a:xfrm flipV="1">
                <a:off x="1173"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3" name="Line 37">
                <a:extLst>
                  <a:ext uri="{FF2B5EF4-FFF2-40B4-BE49-F238E27FC236}">
                    <a16:creationId xmlns:a16="http://schemas.microsoft.com/office/drawing/2014/main" id="{24C5D045-9EEC-1447-844A-9787B9AEE081}"/>
                  </a:ext>
                </a:extLst>
              </p:cNvPr>
              <p:cNvSpPr>
                <a:spLocks noChangeShapeType="1"/>
              </p:cNvSpPr>
              <p:nvPr/>
            </p:nvSpPr>
            <p:spPr bwMode="auto">
              <a:xfrm flipV="1">
                <a:off x="1476"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4" name="Line 38">
                <a:extLst>
                  <a:ext uri="{FF2B5EF4-FFF2-40B4-BE49-F238E27FC236}">
                    <a16:creationId xmlns:a16="http://schemas.microsoft.com/office/drawing/2014/main" id="{A477A25B-6F50-EE42-8345-9404428E103E}"/>
                  </a:ext>
                </a:extLst>
              </p:cNvPr>
              <p:cNvSpPr>
                <a:spLocks noChangeShapeType="1"/>
              </p:cNvSpPr>
              <p:nvPr/>
            </p:nvSpPr>
            <p:spPr bwMode="auto">
              <a:xfrm flipV="1">
                <a:off x="1780"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5" name="Line 39">
                <a:extLst>
                  <a:ext uri="{FF2B5EF4-FFF2-40B4-BE49-F238E27FC236}">
                    <a16:creationId xmlns:a16="http://schemas.microsoft.com/office/drawing/2014/main" id="{D23AE6C9-AFB1-BF40-8B31-A322675FB4A5}"/>
                  </a:ext>
                </a:extLst>
              </p:cNvPr>
              <p:cNvSpPr>
                <a:spLocks noChangeShapeType="1"/>
              </p:cNvSpPr>
              <p:nvPr/>
            </p:nvSpPr>
            <p:spPr bwMode="auto">
              <a:xfrm flipV="1">
                <a:off x="2084"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6" name="Line 40">
                <a:extLst>
                  <a:ext uri="{FF2B5EF4-FFF2-40B4-BE49-F238E27FC236}">
                    <a16:creationId xmlns:a16="http://schemas.microsoft.com/office/drawing/2014/main" id="{3A82693D-0EB4-D54B-8C2B-FB3D2D8003CF}"/>
                  </a:ext>
                </a:extLst>
              </p:cNvPr>
              <p:cNvSpPr>
                <a:spLocks noChangeShapeType="1"/>
              </p:cNvSpPr>
              <p:nvPr/>
            </p:nvSpPr>
            <p:spPr bwMode="auto">
              <a:xfrm flipV="1">
                <a:off x="2387"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7" name="Line 41">
                <a:extLst>
                  <a:ext uri="{FF2B5EF4-FFF2-40B4-BE49-F238E27FC236}">
                    <a16:creationId xmlns:a16="http://schemas.microsoft.com/office/drawing/2014/main" id="{348D828C-B057-6247-A7BD-A4C329EFE8B3}"/>
                  </a:ext>
                </a:extLst>
              </p:cNvPr>
              <p:cNvSpPr>
                <a:spLocks noChangeShapeType="1"/>
              </p:cNvSpPr>
              <p:nvPr/>
            </p:nvSpPr>
            <p:spPr bwMode="auto">
              <a:xfrm flipV="1">
                <a:off x="2691"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8" name="Line 42">
                <a:extLst>
                  <a:ext uri="{FF2B5EF4-FFF2-40B4-BE49-F238E27FC236}">
                    <a16:creationId xmlns:a16="http://schemas.microsoft.com/office/drawing/2014/main" id="{3AAB06A8-13AC-A74E-B281-7AE384618F5D}"/>
                  </a:ext>
                </a:extLst>
              </p:cNvPr>
              <p:cNvSpPr>
                <a:spLocks noChangeShapeType="1"/>
              </p:cNvSpPr>
              <p:nvPr/>
            </p:nvSpPr>
            <p:spPr bwMode="auto">
              <a:xfrm flipV="1">
                <a:off x="2995"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09" name="Line 43">
                <a:extLst>
                  <a:ext uri="{FF2B5EF4-FFF2-40B4-BE49-F238E27FC236}">
                    <a16:creationId xmlns:a16="http://schemas.microsoft.com/office/drawing/2014/main" id="{7C11D81B-E510-F940-924A-8610A88957D7}"/>
                  </a:ext>
                </a:extLst>
              </p:cNvPr>
              <p:cNvSpPr>
                <a:spLocks noChangeShapeType="1"/>
              </p:cNvSpPr>
              <p:nvPr/>
            </p:nvSpPr>
            <p:spPr bwMode="auto">
              <a:xfrm flipV="1">
                <a:off x="3298"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10" name="Line 44">
                <a:extLst>
                  <a:ext uri="{FF2B5EF4-FFF2-40B4-BE49-F238E27FC236}">
                    <a16:creationId xmlns:a16="http://schemas.microsoft.com/office/drawing/2014/main" id="{EDFC2237-AA0A-6F48-858F-E1311942E5DD}"/>
                  </a:ext>
                </a:extLst>
              </p:cNvPr>
              <p:cNvSpPr>
                <a:spLocks noChangeShapeType="1"/>
              </p:cNvSpPr>
              <p:nvPr/>
            </p:nvSpPr>
            <p:spPr bwMode="auto">
              <a:xfrm flipV="1">
                <a:off x="3603"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11" name="Line 45">
                <a:extLst>
                  <a:ext uri="{FF2B5EF4-FFF2-40B4-BE49-F238E27FC236}">
                    <a16:creationId xmlns:a16="http://schemas.microsoft.com/office/drawing/2014/main" id="{7CFD8DC9-D3F4-F343-BC2E-40B4A0EFAD50}"/>
                  </a:ext>
                </a:extLst>
              </p:cNvPr>
              <p:cNvSpPr>
                <a:spLocks noChangeShapeType="1"/>
              </p:cNvSpPr>
              <p:nvPr/>
            </p:nvSpPr>
            <p:spPr bwMode="auto">
              <a:xfrm flipV="1">
                <a:off x="3908"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12" name="Line 46">
                <a:extLst>
                  <a:ext uri="{FF2B5EF4-FFF2-40B4-BE49-F238E27FC236}">
                    <a16:creationId xmlns:a16="http://schemas.microsoft.com/office/drawing/2014/main" id="{937E780F-EB53-444F-8D85-D419DB25CC11}"/>
                  </a:ext>
                </a:extLst>
              </p:cNvPr>
              <p:cNvSpPr>
                <a:spLocks noChangeShapeType="1"/>
              </p:cNvSpPr>
              <p:nvPr/>
            </p:nvSpPr>
            <p:spPr bwMode="auto">
              <a:xfrm flipV="1">
                <a:off x="4211"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13" name="Line 47">
                <a:extLst>
                  <a:ext uri="{FF2B5EF4-FFF2-40B4-BE49-F238E27FC236}">
                    <a16:creationId xmlns:a16="http://schemas.microsoft.com/office/drawing/2014/main" id="{56A52D78-3DAA-6440-A57D-E61B3941F17E}"/>
                  </a:ext>
                </a:extLst>
              </p:cNvPr>
              <p:cNvSpPr>
                <a:spLocks noChangeShapeType="1"/>
              </p:cNvSpPr>
              <p:nvPr/>
            </p:nvSpPr>
            <p:spPr bwMode="auto">
              <a:xfrm flipV="1">
                <a:off x="4514"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14" name="Line 48">
                <a:extLst>
                  <a:ext uri="{FF2B5EF4-FFF2-40B4-BE49-F238E27FC236}">
                    <a16:creationId xmlns:a16="http://schemas.microsoft.com/office/drawing/2014/main" id="{A0F64309-6294-AA40-B1DF-3445C42A1B0E}"/>
                  </a:ext>
                </a:extLst>
              </p:cNvPr>
              <p:cNvSpPr>
                <a:spLocks noChangeShapeType="1"/>
              </p:cNvSpPr>
              <p:nvPr/>
            </p:nvSpPr>
            <p:spPr bwMode="auto">
              <a:xfrm flipV="1">
                <a:off x="4819"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15" name="Line 49">
                <a:extLst>
                  <a:ext uri="{FF2B5EF4-FFF2-40B4-BE49-F238E27FC236}">
                    <a16:creationId xmlns:a16="http://schemas.microsoft.com/office/drawing/2014/main" id="{DB627936-4103-4545-AF0B-B68F4C4DC685}"/>
                  </a:ext>
                </a:extLst>
              </p:cNvPr>
              <p:cNvSpPr>
                <a:spLocks noChangeShapeType="1"/>
              </p:cNvSpPr>
              <p:nvPr/>
            </p:nvSpPr>
            <p:spPr bwMode="auto">
              <a:xfrm flipV="1">
                <a:off x="5122" y="2928"/>
                <a:ext cx="0" cy="9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116" name="Group 50">
                <a:extLst>
                  <a:ext uri="{FF2B5EF4-FFF2-40B4-BE49-F238E27FC236}">
                    <a16:creationId xmlns:a16="http://schemas.microsoft.com/office/drawing/2014/main" id="{7D071184-9961-344D-98A2-0253E601C61B}"/>
                  </a:ext>
                </a:extLst>
              </p:cNvPr>
              <p:cNvGrpSpPr>
                <a:grpSpLocks/>
              </p:cNvGrpSpPr>
              <p:nvPr/>
            </p:nvGrpSpPr>
            <p:grpSpPr bwMode="auto">
              <a:xfrm>
                <a:off x="822" y="1659"/>
                <a:ext cx="4342" cy="701"/>
                <a:chOff x="803" y="1659"/>
                <a:chExt cx="4342" cy="701"/>
              </a:xfrm>
            </p:grpSpPr>
            <p:sp>
              <p:nvSpPr>
                <p:cNvPr id="140" name="Oval 51">
                  <a:extLst>
                    <a:ext uri="{FF2B5EF4-FFF2-40B4-BE49-F238E27FC236}">
                      <a16:creationId xmlns:a16="http://schemas.microsoft.com/office/drawing/2014/main" id="{C7124A6A-12DE-8444-A816-7561B27BEC2F}"/>
                    </a:ext>
                  </a:extLst>
                </p:cNvPr>
                <p:cNvSpPr>
                  <a:spLocks noChangeArrowheads="1"/>
                </p:cNvSpPr>
                <p:nvPr/>
              </p:nvSpPr>
              <p:spPr bwMode="auto">
                <a:xfrm>
                  <a:off x="803" y="2210"/>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1" name="Oval 52">
                  <a:extLst>
                    <a:ext uri="{FF2B5EF4-FFF2-40B4-BE49-F238E27FC236}">
                      <a16:creationId xmlns:a16="http://schemas.microsoft.com/office/drawing/2014/main" id="{81471F17-302F-C34F-A9F8-93B5A4154B77}"/>
                    </a:ext>
                  </a:extLst>
                </p:cNvPr>
                <p:cNvSpPr>
                  <a:spLocks noChangeArrowheads="1"/>
                </p:cNvSpPr>
                <p:nvPr/>
              </p:nvSpPr>
              <p:spPr bwMode="auto">
                <a:xfrm>
                  <a:off x="1114" y="2044"/>
                  <a:ext cx="81" cy="84"/>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2" name="Oval 53">
                  <a:extLst>
                    <a:ext uri="{FF2B5EF4-FFF2-40B4-BE49-F238E27FC236}">
                      <a16:creationId xmlns:a16="http://schemas.microsoft.com/office/drawing/2014/main" id="{C46B1A8A-5B27-7247-A890-6A4944097FC1}"/>
                    </a:ext>
                  </a:extLst>
                </p:cNvPr>
                <p:cNvSpPr>
                  <a:spLocks noChangeArrowheads="1"/>
                </p:cNvSpPr>
                <p:nvPr/>
              </p:nvSpPr>
              <p:spPr bwMode="auto">
                <a:xfrm>
                  <a:off x="1412" y="1867"/>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3" name="Oval 54">
                  <a:extLst>
                    <a:ext uri="{FF2B5EF4-FFF2-40B4-BE49-F238E27FC236}">
                      <a16:creationId xmlns:a16="http://schemas.microsoft.com/office/drawing/2014/main" id="{A5076DD4-E02C-784C-B4AA-222A0EC10C96}"/>
                    </a:ext>
                  </a:extLst>
                </p:cNvPr>
                <p:cNvSpPr>
                  <a:spLocks noChangeArrowheads="1"/>
                </p:cNvSpPr>
                <p:nvPr/>
              </p:nvSpPr>
              <p:spPr bwMode="auto">
                <a:xfrm>
                  <a:off x="1725" y="1660"/>
                  <a:ext cx="78"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4" name="Oval 55">
                  <a:extLst>
                    <a:ext uri="{FF2B5EF4-FFF2-40B4-BE49-F238E27FC236}">
                      <a16:creationId xmlns:a16="http://schemas.microsoft.com/office/drawing/2014/main" id="{1AFA5304-3DF8-C74F-BD25-144C9CDF3CA1}"/>
                    </a:ext>
                  </a:extLst>
                </p:cNvPr>
                <p:cNvSpPr>
                  <a:spLocks noChangeArrowheads="1"/>
                </p:cNvSpPr>
                <p:nvPr/>
              </p:nvSpPr>
              <p:spPr bwMode="auto">
                <a:xfrm>
                  <a:off x="2020" y="1761"/>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5" name="Oval 56">
                  <a:extLst>
                    <a:ext uri="{FF2B5EF4-FFF2-40B4-BE49-F238E27FC236}">
                      <a16:creationId xmlns:a16="http://schemas.microsoft.com/office/drawing/2014/main" id="{2D205BAC-4FAA-1043-9C84-E0BD1CBFA8BD}"/>
                    </a:ext>
                  </a:extLst>
                </p:cNvPr>
                <p:cNvSpPr>
                  <a:spLocks noChangeArrowheads="1"/>
                </p:cNvSpPr>
                <p:nvPr/>
              </p:nvSpPr>
              <p:spPr bwMode="auto">
                <a:xfrm>
                  <a:off x="2332" y="2044"/>
                  <a:ext cx="78" cy="84"/>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6" name="Oval 57">
                  <a:extLst>
                    <a:ext uri="{FF2B5EF4-FFF2-40B4-BE49-F238E27FC236}">
                      <a16:creationId xmlns:a16="http://schemas.microsoft.com/office/drawing/2014/main" id="{3C0CF2BA-6E8B-4741-B4F3-79AD4F51ED2F}"/>
                    </a:ext>
                  </a:extLst>
                </p:cNvPr>
                <p:cNvSpPr>
                  <a:spLocks noChangeArrowheads="1"/>
                </p:cNvSpPr>
                <p:nvPr/>
              </p:nvSpPr>
              <p:spPr bwMode="auto">
                <a:xfrm>
                  <a:off x="2630" y="2134"/>
                  <a:ext cx="81" cy="80"/>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7" name="Oval 58">
                  <a:extLst>
                    <a:ext uri="{FF2B5EF4-FFF2-40B4-BE49-F238E27FC236}">
                      <a16:creationId xmlns:a16="http://schemas.microsoft.com/office/drawing/2014/main" id="{49D1556B-7726-704A-8ACF-E7BD7851221B}"/>
                    </a:ext>
                  </a:extLst>
                </p:cNvPr>
                <p:cNvSpPr>
                  <a:spLocks noChangeArrowheads="1"/>
                </p:cNvSpPr>
                <p:nvPr/>
              </p:nvSpPr>
              <p:spPr bwMode="auto">
                <a:xfrm>
                  <a:off x="2940" y="2162"/>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8" name="Oval 59">
                  <a:extLst>
                    <a:ext uri="{FF2B5EF4-FFF2-40B4-BE49-F238E27FC236}">
                      <a16:creationId xmlns:a16="http://schemas.microsoft.com/office/drawing/2014/main" id="{8BFCCDDF-785F-B94A-B97A-8A04899B01BC}"/>
                    </a:ext>
                  </a:extLst>
                </p:cNvPr>
                <p:cNvSpPr>
                  <a:spLocks noChangeArrowheads="1"/>
                </p:cNvSpPr>
                <p:nvPr/>
              </p:nvSpPr>
              <p:spPr bwMode="auto">
                <a:xfrm>
                  <a:off x="3237" y="1940"/>
                  <a:ext cx="81" cy="80"/>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9" name="Oval 60">
                  <a:extLst>
                    <a:ext uri="{FF2B5EF4-FFF2-40B4-BE49-F238E27FC236}">
                      <a16:creationId xmlns:a16="http://schemas.microsoft.com/office/drawing/2014/main" id="{B3E7E4B3-3B69-2544-B9D1-67F26F40B3CD}"/>
                    </a:ext>
                  </a:extLst>
                </p:cNvPr>
                <p:cNvSpPr>
                  <a:spLocks noChangeArrowheads="1"/>
                </p:cNvSpPr>
                <p:nvPr/>
              </p:nvSpPr>
              <p:spPr bwMode="auto">
                <a:xfrm>
                  <a:off x="3549" y="2117"/>
                  <a:ext cx="81" cy="80"/>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50" name="Oval 61">
                  <a:extLst>
                    <a:ext uri="{FF2B5EF4-FFF2-40B4-BE49-F238E27FC236}">
                      <a16:creationId xmlns:a16="http://schemas.microsoft.com/office/drawing/2014/main" id="{7369EA85-67AB-8B42-AF2F-DB0C1AF7EC48}"/>
                    </a:ext>
                  </a:extLst>
                </p:cNvPr>
                <p:cNvSpPr>
                  <a:spLocks noChangeArrowheads="1"/>
                </p:cNvSpPr>
                <p:nvPr/>
              </p:nvSpPr>
              <p:spPr bwMode="auto">
                <a:xfrm>
                  <a:off x="3847" y="2089"/>
                  <a:ext cx="81" cy="80"/>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51" name="Oval 62">
                  <a:extLst>
                    <a:ext uri="{FF2B5EF4-FFF2-40B4-BE49-F238E27FC236}">
                      <a16:creationId xmlns:a16="http://schemas.microsoft.com/office/drawing/2014/main" id="{C3E81EB5-3C1A-274C-A465-CD249240DE2A}"/>
                    </a:ext>
                  </a:extLst>
                </p:cNvPr>
                <p:cNvSpPr>
                  <a:spLocks noChangeArrowheads="1"/>
                </p:cNvSpPr>
                <p:nvPr/>
              </p:nvSpPr>
              <p:spPr bwMode="auto">
                <a:xfrm>
                  <a:off x="4157" y="1867"/>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52" name="Oval 63">
                  <a:extLst>
                    <a:ext uri="{FF2B5EF4-FFF2-40B4-BE49-F238E27FC236}">
                      <a16:creationId xmlns:a16="http://schemas.microsoft.com/office/drawing/2014/main" id="{E12D42C0-0BBC-5F41-8C97-470D212FAA75}"/>
                    </a:ext>
                  </a:extLst>
                </p:cNvPr>
                <p:cNvSpPr>
                  <a:spLocks noChangeArrowheads="1"/>
                </p:cNvSpPr>
                <p:nvPr/>
              </p:nvSpPr>
              <p:spPr bwMode="auto">
                <a:xfrm>
                  <a:off x="4454" y="2279"/>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53" name="Oval 64">
                  <a:extLst>
                    <a:ext uri="{FF2B5EF4-FFF2-40B4-BE49-F238E27FC236}">
                      <a16:creationId xmlns:a16="http://schemas.microsoft.com/office/drawing/2014/main" id="{06FB92D7-7A73-904F-B9DD-B1876511F71E}"/>
                    </a:ext>
                  </a:extLst>
                </p:cNvPr>
                <p:cNvSpPr>
                  <a:spLocks noChangeArrowheads="1"/>
                </p:cNvSpPr>
                <p:nvPr/>
              </p:nvSpPr>
              <p:spPr bwMode="auto">
                <a:xfrm>
                  <a:off x="4750" y="2279"/>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54" name="Oval 65">
                  <a:extLst>
                    <a:ext uri="{FF2B5EF4-FFF2-40B4-BE49-F238E27FC236}">
                      <a16:creationId xmlns:a16="http://schemas.microsoft.com/office/drawing/2014/main" id="{F9907F87-4157-E14D-9D27-3D7760F700CB}"/>
                    </a:ext>
                  </a:extLst>
                </p:cNvPr>
                <p:cNvSpPr>
                  <a:spLocks noChangeArrowheads="1"/>
                </p:cNvSpPr>
                <p:nvPr/>
              </p:nvSpPr>
              <p:spPr bwMode="auto">
                <a:xfrm>
                  <a:off x="5064" y="1895"/>
                  <a:ext cx="81" cy="82"/>
                </a:xfrm>
                <a:prstGeom prst="ellipse">
                  <a:avLst/>
                </a:prstGeom>
                <a:solidFill>
                  <a:srgbClr val="CC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117" name="Rectangle 66">
                <a:extLst>
                  <a:ext uri="{FF2B5EF4-FFF2-40B4-BE49-F238E27FC236}">
                    <a16:creationId xmlns:a16="http://schemas.microsoft.com/office/drawing/2014/main" id="{57727FEB-640B-DB4D-B480-573AFBBD40F9}"/>
                  </a:ext>
                </a:extLst>
              </p:cNvPr>
              <p:cNvSpPr>
                <a:spLocks noChangeArrowheads="1"/>
              </p:cNvSpPr>
              <p:nvPr/>
            </p:nvSpPr>
            <p:spPr bwMode="auto">
              <a:xfrm>
                <a:off x="456" y="3068"/>
                <a:ext cx="23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0</a:t>
                </a:r>
              </a:p>
            </p:txBody>
          </p:sp>
          <p:sp>
            <p:nvSpPr>
              <p:cNvPr id="118" name="Rectangle 67">
                <a:extLst>
                  <a:ext uri="{FF2B5EF4-FFF2-40B4-BE49-F238E27FC236}">
                    <a16:creationId xmlns:a16="http://schemas.microsoft.com/office/drawing/2014/main" id="{0100EDAB-6BFA-E649-8486-0D6A4ACA6818}"/>
                  </a:ext>
                </a:extLst>
              </p:cNvPr>
              <p:cNvSpPr>
                <a:spLocks noChangeArrowheads="1"/>
              </p:cNvSpPr>
              <p:nvPr/>
            </p:nvSpPr>
            <p:spPr bwMode="auto">
              <a:xfrm>
                <a:off x="761" y="3068"/>
                <a:ext cx="23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a:t>
                </a:r>
              </a:p>
            </p:txBody>
          </p:sp>
          <p:sp>
            <p:nvSpPr>
              <p:cNvPr id="119" name="Rectangle 68">
                <a:extLst>
                  <a:ext uri="{FF2B5EF4-FFF2-40B4-BE49-F238E27FC236}">
                    <a16:creationId xmlns:a16="http://schemas.microsoft.com/office/drawing/2014/main" id="{865C92E2-CB5B-1C46-8BFD-45BD94DA9404}"/>
                  </a:ext>
                </a:extLst>
              </p:cNvPr>
              <p:cNvSpPr>
                <a:spLocks noChangeArrowheads="1"/>
              </p:cNvSpPr>
              <p:nvPr/>
            </p:nvSpPr>
            <p:spPr bwMode="auto">
              <a:xfrm>
                <a:off x="1062" y="3068"/>
                <a:ext cx="240"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2</a:t>
                </a:r>
              </a:p>
            </p:txBody>
          </p:sp>
          <p:sp>
            <p:nvSpPr>
              <p:cNvPr id="120" name="Rectangle 69">
                <a:extLst>
                  <a:ext uri="{FF2B5EF4-FFF2-40B4-BE49-F238E27FC236}">
                    <a16:creationId xmlns:a16="http://schemas.microsoft.com/office/drawing/2014/main" id="{DF085722-685D-894A-88A5-25AEB932F0EE}"/>
                  </a:ext>
                </a:extLst>
              </p:cNvPr>
              <p:cNvSpPr>
                <a:spLocks noChangeArrowheads="1"/>
              </p:cNvSpPr>
              <p:nvPr/>
            </p:nvSpPr>
            <p:spPr bwMode="auto">
              <a:xfrm>
                <a:off x="1368" y="3068"/>
                <a:ext cx="241"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3</a:t>
                </a:r>
              </a:p>
            </p:txBody>
          </p:sp>
          <p:sp>
            <p:nvSpPr>
              <p:cNvPr id="121" name="Rectangle 70">
                <a:extLst>
                  <a:ext uri="{FF2B5EF4-FFF2-40B4-BE49-F238E27FC236}">
                    <a16:creationId xmlns:a16="http://schemas.microsoft.com/office/drawing/2014/main" id="{2C1BD0BC-0A54-3141-9248-14668A2F17C0}"/>
                  </a:ext>
                </a:extLst>
              </p:cNvPr>
              <p:cNvSpPr>
                <a:spLocks noChangeArrowheads="1"/>
              </p:cNvSpPr>
              <p:nvPr/>
            </p:nvSpPr>
            <p:spPr bwMode="auto">
              <a:xfrm>
                <a:off x="1672" y="3068"/>
                <a:ext cx="23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4</a:t>
                </a:r>
              </a:p>
            </p:txBody>
          </p:sp>
          <p:sp>
            <p:nvSpPr>
              <p:cNvPr id="122" name="Rectangle 71">
                <a:extLst>
                  <a:ext uri="{FF2B5EF4-FFF2-40B4-BE49-F238E27FC236}">
                    <a16:creationId xmlns:a16="http://schemas.microsoft.com/office/drawing/2014/main" id="{24F7A162-DF98-3246-BEFF-F2572B989343}"/>
                  </a:ext>
                </a:extLst>
              </p:cNvPr>
              <p:cNvSpPr>
                <a:spLocks noChangeArrowheads="1"/>
              </p:cNvSpPr>
              <p:nvPr/>
            </p:nvSpPr>
            <p:spPr bwMode="auto">
              <a:xfrm>
                <a:off x="1976" y="3068"/>
                <a:ext cx="240"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5</a:t>
                </a:r>
              </a:p>
            </p:txBody>
          </p:sp>
          <p:sp>
            <p:nvSpPr>
              <p:cNvPr id="123" name="Rectangle 72">
                <a:extLst>
                  <a:ext uri="{FF2B5EF4-FFF2-40B4-BE49-F238E27FC236}">
                    <a16:creationId xmlns:a16="http://schemas.microsoft.com/office/drawing/2014/main" id="{3FB911FC-2C2E-5A48-95DA-0182478AE88B}"/>
                  </a:ext>
                </a:extLst>
              </p:cNvPr>
              <p:cNvSpPr>
                <a:spLocks noChangeArrowheads="1"/>
              </p:cNvSpPr>
              <p:nvPr/>
            </p:nvSpPr>
            <p:spPr bwMode="auto">
              <a:xfrm>
                <a:off x="2279" y="3068"/>
                <a:ext cx="240"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6</a:t>
                </a:r>
              </a:p>
            </p:txBody>
          </p:sp>
          <p:sp>
            <p:nvSpPr>
              <p:cNvPr id="124" name="Rectangle 73">
                <a:extLst>
                  <a:ext uri="{FF2B5EF4-FFF2-40B4-BE49-F238E27FC236}">
                    <a16:creationId xmlns:a16="http://schemas.microsoft.com/office/drawing/2014/main" id="{DB3EFFB3-E673-5A43-8EF5-3FF2B01248F4}"/>
                  </a:ext>
                </a:extLst>
              </p:cNvPr>
              <p:cNvSpPr>
                <a:spLocks noChangeArrowheads="1"/>
              </p:cNvSpPr>
              <p:nvPr/>
            </p:nvSpPr>
            <p:spPr bwMode="auto">
              <a:xfrm>
                <a:off x="2584" y="3068"/>
                <a:ext cx="23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7</a:t>
                </a:r>
              </a:p>
            </p:txBody>
          </p:sp>
          <p:sp>
            <p:nvSpPr>
              <p:cNvPr id="125" name="Rectangle 74">
                <a:extLst>
                  <a:ext uri="{FF2B5EF4-FFF2-40B4-BE49-F238E27FC236}">
                    <a16:creationId xmlns:a16="http://schemas.microsoft.com/office/drawing/2014/main" id="{351E485F-8237-5045-AE04-4C6EC4DFAD6A}"/>
                  </a:ext>
                </a:extLst>
              </p:cNvPr>
              <p:cNvSpPr>
                <a:spLocks noChangeArrowheads="1"/>
              </p:cNvSpPr>
              <p:nvPr/>
            </p:nvSpPr>
            <p:spPr bwMode="auto">
              <a:xfrm>
                <a:off x="2889" y="3068"/>
                <a:ext cx="23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8</a:t>
                </a:r>
              </a:p>
            </p:txBody>
          </p:sp>
          <p:sp>
            <p:nvSpPr>
              <p:cNvPr id="126" name="Rectangle 75">
                <a:extLst>
                  <a:ext uri="{FF2B5EF4-FFF2-40B4-BE49-F238E27FC236}">
                    <a16:creationId xmlns:a16="http://schemas.microsoft.com/office/drawing/2014/main" id="{806458E9-B645-5040-A455-B0387233D685}"/>
                  </a:ext>
                </a:extLst>
              </p:cNvPr>
              <p:cNvSpPr>
                <a:spLocks noChangeArrowheads="1"/>
              </p:cNvSpPr>
              <p:nvPr/>
            </p:nvSpPr>
            <p:spPr bwMode="auto">
              <a:xfrm>
                <a:off x="3190" y="3068"/>
                <a:ext cx="240"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9</a:t>
                </a:r>
              </a:p>
            </p:txBody>
          </p:sp>
          <p:sp>
            <p:nvSpPr>
              <p:cNvPr id="127" name="Rectangle 76">
                <a:extLst>
                  <a:ext uri="{FF2B5EF4-FFF2-40B4-BE49-F238E27FC236}">
                    <a16:creationId xmlns:a16="http://schemas.microsoft.com/office/drawing/2014/main" id="{ACF13EFC-05A9-5D4C-AECC-6E3B743B879E}"/>
                  </a:ext>
                </a:extLst>
              </p:cNvPr>
              <p:cNvSpPr>
                <a:spLocks noChangeArrowheads="1"/>
              </p:cNvSpPr>
              <p:nvPr/>
            </p:nvSpPr>
            <p:spPr bwMode="auto">
              <a:xfrm>
                <a:off x="3442" y="3068"/>
                <a:ext cx="307"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10</a:t>
                </a:r>
              </a:p>
            </p:txBody>
          </p:sp>
          <p:sp>
            <p:nvSpPr>
              <p:cNvPr id="128" name="Rectangle 77">
                <a:extLst>
                  <a:ext uri="{FF2B5EF4-FFF2-40B4-BE49-F238E27FC236}">
                    <a16:creationId xmlns:a16="http://schemas.microsoft.com/office/drawing/2014/main" id="{F54850C9-E35D-E048-A6DA-D96947745D3B}"/>
                  </a:ext>
                </a:extLst>
              </p:cNvPr>
              <p:cNvSpPr>
                <a:spLocks noChangeArrowheads="1"/>
              </p:cNvSpPr>
              <p:nvPr/>
            </p:nvSpPr>
            <p:spPr bwMode="auto">
              <a:xfrm>
                <a:off x="3750" y="3068"/>
                <a:ext cx="306"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11</a:t>
                </a:r>
              </a:p>
            </p:txBody>
          </p:sp>
          <p:sp>
            <p:nvSpPr>
              <p:cNvPr id="129" name="Rectangle 78">
                <a:extLst>
                  <a:ext uri="{FF2B5EF4-FFF2-40B4-BE49-F238E27FC236}">
                    <a16:creationId xmlns:a16="http://schemas.microsoft.com/office/drawing/2014/main" id="{FF526562-A0C1-8242-B777-4ACDD049838F}"/>
                  </a:ext>
                </a:extLst>
              </p:cNvPr>
              <p:cNvSpPr>
                <a:spLocks noChangeArrowheads="1"/>
              </p:cNvSpPr>
              <p:nvPr/>
            </p:nvSpPr>
            <p:spPr bwMode="auto">
              <a:xfrm>
                <a:off x="4049" y="3068"/>
                <a:ext cx="30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12</a:t>
                </a:r>
              </a:p>
            </p:txBody>
          </p:sp>
          <p:sp>
            <p:nvSpPr>
              <p:cNvPr id="130" name="Rectangle 79">
                <a:extLst>
                  <a:ext uri="{FF2B5EF4-FFF2-40B4-BE49-F238E27FC236}">
                    <a16:creationId xmlns:a16="http://schemas.microsoft.com/office/drawing/2014/main" id="{F5FD4709-8D28-5748-AC1A-251562123E40}"/>
                  </a:ext>
                </a:extLst>
              </p:cNvPr>
              <p:cNvSpPr>
                <a:spLocks noChangeArrowheads="1"/>
              </p:cNvSpPr>
              <p:nvPr/>
            </p:nvSpPr>
            <p:spPr bwMode="auto">
              <a:xfrm>
                <a:off x="4352" y="3068"/>
                <a:ext cx="306"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13</a:t>
                </a:r>
              </a:p>
            </p:txBody>
          </p:sp>
          <p:sp>
            <p:nvSpPr>
              <p:cNvPr id="131" name="Rectangle 80">
                <a:extLst>
                  <a:ext uri="{FF2B5EF4-FFF2-40B4-BE49-F238E27FC236}">
                    <a16:creationId xmlns:a16="http://schemas.microsoft.com/office/drawing/2014/main" id="{527209E6-5015-1745-8E0D-2A4E8F941540}"/>
                  </a:ext>
                </a:extLst>
              </p:cNvPr>
              <p:cNvSpPr>
                <a:spLocks noChangeArrowheads="1"/>
              </p:cNvSpPr>
              <p:nvPr/>
            </p:nvSpPr>
            <p:spPr bwMode="auto">
              <a:xfrm>
                <a:off x="4657" y="3068"/>
                <a:ext cx="306"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14</a:t>
                </a:r>
              </a:p>
            </p:txBody>
          </p:sp>
          <p:sp>
            <p:nvSpPr>
              <p:cNvPr id="132" name="Rectangle 81">
                <a:extLst>
                  <a:ext uri="{FF2B5EF4-FFF2-40B4-BE49-F238E27FC236}">
                    <a16:creationId xmlns:a16="http://schemas.microsoft.com/office/drawing/2014/main" id="{8F96EA0E-D471-4D4D-A822-D0CF545F2A13}"/>
                  </a:ext>
                </a:extLst>
              </p:cNvPr>
              <p:cNvSpPr>
                <a:spLocks noChangeArrowheads="1"/>
              </p:cNvSpPr>
              <p:nvPr/>
            </p:nvSpPr>
            <p:spPr bwMode="auto">
              <a:xfrm>
                <a:off x="4963" y="3068"/>
                <a:ext cx="306"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r>
                  <a:rPr lang="en-US" altLang="en-US" sz="1000" b="1">
                    <a:solidFill>
                      <a:srgbClr val="000000"/>
                    </a:solidFill>
                    <a:effectLst/>
                  </a:rPr>
                  <a:t>15</a:t>
                </a:r>
              </a:p>
            </p:txBody>
          </p:sp>
        </p:grpSp>
      </p:grpSp>
    </p:spTree>
    <p:extLst>
      <p:ext uri="{BB962C8B-B14F-4D97-AF65-F5344CB8AC3E}">
        <p14:creationId xmlns:p14="http://schemas.microsoft.com/office/powerpoint/2010/main" val="2606882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450418"/>
            <a:ext cx="8534400" cy="758952"/>
          </a:xfrm>
        </p:spPr>
        <p:txBody>
          <a:bodyPr>
            <a:normAutofit fontScale="90000"/>
          </a:bodyPr>
          <a:lstStyle/>
          <a:p>
            <a:r>
              <a:rPr lang="en-US" dirty="0"/>
              <a:t>Sigma Statistic</a:t>
            </a:r>
            <a:br>
              <a:rPr lang="en-US" dirty="0"/>
            </a:br>
            <a:r>
              <a:rPr lang="en-US" sz="3200" i="1" dirty="0"/>
              <a:t>(measure of variation)</a:t>
            </a:r>
            <a:endParaRPr lang="en-US" sz="3200" dirty="0"/>
          </a:p>
        </p:txBody>
      </p:sp>
      <p:pic>
        <p:nvPicPr>
          <p:cNvPr id="4" name="Picture 2"/>
          <p:cNvPicPr>
            <a:picLocks noChangeAspect="1" noChangeArrowheads="1"/>
          </p:cNvPicPr>
          <p:nvPr/>
        </p:nvPicPr>
        <p:blipFill>
          <a:blip r:embed="rId3"/>
          <a:srcRect/>
          <a:stretch>
            <a:fillRect/>
          </a:stretch>
        </p:blipFill>
        <p:spPr bwMode="auto">
          <a:xfrm>
            <a:off x="4432504" y="3037639"/>
            <a:ext cx="6149" cy="6030"/>
          </a:xfrm>
          <a:prstGeom prst="rect">
            <a:avLst/>
          </a:prstGeom>
          <a:noFill/>
          <a:ln w="12700" cap="sq">
            <a:noFill/>
            <a:miter lim="800000"/>
            <a:headEnd type="none" w="sm" len="sm"/>
            <a:tailEnd type="none" w="sm" len="sm"/>
          </a:ln>
          <a:effectLst/>
        </p:spPr>
      </p:pic>
      <p:pic>
        <p:nvPicPr>
          <p:cNvPr id="5" name="Picture 3"/>
          <p:cNvPicPr>
            <a:picLocks noChangeAspect="1" noChangeArrowheads="1"/>
          </p:cNvPicPr>
          <p:nvPr/>
        </p:nvPicPr>
        <p:blipFill>
          <a:blip r:embed="rId4" cstate="print"/>
          <a:srcRect l="14819" r="17720"/>
          <a:stretch>
            <a:fillRect/>
          </a:stretch>
        </p:blipFill>
        <p:spPr bwMode="auto">
          <a:xfrm>
            <a:off x="2540551" y="1888366"/>
            <a:ext cx="4698449" cy="1616834"/>
          </a:xfrm>
          <a:prstGeom prst="rect">
            <a:avLst/>
          </a:prstGeom>
          <a:noFill/>
          <a:ln w="12700" cap="sq">
            <a:noFill/>
            <a:miter lim="800000"/>
            <a:headEnd type="none" w="sm" len="sm"/>
            <a:tailEnd type="none" w="sm" len="sm"/>
          </a:ln>
          <a:effectLst/>
        </p:spPr>
      </p:pic>
      <p:sp>
        <p:nvSpPr>
          <p:cNvPr id="6" name="TextBox 5"/>
          <p:cNvSpPr txBox="1"/>
          <p:nvPr/>
        </p:nvSpPr>
        <p:spPr>
          <a:xfrm>
            <a:off x="2418588" y="2172331"/>
            <a:ext cx="1724896" cy="330646"/>
          </a:xfrm>
          <a:prstGeom prst="rect">
            <a:avLst/>
          </a:prstGeom>
          <a:noFill/>
        </p:spPr>
        <p:txBody>
          <a:bodyPr wrap="none">
            <a:spAutoFit/>
          </a:bodyPr>
          <a:lstStyle/>
          <a:p>
            <a:pPr eaLnBrk="0" hangingPunct="0">
              <a:defRPr/>
            </a:pPr>
            <a:r>
              <a:rPr lang="en-US" sz="2800" dirty="0">
                <a:latin typeface="+mn-lt"/>
                <a:cs typeface="+mn-cs"/>
              </a:rPr>
              <a:t>Normal Curve</a:t>
            </a:r>
          </a:p>
        </p:txBody>
      </p:sp>
      <p:cxnSp>
        <p:nvCxnSpPr>
          <p:cNvPr id="7" name="Straight Connector 5"/>
          <p:cNvCxnSpPr>
            <a:cxnSpLocks noChangeShapeType="1"/>
          </p:cNvCxnSpPr>
          <p:nvPr/>
        </p:nvCxnSpPr>
        <p:spPr bwMode="auto">
          <a:xfrm>
            <a:off x="3107316" y="3394415"/>
            <a:ext cx="0" cy="1254244"/>
          </a:xfrm>
          <a:prstGeom prst="line">
            <a:avLst/>
          </a:prstGeom>
          <a:noFill/>
          <a:ln w="31750" cap="sq" algn="ctr">
            <a:solidFill>
              <a:schemeClr val="tx1"/>
            </a:solidFill>
            <a:round/>
            <a:headEnd type="none" w="sm" len="sm"/>
            <a:tailEnd type="none" w="sm" len="sm"/>
          </a:ln>
        </p:spPr>
      </p:cxnSp>
      <p:cxnSp>
        <p:nvCxnSpPr>
          <p:cNvPr id="8" name="Straight Connector 8"/>
          <p:cNvCxnSpPr>
            <a:cxnSpLocks noChangeShapeType="1"/>
          </p:cNvCxnSpPr>
          <p:nvPr/>
        </p:nvCxnSpPr>
        <p:spPr bwMode="auto">
          <a:xfrm>
            <a:off x="6723140" y="3418535"/>
            <a:ext cx="0" cy="1254244"/>
          </a:xfrm>
          <a:prstGeom prst="line">
            <a:avLst/>
          </a:prstGeom>
          <a:noFill/>
          <a:ln w="31750" cap="sq" algn="ctr">
            <a:solidFill>
              <a:schemeClr val="tx1"/>
            </a:solidFill>
            <a:round/>
            <a:headEnd type="none" w="sm" len="sm"/>
            <a:tailEnd type="none" w="sm" len="sm"/>
          </a:ln>
        </p:spPr>
      </p:cxnSp>
      <p:cxnSp>
        <p:nvCxnSpPr>
          <p:cNvPr id="9" name="Straight Connector 9"/>
          <p:cNvCxnSpPr>
            <a:cxnSpLocks noChangeShapeType="1"/>
          </p:cNvCxnSpPr>
          <p:nvPr/>
        </p:nvCxnSpPr>
        <p:spPr bwMode="auto">
          <a:xfrm>
            <a:off x="3692531" y="3394415"/>
            <a:ext cx="0" cy="844203"/>
          </a:xfrm>
          <a:prstGeom prst="line">
            <a:avLst/>
          </a:prstGeom>
          <a:noFill/>
          <a:ln w="31750" cap="sq" algn="ctr">
            <a:solidFill>
              <a:schemeClr val="tx1"/>
            </a:solidFill>
            <a:round/>
            <a:headEnd type="none" w="sm" len="sm"/>
            <a:tailEnd type="none" w="sm" len="sm"/>
          </a:ln>
        </p:spPr>
      </p:cxnSp>
      <p:cxnSp>
        <p:nvCxnSpPr>
          <p:cNvPr id="10" name="Straight Connector 11"/>
          <p:cNvCxnSpPr>
            <a:cxnSpLocks noChangeShapeType="1"/>
          </p:cNvCxnSpPr>
          <p:nvPr/>
        </p:nvCxnSpPr>
        <p:spPr bwMode="auto">
          <a:xfrm>
            <a:off x="6127677" y="3394415"/>
            <a:ext cx="0" cy="844203"/>
          </a:xfrm>
          <a:prstGeom prst="line">
            <a:avLst/>
          </a:prstGeom>
          <a:noFill/>
          <a:ln w="31750" cap="sq" algn="ctr">
            <a:solidFill>
              <a:schemeClr val="tx1"/>
            </a:solidFill>
            <a:round/>
            <a:headEnd type="none" w="sm" len="sm"/>
            <a:tailEnd type="none" w="sm" len="sm"/>
          </a:ln>
        </p:spPr>
      </p:cxnSp>
      <p:cxnSp>
        <p:nvCxnSpPr>
          <p:cNvPr id="11" name="Straight Connector 12"/>
          <p:cNvCxnSpPr>
            <a:cxnSpLocks noChangeShapeType="1"/>
          </p:cNvCxnSpPr>
          <p:nvPr/>
        </p:nvCxnSpPr>
        <p:spPr bwMode="auto">
          <a:xfrm>
            <a:off x="4332064" y="3366275"/>
            <a:ext cx="0" cy="534662"/>
          </a:xfrm>
          <a:prstGeom prst="line">
            <a:avLst/>
          </a:prstGeom>
          <a:noFill/>
          <a:ln w="31750" cap="sq" algn="ctr">
            <a:solidFill>
              <a:schemeClr val="tx1"/>
            </a:solidFill>
            <a:round/>
            <a:headEnd type="none" w="sm" len="sm"/>
            <a:tailEnd type="none" w="sm" len="sm"/>
          </a:ln>
        </p:spPr>
      </p:cxnSp>
      <p:cxnSp>
        <p:nvCxnSpPr>
          <p:cNvPr id="12" name="Straight Connector 14"/>
          <p:cNvCxnSpPr>
            <a:cxnSpLocks noChangeShapeType="1"/>
          </p:cNvCxnSpPr>
          <p:nvPr/>
        </p:nvCxnSpPr>
        <p:spPr bwMode="auto">
          <a:xfrm>
            <a:off x="5529139" y="3394415"/>
            <a:ext cx="0" cy="534662"/>
          </a:xfrm>
          <a:prstGeom prst="line">
            <a:avLst/>
          </a:prstGeom>
          <a:noFill/>
          <a:ln w="31750" cap="sq" algn="ctr">
            <a:solidFill>
              <a:schemeClr val="tx1"/>
            </a:solidFill>
            <a:round/>
            <a:headEnd type="none" w="sm" len="sm"/>
            <a:tailEnd type="none" w="sm" len="sm"/>
          </a:ln>
        </p:spPr>
      </p:cxnSp>
      <p:sp>
        <p:nvSpPr>
          <p:cNvPr id="13" name="Left-Right Arrow 12"/>
          <p:cNvSpPr/>
          <p:nvPr/>
        </p:nvSpPr>
        <p:spPr bwMode="auto">
          <a:xfrm>
            <a:off x="4332064" y="3436625"/>
            <a:ext cx="1197075" cy="393961"/>
          </a:xfrm>
          <a:prstGeom prst="leftRightArrow">
            <a:avLst/>
          </a:prstGeom>
          <a:solidFill>
            <a:schemeClr val="accent1"/>
          </a:solidFill>
          <a:ln w="12700" cap="sq" cmpd="sng" algn="ctr">
            <a:solidFill>
              <a:schemeClr val="tx1"/>
            </a:solidFill>
            <a:prstDash val="solid"/>
            <a:round/>
            <a:headEnd type="none" w="sm" len="sm"/>
            <a:tailEnd type="none" w="sm" len="sm"/>
          </a:ln>
          <a:effectLst/>
        </p:spPr>
        <p:txBody>
          <a:bodyPr wrap="none"/>
          <a:lstStyle/>
          <a:p>
            <a:pPr algn="ctr" eaLnBrk="0" hangingPunct="0">
              <a:defRPr/>
            </a:pPr>
            <a:r>
              <a:rPr lang="en-US" sz="1600" b="1" dirty="0">
                <a:latin typeface="+mn-lt"/>
                <a:cs typeface="+mn-cs"/>
              </a:rPr>
              <a:t>68.27%</a:t>
            </a:r>
          </a:p>
        </p:txBody>
      </p:sp>
      <p:sp>
        <p:nvSpPr>
          <p:cNvPr id="14" name="Left-Right Arrow 13"/>
          <p:cNvSpPr/>
          <p:nvPr/>
        </p:nvSpPr>
        <p:spPr bwMode="auto">
          <a:xfrm>
            <a:off x="3692531" y="3900937"/>
            <a:ext cx="2435146" cy="393961"/>
          </a:xfrm>
          <a:prstGeom prst="leftRightArrow">
            <a:avLst/>
          </a:prstGeom>
          <a:solidFill>
            <a:schemeClr val="accent1"/>
          </a:solidFill>
          <a:ln w="12700" cap="sq" cmpd="sng" algn="ctr">
            <a:solidFill>
              <a:schemeClr val="tx1"/>
            </a:solidFill>
            <a:prstDash val="solid"/>
            <a:round/>
            <a:headEnd type="none" w="sm" len="sm"/>
            <a:tailEnd type="none" w="sm" len="sm"/>
          </a:ln>
          <a:effectLst/>
        </p:spPr>
        <p:txBody>
          <a:bodyPr wrap="none"/>
          <a:lstStyle/>
          <a:p>
            <a:pPr algn="ctr" eaLnBrk="0" hangingPunct="0">
              <a:defRPr/>
            </a:pPr>
            <a:r>
              <a:rPr lang="en-US" sz="1600" b="1" dirty="0">
                <a:latin typeface="+mn-lt"/>
                <a:cs typeface="+mn-cs"/>
              </a:rPr>
              <a:t>95.45%</a:t>
            </a:r>
          </a:p>
        </p:txBody>
      </p:sp>
      <p:sp>
        <p:nvSpPr>
          <p:cNvPr id="15" name="Left-Right Arrow 14"/>
          <p:cNvSpPr/>
          <p:nvPr/>
        </p:nvSpPr>
        <p:spPr bwMode="auto">
          <a:xfrm>
            <a:off x="3137038" y="4343139"/>
            <a:ext cx="3586101" cy="393961"/>
          </a:xfrm>
          <a:prstGeom prst="leftRightArrow">
            <a:avLst/>
          </a:prstGeom>
          <a:solidFill>
            <a:schemeClr val="accent1"/>
          </a:solidFill>
          <a:ln w="12700" cap="sq" cmpd="sng" algn="ctr">
            <a:solidFill>
              <a:schemeClr val="tx1"/>
            </a:solidFill>
            <a:prstDash val="solid"/>
            <a:round/>
            <a:headEnd type="none" w="sm" len="sm"/>
            <a:tailEnd type="none" w="sm" len="sm"/>
          </a:ln>
          <a:effectLst/>
        </p:spPr>
        <p:txBody>
          <a:bodyPr wrap="none"/>
          <a:lstStyle/>
          <a:p>
            <a:pPr algn="ctr" eaLnBrk="0" hangingPunct="0">
              <a:defRPr/>
            </a:pPr>
            <a:r>
              <a:rPr lang="en-US" sz="1600" b="1" dirty="0">
                <a:latin typeface="+mn-lt"/>
                <a:cs typeface="+mn-cs"/>
              </a:rPr>
              <a:t>99.73%</a:t>
            </a:r>
          </a:p>
        </p:txBody>
      </p:sp>
      <p:sp>
        <p:nvSpPr>
          <p:cNvPr id="18" name="Slide Number Placeholder 17"/>
          <p:cNvSpPr>
            <a:spLocks noGrp="1"/>
          </p:cNvSpPr>
          <p:nvPr>
            <p:ph type="sldNum" sz="quarter" idx="12"/>
          </p:nvPr>
        </p:nvSpPr>
        <p:spPr/>
        <p:txBody>
          <a:bodyPr/>
          <a:lstStyle/>
          <a:p>
            <a:fld id="{1A5A9CBF-8639-4B4F-A143-6DF9B3DE6692}" type="slidenum">
              <a:rPr lang="en-US" smtClean="0"/>
              <a:pPr/>
              <a:t>36</a:t>
            </a:fld>
            <a:endParaRPr lang="en-US"/>
          </a:p>
        </p:txBody>
      </p:sp>
      <p:cxnSp>
        <p:nvCxnSpPr>
          <p:cNvPr id="19" name="Straight Connector 5">
            <a:extLst>
              <a:ext uri="{FF2B5EF4-FFF2-40B4-BE49-F238E27FC236}">
                <a16:creationId xmlns:a16="http://schemas.microsoft.com/office/drawing/2014/main" id="{9455EF26-1182-DF47-AAB5-F85DB38D291D}"/>
              </a:ext>
            </a:extLst>
          </p:cNvPr>
          <p:cNvCxnSpPr>
            <a:cxnSpLocks noChangeShapeType="1"/>
          </p:cNvCxnSpPr>
          <p:nvPr/>
        </p:nvCxnSpPr>
        <p:spPr bwMode="auto">
          <a:xfrm>
            <a:off x="1371600" y="3418535"/>
            <a:ext cx="0" cy="2534031"/>
          </a:xfrm>
          <a:prstGeom prst="line">
            <a:avLst/>
          </a:prstGeom>
          <a:noFill/>
          <a:ln w="31750" cap="sq" algn="ctr">
            <a:solidFill>
              <a:schemeClr val="tx1"/>
            </a:solidFill>
            <a:round/>
            <a:headEnd type="none" w="sm" len="sm"/>
            <a:tailEnd type="none" w="sm" len="sm"/>
          </a:ln>
        </p:spPr>
      </p:cxnSp>
      <p:cxnSp>
        <p:nvCxnSpPr>
          <p:cNvPr id="20" name="Straight Connector 8">
            <a:extLst>
              <a:ext uri="{FF2B5EF4-FFF2-40B4-BE49-F238E27FC236}">
                <a16:creationId xmlns:a16="http://schemas.microsoft.com/office/drawing/2014/main" id="{28A303E8-8F1C-9641-86C6-C75EC25B9DC7}"/>
              </a:ext>
            </a:extLst>
          </p:cNvPr>
          <p:cNvCxnSpPr>
            <a:cxnSpLocks noChangeShapeType="1"/>
          </p:cNvCxnSpPr>
          <p:nvPr/>
        </p:nvCxnSpPr>
        <p:spPr bwMode="auto">
          <a:xfrm>
            <a:off x="7239000" y="3366275"/>
            <a:ext cx="0" cy="1891525"/>
          </a:xfrm>
          <a:prstGeom prst="line">
            <a:avLst/>
          </a:prstGeom>
          <a:noFill/>
          <a:ln w="31750" cap="sq" algn="ctr">
            <a:solidFill>
              <a:schemeClr val="tx1"/>
            </a:solidFill>
            <a:round/>
            <a:headEnd type="none" w="sm" len="sm"/>
            <a:tailEnd type="none" w="sm" len="sm"/>
          </a:ln>
        </p:spPr>
      </p:cxnSp>
      <p:sp>
        <p:nvSpPr>
          <p:cNvPr id="21" name="Left-Right Arrow 20">
            <a:extLst>
              <a:ext uri="{FF2B5EF4-FFF2-40B4-BE49-F238E27FC236}">
                <a16:creationId xmlns:a16="http://schemas.microsoft.com/office/drawing/2014/main" id="{68E6F4DE-22EA-BB47-B8BA-A47A90EDE20A}"/>
              </a:ext>
            </a:extLst>
          </p:cNvPr>
          <p:cNvSpPr/>
          <p:nvPr/>
        </p:nvSpPr>
        <p:spPr bwMode="auto">
          <a:xfrm>
            <a:off x="1371600" y="5952566"/>
            <a:ext cx="7086600" cy="393961"/>
          </a:xfrm>
          <a:prstGeom prst="leftRightArrow">
            <a:avLst/>
          </a:prstGeom>
          <a:solidFill>
            <a:schemeClr val="accent1"/>
          </a:solidFill>
          <a:ln w="12700" cap="sq" cmpd="sng" algn="ctr">
            <a:solidFill>
              <a:schemeClr val="tx1"/>
            </a:solidFill>
            <a:prstDash val="solid"/>
            <a:round/>
            <a:headEnd type="none" w="sm" len="sm"/>
            <a:tailEnd type="none" w="sm" len="sm"/>
          </a:ln>
          <a:effectLst/>
        </p:spPr>
        <p:txBody>
          <a:bodyPr wrap="none"/>
          <a:lstStyle/>
          <a:p>
            <a:pPr algn="ctr" eaLnBrk="0" hangingPunct="0">
              <a:defRPr/>
            </a:pPr>
            <a:r>
              <a:rPr lang="en-US" sz="1600" b="1" dirty="0">
                <a:latin typeface="+mn-lt"/>
                <a:cs typeface="+mn-cs"/>
              </a:rPr>
              <a:t>99.9997%</a:t>
            </a:r>
          </a:p>
        </p:txBody>
      </p:sp>
      <p:cxnSp>
        <p:nvCxnSpPr>
          <p:cNvPr id="22" name="Straight Connector 8">
            <a:extLst>
              <a:ext uri="{FF2B5EF4-FFF2-40B4-BE49-F238E27FC236}">
                <a16:creationId xmlns:a16="http://schemas.microsoft.com/office/drawing/2014/main" id="{C4BA994D-30D7-5F45-8341-CAE648CC0818}"/>
              </a:ext>
            </a:extLst>
          </p:cNvPr>
          <p:cNvCxnSpPr>
            <a:cxnSpLocks noChangeShapeType="1"/>
          </p:cNvCxnSpPr>
          <p:nvPr/>
        </p:nvCxnSpPr>
        <p:spPr bwMode="auto">
          <a:xfrm>
            <a:off x="7848600" y="3335124"/>
            <a:ext cx="0" cy="2410350"/>
          </a:xfrm>
          <a:prstGeom prst="line">
            <a:avLst/>
          </a:prstGeom>
          <a:noFill/>
          <a:ln w="31750" cap="sq" algn="ctr">
            <a:solidFill>
              <a:schemeClr val="tx1"/>
            </a:solidFill>
            <a:round/>
            <a:headEnd type="none" w="sm" len="sm"/>
            <a:tailEnd type="none" w="sm" len="sm"/>
          </a:ln>
        </p:spPr>
      </p:cxnSp>
      <p:cxnSp>
        <p:nvCxnSpPr>
          <p:cNvPr id="23" name="Straight Connector 8">
            <a:extLst>
              <a:ext uri="{FF2B5EF4-FFF2-40B4-BE49-F238E27FC236}">
                <a16:creationId xmlns:a16="http://schemas.microsoft.com/office/drawing/2014/main" id="{86F08A07-B1DC-5347-8EC7-061C6E171BCD}"/>
              </a:ext>
            </a:extLst>
          </p:cNvPr>
          <p:cNvCxnSpPr>
            <a:cxnSpLocks noChangeShapeType="1"/>
          </p:cNvCxnSpPr>
          <p:nvPr/>
        </p:nvCxnSpPr>
        <p:spPr bwMode="auto">
          <a:xfrm>
            <a:off x="8458200" y="3350520"/>
            <a:ext cx="0" cy="2773160"/>
          </a:xfrm>
          <a:prstGeom prst="line">
            <a:avLst/>
          </a:prstGeom>
          <a:noFill/>
          <a:ln w="31750" cap="sq" algn="ctr">
            <a:solidFill>
              <a:schemeClr val="tx1"/>
            </a:solidFill>
            <a:round/>
            <a:headEnd type="none" w="sm" len="sm"/>
            <a:tailEnd type="none" w="sm" len="sm"/>
          </a:ln>
        </p:spPr>
      </p:cxnSp>
      <p:cxnSp>
        <p:nvCxnSpPr>
          <p:cNvPr id="26" name="Straight Connector 8">
            <a:extLst>
              <a:ext uri="{FF2B5EF4-FFF2-40B4-BE49-F238E27FC236}">
                <a16:creationId xmlns:a16="http://schemas.microsoft.com/office/drawing/2014/main" id="{9C639DB1-E50C-F441-9BCF-D9432371A6DC}"/>
              </a:ext>
            </a:extLst>
          </p:cNvPr>
          <p:cNvCxnSpPr>
            <a:cxnSpLocks noChangeShapeType="1"/>
          </p:cNvCxnSpPr>
          <p:nvPr/>
        </p:nvCxnSpPr>
        <p:spPr bwMode="auto">
          <a:xfrm>
            <a:off x="2540551" y="3397376"/>
            <a:ext cx="0" cy="1891525"/>
          </a:xfrm>
          <a:prstGeom prst="line">
            <a:avLst/>
          </a:prstGeom>
          <a:noFill/>
          <a:ln w="31750" cap="sq" algn="ctr">
            <a:solidFill>
              <a:schemeClr val="tx1"/>
            </a:solidFill>
            <a:round/>
            <a:headEnd type="none" w="sm" len="sm"/>
            <a:tailEnd type="none" w="sm" len="sm"/>
          </a:ln>
        </p:spPr>
      </p:cxnSp>
      <p:cxnSp>
        <p:nvCxnSpPr>
          <p:cNvPr id="27" name="Straight Connector 8">
            <a:extLst>
              <a:ext uri="{FF2B5EF4-FFF2-40B4-BE49-F238E27FC236}">
                <a16:creationId xmlns:a16="http://schemas.microsoft.com/office/drawing/2014/main" id="{97BB4766-0D14-3449-9C9E-38876BB0578A}"/>
              </a:ext>
            </a:extLst>
          </p:cNvPr>
          <p:cNvCxnSpPr>
            <a:cxnSpLocks noChangeShapeType="1"/>
          </p:cNvCxnSpPr>
          <p:nvPr/>
        </p:nvCxnSpPr>
        <p:spPr bwMode="auto">
          <a:xfrm>
            <a:off x="1981200" y="3394415"/>
            <a:ext cx="0" cy="2410350"/>
          </a:xfrm>
          <a:prstGeom prst="line">
            <a:avLst/>
          </a:prstGeom>
          <a:noFill/>
          <a:ln w="31750" cap="sq" algn="ctr">
            <a:solidFill>
              <a:schemeClr val="tx1"/>
            </a:solidFill>
            <a:round/>
            <a:headEnd type="none" w="sm" len="sm"/>
            <a:tailEnd type="none" w="sm" len="sm"/>
          </a:ln>
        </p:spPr>
      </p:cxnSp>
      <p:cxnSp>
        <p:nvCxnSpPr>
          <p:cNvPr id="30" name="Straight Connector 29">
            <a:extLst>
              <a:ext uri="{FF2B5EF4-FFF2-40B4-BE49-F238E27FC236}">
                <a16:creationId xmlns:a16="http://schemas.microsoft.com/office/drawing/2014/main" id="{83902FD1-DB8D-C64F-A0AB-BB2407D00D67}"/>
              </a:ext>
            </a:extLst>
          </p:cNvPr>
          <p:cNvCxnSpPr>
            <a:cxnSpLocks/>
          </p:cNvCxnSpPr>
          <p:nvPr/>
        </p:nvCxnSpPr>
        <p:spPr>
          <a:xfrm>
            <a:off x="7239000" y="3023784"/>
            <a:ext cx="1111322" cy="0"/>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BD8167-D1A7-F14D-8FB1-7328949A58EF}"/>
              </a:ext>
            </a:extLst>
          </p:cNvPr>
          <p:cNvCxnSpPr>
            <a:cxnSpLocks/>
          </p:cNvCxnSpPr>
          <p:nvPr/>
        </p:nvCxnSpPr>
        <p:spPr>
          <a:xfrm>
            <a:off x="7239000" y="3048000"/>
            <a:ext cx="1111322"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1BE1CC-2BF8-2E47-A7AB-9B58E21BB607}"/>
              </a:ext>
            </a:extLst>
          </p:cNvPr>
          <p:cNvCxnSpPr>
            <a:cxnSpLocks/>
          </p:cNvCxnSpPr>
          <p:nvPr/>
        </p:nvCxnSpPr>
        <p:spPr>
          <a:xfrm>
            <a:off x="1425539" y="3048000"/>
            <a:ext cx="1111322"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839FE6-AD21-7145-A06F-9B46048811C7}"/>
              </a:ext>
            </a:extLst>
          </p:cNvPr>
          <p:cNvCxnSpPr>
            <a:cxnSpLocks/>
          </p:cNvCxnSpPr>
          <p:nvPr/>
        </p:nvCxnSpPr>
        <p:spPr>
          <a:xfrm>
            <a:off x="1425539" y="3023784"/>
            <a:ext cx="1111322" cy="0"/>
          </a:xfrm>
          <a:prstGeom prst="line">
            <a:avLst/>
          </a:prstGeom>
          <a:ln w="38100">
            <a:solidFill>
              <a:srgbClr val="0070C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207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315F838-C51C-8E4E-980C-18D8294E36D1}"/>
              </a:ext>
            </a:extLst>
          </p:cNvPr>
          <p:cNvSpPr>
            <a:spLocks noGrp="1" noChangeArrowheads="1"/>
          </p:cNvSpPr>
          <p:nvPr>
            <p:ph type="title"/>
          </p:nvPr>
        </p:nvSpPr>
        <p:spPr/>
        <p:txBody>
          <a:bodyPr/>
          <a:lstStyle/>
          <a:p>
            <a:pPr eaLnBrk="1" hangingPunct="1"/>
            <a:r>
              <a:rPr lang="en-US" altLang="en-US"/>
              <a:t>Statistical Process Control</a:t>
            </a:r>
          </a:p>
        </p:txBody>
      </p:sp>
      <p:sp>
        <p:nvSpPr>
          <p:cNvPr id="638981" name="AutoShape 5">
            <a:extLst>
              <a:ext uri="{FF2B5EF4-FFF2-40B4-BE49-F238E27FC236}">
                <a16:creationId xmlns:a16="http://schemas.microsoft.com/office/drawing/2014/main" id="{1E846079-7C19-4C47-A8C3-4588895B8475}"/>
              </a:ext>
            </a:extLst>
          </p:cNvPr>
          <p:cNvSpPr>
            <a:spLocks noChangeAspect="1" noChangeArrowheads="1" noTextEdit="1"/>
          </p:cNvSpPr>
          <p:nvPr/>
        </p:nvSpPr>
        <p:spPr bwMode="auto">
          <a:xfrm>
            <a:off x="3708400" y="3644900"/>
            <a:ext cx="5213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Arial" charset="0"/>
            </a:endParaRPr>
          </a:p>
        </p:txBody>
      </p:sp>
      <p:sp>
        <p:nvSpPr>
          <p:cNvPr id="26628" name="Text Box 29">
            <a:extLst>
              <a:ext uri="{FF2B5EF4-FFF2-40B4-BE49-F238E27FC236}">
                <a16:creationId xmlns:a16="http://schemas.microsoft.com/office/drawing/2014/main" id="{37081183-2871-654D-93AD-ACA103D51A78}"/>
              </a:ext>
            </a:extLst>
          </p:cNvPr>
          <p:cNvSpPr txBox="1">
            <a:spLocks noChangeArrowheads="1"/>
          </p:cNvSpPr>
          <p:nvPr/>
        </p:nvSpPr>
        <p:spPr bwMode="auto">
          <a:xfrm>
            <a:off x="1042988" y="4530725"/>
            <a:ext cx="2663825" cy="1108075"/>
          </a:xfrm>
          <a:prstGeom prst="rect">
            <a:avLst/>
          </a:prstGeom>
          <a:noFill/>
          <a:ln w="38100" cmpd="dbl" algn="ctr">
            <a:solidFill>
              <a:schemeClr val="bg2"/>
            </a:solidFill>
            <a:miter lim="800000"/>
            <a:headEnd/>
            <a:tailEnd/>
          </a:ln>
          <a:effectLst/>
        </p:spPr>
        <p:txBody>
          <a:bodyPr>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spcBef>
                <a:spcPct val="50000"/>
              </a:spcBef>
              <a:buFont typeface="Wingdings" pitchFamily="2" charset="2"/>
              <a:buNone/>
            </a:pPr>
            <a:r>
              <a:rPr lang="en-US" altLang="en-US" sz="1600" dirty="0">
                <a:solidFill>
                  <a:srgbClr val="000000"/>
                </a:solidFill>
                <a:effectLst/>
              </a:rPr>
              <a:t>A Process</a:t>
            </a:r>
            <a:br>
              <a:rPr lang="en-US" altLang="en-US" sz="1600" dirty="0">
                <a:solidFill>
                  <a:srgbClr val="000000"/>
                </a:solidFill>
                <a:effectLst/>
              </a:rPr>
            </a:br>
            <a:r>
              <a:rPr lang="en-US" altLang="en-US" sz="1600" dirty="0">
                <a:solidFill>
                  <a:srgbClr val="000000"/>
                </a:solidFill>
                <a:effectLst/>
              </a:rPr>
              <a:t>is </a:t>
            </a:r>
            <a:r>
              <a:rPr lang="en-US" altLang="en-US" sz="1600" b="1" dirty="0">
                <a:solidFill>
                  <a:srgbClr val="0000FF"/>
                </a:solidFill>
                <a:effectLst/>
              </a:rPr>
              <a:t>not in control</a:t>
            </a:r>
            <a:r>
              <a:rPr lang="en-US" altLang="en-US" sz="1600" dirty="0">
                <a:solidFill>
                  <a:srgbClr val="000000"/>
                </a:solidFill>
                <a:effectLst/>
              </a:rPr>
              <a:t> when one or more points is/are outside the control limits</a:t>
            </a:r>
          </a:p>
        </p:txBody>
      </p:sp>
      <p:sp>
        <p:nvSpPr>
          <p:cNvPr id="26629" name="Oval 30">
            <a:extLst>
              <a:ext uri="{FF2B5EF4-FFF2-40B4-BE49-F238E27FC236}">
                <a16:creationId xmlns:a16="http://schemas.microsoft.com/office/drawing/2014/main" id="{6204D20E-91D3-B843-94DB-0520CE3A2DC4}"/>
              </a:ext>
            </a:extLst>
          </p:cNvPr>
          <p:cNvSpPr>
            <a:spLocks noChangeArrowheads="1"/>
          </p:cNvSpPr>
          <p:nvPr/>
        </p:nvSpPr>
        <p:spPr bwMode="auto">
          <a:xfrm>
            <a:off x="4211638" y="6161088"/>
            <a:ext cx="1873250" cy="363537"/>
          </a:xfrm>
          <a:prstGeom prst="ellipse">
            <a:avLst/>
          </a:prstGeom>
          <a:noFill/>
          <a:ln w="12700">
            <a:solidFill>
              <a:srgbClr val="CC330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lgn="ctr">
              <a:spcBef>
                <a:spcPct val="50000"/>
              </a:spcBef>
              <a:buClrTx/>
              <a:buSzTx/>
              <a:buFontTx/>
              <a:buNone/>
            </a:pPr>
            <a:r>
              <a:rPr lang="en-US" altLang="en-US" sz="1200">
                <a:solidFill>
                  <a:srgbClr val="07080F"/>
                </a:solidFill>
                <a:effectLst/>
              </a:rPr>
              <a:t>Special Causes</a:t>
            </a:r>
          </a:p>
        </p:txBody>
      </p:sp>
      <p:grpSp>
        <p:nvGrpSpPr>
          <p:cNvPr id="26630" name="Group 77">
            <a:extLst>
              <a:ext uri="{FF2B5EF4-FFF2-40B4-BE49-F238E27FC236}">
                <a16:creationId xmlns:a16="http://schemas.microsoft.com/office/drawing/2014/main" id="{EBA737C6-5447-7D40-BB64-8EBEC6C218D4}"/>
              </a:ext>
            </a:extLst>
          </p:cNvPr>
          <p:cNvGrpSpPr>
            <a:grpSpLocks/>
          </p:cNvGrpSpPr>
          <p:nvPr/>
        </p:nvGrpSpPr>
        <p:grpSpPr bwMode="auto">
          <a:xfrm>
            <a:off x="3924300" y="1484313"/>
            <a:ext cx="4133850" cy="4319587"/>
            <a:chOff x="2363" y="1117"/>
            <a:chExt cx="3284" cy="3105"/>
          </a:xfrm>
        </p:grpSpPr>
        <p:sp>
          <p:nvSpPr>
            <p:cNvPr id="638982" name="Rectangle 6">
              <a:extLst>
                <a:ext uri="{FF2B5EF4-FFF2-40B4-BE49-F238E27FC236}">
                  <a16:creationId xmlns:a16="http://schemas.microsoft.com/office/drawing/2014/main" id="{1E93750A-A495-9143-9F67-7710A0456C3D}"/>
                </a:ext>
              </a:extLst>
            </p:cNvPr>
            <p:cNvSpPr>
              <a:spLocks noChangeArrowheads="1"/>
            </p:cNvSpPr>
            <p:nvPr/>
          </p:nvSpPr>
          <p:spPr bwMode="auto">
            <a:xfrm>
              <a:off x="2685" y="2490"/>
              <a:ext cx="2786" cy="309"/>
            </a:xfrm>
            <a:prstGeom prst="rect">
              <a:avLst/>
            </a:prstGeom>
            <a:noFill/>
            <a:ln w="0">
              <a:solidFill>
                <a:srgbClr val="000000"/>
              </a:solidFill>
              <a:miter lim="800000"/>
              <a:headEnd/>
              <a:tailEnd/>
            </a:ln>
            <a:extLst>
              <a:ext uri="{909E8E84-426E-40DD-AFC4-6F175D3DCCD1}">
                <a14:hiddenFill xmlns:a14="http://schemas.microsoft.com/office/drawing/2010/main">
                  <a:solidFill>
                    <a:schemeClr val="accent1">
                      <a:alpha val="80000"/>
                    </a:schemeClr>
                  </a:solidFill>
                </a14:hiddenFill>
              </a:ext>
            </a:extLst>
          </p:spPr>
          <p:txBody>
            <a:bodyPr/>
            <a:lstStyle/>
            <a:p>
              <a:pPr>
                <a:defRPr/>
              </a:pPr>
              <a:endParaRPr lang="en-US">
                <a:latin typeface="Arial" charset="0"/>
              </a:endParaRPr>
            </a:p>
          </p:txBody>
        </p:sp>
        <p:sp>
          <p:nvSpPr>
            <p:cNvPr id="638983" name="Rectangle 7">
              <a:extLst>
                <a:ext uri="{FF2B5EF4-FFF2-40B4-BE49-F238E27FC236}">
                  <a16:creationId xmlns:a16="http://schemas.microsoft.com/office/drawing/2014/main" id="{56D87764-6E14-504F-831E-F0C3A796E85E}"/>
                </a:ext>
              </a:extLst>
            </p:cNvPr>
            <p:cNvSpPr>
              <a:spLocks noChangeArrowheads="1"/>
            </p:cNvSpPr>
            <p:nvPr/>
          </p:nvSpPr>
          <p:spPr bwMode="auto">
            <a:xfrm>
              <a:off x="2685" y="2799"/>
              <a:ext cx="2786" cy="310"/>
            </a:xfrm>
            <a:prstGeom prst="rect">
              <a:avLst/>
            </a:prstGeom>
            <a:noFill/>
            <a:ln w="0">
              <a:solidFill>
                <a:srgbClr val="080808"/>
              </a:solidFill>
              <a:miter lim="800000"/>
              <a:headEnd/>
              <a:tailEnd/>
            </a:ln>
            <a:extLst>
              <a:ext uri="{909E8E84-426E-40DD-AFC4-6F175D3DCCD1}">
                <a14:hiddenFill xmlns:a14="http://schemas.microsoft.com/office/drawing/2010/main">
                  <a:solidFill>
                    <a:schemeClr val="accent1">
                      <a:alpha val="80000"/>
                    </a:schemeClr>
                  </a:solidFill>
                </a14:hiddenFill>
              </a:ext>
            </a:extLst>
          </p:spPr>
          <p:txBody>
            <a:bodyPr/>
            <a:lstStyle/>
            <a:p>
              <a:pPr>
                <a:defRPr/>
              </a:pPr>
              <a:endParaRPr lang="en-US">
                <a:latin typeface="Arial" charset="0"/>
              </a:endParaRPr>
            </a:p>
          </p:txBody>
        </p:sp>
        <p:sp>
          <p:nvSpPr>
            <p:cNvPr id="638984" name="Oval 8">
              <a:extLst>
                <a:ext uri="{FF2B5EF4-FFF2-40B4-BE49-F238E27FC236}">
                  <a16:creationId xmlns:a16="http://schemas.microsoft.com/office/drawing/2014/main" id="{C0E71301-E405-FC45-BBB6-5A75D419278F}"/>
                </a:ext>
              </a:extLst>
            </p:cNvPr>
            <p:cNvSpPr>
              <a:spLocks noChangeArrowheads="1"/>
            </p:cNvSpPr>
            <p:nvPr/>
          </p:nvSpPr>
          <p:spPr bwMode="auto">
            <a:xfrm>
              <a:off x="2654" y="2699"/>
              <a:ext cx="59" cy="48"/>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8985" name="Oval 9">
              <a:extLst>
                <a:ext uri="{FF2B5EF4-FFF2-40B4-BE49-F238E27FC236}">
                  <a16:creationId xmlns:a16="http://schemas.microsoft.com/office/drawing/2014/main" id="{6C4ED620-129F-6847-A9D2-7B524F396511}"/>
                </a:ext>
              </a:extLst>
            </p:cNvPr>
            <p:cNvSpPr>
              <a:spLocks noChangeArrowheads="1"/>
            </p:cNvSpPr>
            <p:nvPr/>
          </p:nvSpPr>
          <p:spPr bwMode="auto">
            <a:xfrm>
              <a:off x="3052" y="2621"/>
              <a:ext cx="62"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8986" name="Oval 10">
              <a:extLst>
                <a:ext uri="{FF2B5EF4-FFF2-40B4-BE49-F238E27FC236}">
                  <a16:creationId xmlns:a16="http://schemas.microsoft.com/office/drawing/2014/main" id="{7052194C-CB01-D446-ADFF-EC4346654DA4}"/>
                </a:ext>
              </a:extLst>
            </p:cNvPr>
            <p:cNvSpPr>
              <a:spLocks noChangeArrowheads="1"/>
            </p:cNvSpPr>
            <p:nvPr/>
          </p:nvSpPr>
          <p:spPr bwMode="auto">
            <a:xfrm>
              <a:off x="3450" y="2970"/>
              <a:ext cx="59" cy="46"/>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8987" name="Oval 11">
              <a:extLst>
                <a:ext uri="{FF2B5EF4-FFF2-40B4-BE49-F238E27FC236}">
                  <a16:creationId xmlns:a16="http://schemas.microsoft.com/office/drawing/2014/main" id="{AE0A553B-3631-9A44-9FAB-4BEAB62E4C7C}"/>
                </a:ext>
              </a:extLst>
            </p:cNvPr>
            <p:cNvSpPr>
              <a:spLocks noChangeArrowheads="1"/>
            </p:cNvSpPr>
            <p:nvPr/>
          </p:nvSpPr>
          <p:spPr bwMode="auto">
            <a:xfrm>
              <a:off x="3849" y="2428"/>
              <a:ext cx="59" cy="46"/>
            </a:xfrm>
            <a:prstGeom prst="ellipse">
              <a:avLst/>
            </a:prstGeom>
            <a:solidFill>
              <a:srgbClr val="CC3300"/>
            </a:solidFill>
            <a:ln w="0">
              <a:solidFill>
                <a:srgbClr val="000000"/>
              </a:solidFill>
              <a:round/>
              <a:headEnd/>
              <a:tailEnd/>
            </a:ln>
          </p:spPr>
          <p:txBody>
            <a:bodyPr/>
            <a:lstStyle/>
            <a:p>
              <a:pPr>
                <a:defRPr/>
              </a:pPr>
              <a:endParaRPr lang="en-US">
                <a:latin typeface="Arial" charset="0"/>
              </a:endParaRPr>
            </a:p>
          </p:txBody>
        </p:sp>
        <p:sp>
          <p:nvSpPr>
            <p:cNvPr id="638988" name="Oval 12">
              <a:extLst>
                <a:ext uri="{FF2B5EF4-FFF2-40B4-BE49-F238E27FC236}">
                  <a16:creationId xmlns:a16="http://schemas.microsoft.com/office/drawing/2014/main" id="{25C33185-7534-3A41-A398-909CFE6316D0}"/>
                </a:ext>
              </a:extLst>
            </p:cNvPr>
            <p:cNvSpPr>
              <a:spLocks noChangeArrowheads="1"/>
            </p:cNvSpPr>
            <p:nvPr/>
          </p:nvSpPr>
          <p:spPr bwMode="auto">
            <a:xfrm>
              <a:off x="4246" y="2699"/>
              <a:ext cx="61" cy="48"/>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8989" name="Oval 13">
              <a:extLst>
                <a:ext uri="{FF2B5EF4-FFF2-40B4-BE49-F238E27FC236}">
                  <a16:creationId xmlns:a16="http://schemas.microsoft.com/office/drawing/2014/main" id="{4BD28D86-0705-CC4B-90FF-12552C4E411B}"/>
                </a:ext>
              </a:extLst>
            </p:cNvPr>
            <p:cNvSpPr>
              <a:spLocks noChangeArrowheads="1"/>
            </p:cNvSpPr>
            <p:nvPr/>
          </p:nvSpPr>
          <p:spPr bwMode="auto">
            <a:xfrm>
              <a:off x="4644" y="2891"/>
              <a:ext cx="58" cy="48"/>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8990" name="Oval 14">
              <a:extLst>
                <a:ext uri="{FF2B5EF4-FFF2-40B4-BE49-F238E27FC236}">
                  <a16:creationId xmlns:a16="http://schemas.microsoft.com/office/drawing/2014/main" id="{4FCFC213-2392-ED46-892D-429899DF204B}"/>
                </a:ext>
              </a:extLst>
            </p:cNvPr>
            <p:cNvSpPr>
              <a:spLocks noChangeArrowheads="1"/>
            </p:cNvSpPr>
            <p:nvPr/>
          </p:nvSpPr>
          <p:spPr bwMode="auto">
            <a:xfrm>
              <a:off x="5042" y="2660"/>
              <a:ext cx="62" cy="46"/>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8991" name="Oval 15">
              <a:extLst>
                <a:ext uri="{FF2B5EF4-FFF2-40B4-BE49-F238E27FC236}">
                  <a16:creationId xmlns:a16="http://schemas.microsoft.com/office/drawing/2014/main" id="{8B7B211F-12A0-614E-B0AC-39C34FA82F36}"/>
                </a:ext>
              </a:extLst>
            </p:cNvPr>
            <p:cNvSpPr>
              <a:spLocks noChangeArrowheads="1"/>
            </p:cNvSpPr>
            <p:nvPr/>
          </p:nvSpPr>
          <p:spPr bwMode="auto">
            <a:xfrm>
              <a:off x="5440" y="2931"/>
              <a:ext cx="59"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8992" name="Oval 16">
              <a:extLst>
                <a:ext uri="{FF2B5EF4-FFF2-40B4-BE49-F238E27FC236}">
                  <a16:creationId xmlns:a16="http://schemas.microsoft.com/office/drawing/2014/main" id="{752B6636-7F90-C64C-B76E-574AF914AA8E}"/>
                </a:ext>
              </a:extLst>
            </p:cNvPr>
            <p:cNvSpPr>
              <a:spLocks noChangeArrowheads="1"/>
            </p:cNvSpPr>
            <p:nvPr/>
          </p:nvSpPr>
          <p:spPr bwMode="auto">
            <a:xfrm>
              <a:off x="3729" y="2373"/>
              <a:ext cx="298" cy="154"/>
            </a:xfrm>
            <a:prstGeom prst="ellipse">
              <a:avLst/>
            </a:prstGeom>
            <a:noFill/>
            <a:ln w="0">
              <a:solidFill>
                <a:srgbClr val="F80000"/>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charset="0"/>
              </a:endParaRPr>
            </a:p>
          </p:txBody>
        </p:sp>
        <p:sp>
          <p:nvSpPr>
            <p:cNvPr id="638993" name="Line 17">
              <a:extLst>
                <a:ext uri="{FF2B5EF4-FFF2-40B4-BE49-F238E27FC236}">
                  <a16:creationId xmlns:a16="http://schemas.microsoft.com/office/drawing/2014/main" id="{1E21DCFC-4FB7-1345-B459-9DF16AA7681F}"/>
                </a:ext>
              </a:extLst>
            </p:cNvPr>
            <p:cNvSpPr>
              <a:spLocks noChangeShapeType="1"/>
            </p:cNvSpPr>
            <p:nvPr/>
          </p:nvSpPr>
          <p:spPr bwMode="auto">
            <a:xfrm flipV="1">
              <a:off x="2678" y="2645"/>
              <a:ext cx="392" cy="7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8994" name="Line 18">
              <a:extLst>
                <a:ext uri="{FF2B5EF4-FFF2-40B4-BE49-F238E27FC236}">
                  <a16:creationId xmlns:a16="http://schemas.microsoft.com/office/drawing/2014/main" id="{71102D3C-C747-7E40-8FA6-72DA131CF209}"/>
                </a:ext>
              </a:extLst>
            </p:cNvPr>
            <p:cNvSpPr>
              <a:spLocks noChangeShapeType="1"/>
            </p:cNvSpPr>
            <p:nvPr/>
          </p:nvSpPr>
          <p:spPr bwMode="auto">
            <a:xfrm flipH="1" flipV="1">
              <a:off x="3076" y="2636"/>
              <a:ext cx="386" cy="34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8995" name="Line 19">
              <a:extLst>
                <a:ext uri="{FF2B5EF4-FFF2-40B4-BE49-F238E27FC236}">
                  <a16:creationId xmlns:a16="http://schemas.microsoft.com/office/drawing/2014/main" id="{E3828ADC-1012-C04C-A10F-6EC7E077DE23}"/>
                </a:ext>
              </a:extLst>
            </p:cNvPr>
            <p:cNvSpPr>
              <a:spLocks noChangeShapeType="1"/>
            </p:cNvSpPr>
            <p:nvPr/>
          </p:nvSpPr>
          <p:spPr bwMode="auto">
            <a:xfrm flipV="1">
              <a:off x="3470" y="2478"/>
              <a:ext cx="397" cy="516"/>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8996" name="Line 20">
              <a:extLst>
                <a:ext uri="{FF2B5EF4-FFF2-40B4-BE49-F238E27FC236}">
                  <a16:creationId xmlns:a16="http://schemas.microsoft.com/office/drawing/2014/main" id="{191BBB60-07DE-2840-8918-9266A92C14A1}"/>
                </a:ext>
              </a:extLst>
            </p:cNvPr>
            <p:cNvSpPr>
              <a:spLocks noChangeShapeType="1"/>
            </p:cNvSpPr>
            <p:nvPr/>
          </p:nvSpPr>
          <p:spPr bwMode="auto">
            <a:xfrm flipH="1" flipV="1">
              <a:off x="4276" y="2727"/>
              <a:ext cx="392" cy="195"/>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8997" name="Line 21">
              <a:extLst>
                <a:ext uri="{FF2B5EF4-FFF2-40B4-BE49-F238E27FC236}">
                  <a16:creationId xmlns:a16="http://schemas.microsoft.com/office/drawing/2014/main" id="{DA38C034-8FDE-3D46-A464-459F89871B3B}"/>
                </a:ext>
              </a:extLst>
            </p:cNvPr>
            <p:cNvSpPr>
              <a:spLocks noChangeShapeType="1"/>
            </p:cNvSpPr>
            <p:nvPr/>
          </p:nvSpPr>
          <p:spPr bwMode="auto">
            <a:xfrm flipH="1">
              <a:off x="4653" y="2695"/>
              <a:ext cx="385" cy="221"/>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8998" name="Line 22">
              <a:extLst>
                <a:ext uri="{FF2B5EF4-FFF2-40B4-BE49-F238E27FC236}">
                  <a16:creationId xmlns:a16="http://schemas.microsoft.com/office/drawing/2014/main" id="{47D4BF45-3E2A-6048-BD3A-7C1F718D0EC0}"/>
                </a:ext>
              </a:extLst>
            </p:cNvPr>
            <p:cNvSpPr>
              <a:spLocks noChangeShapeType="1"/>
            </p:cNvSpPr>
            <p:nvPr/>
          </p:nvSpPr>
          <p:spPr bwMode="auto">
            <a:xfrm flipH="1" flipV="1">
              <a:off x="5050" y="2679"/>
              <a:ext cx="425" cy="28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8999" name="Line 23">
              <a:extLst>
                <a:ext uri="{FF2B5EF4-FFF2-40B4-BE49-F238E27FC236}">
                  <a16:creationId xmlns:a16="http://schemas.microsoft.com/office/drawing/2014/main" id="{A17D55D6-2905-4A44-893D-1B6A33B6B57D}"/>
                </a:ext>
              </a:extLst>
            </p:cNvPr>
            <p:cNvSpPr>
              <a:spLocks noChangeShapeType="1"/>
            </p:cNvSpPr>
            <p:nvPr/>
          </p:nvSpPr>
          <p:spPr bwMode="auto">
            <a:xfrm>
              <a:off x="3900" y="2465"/>
              <a:ext cx="382" cy="262"/>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26653" name="Rectangle 24">
              <a:extLst>
                <a:ext uri="{FF2B5EF4-FFF2-40B4-BE49-F238E27FC236}">
                  <a16:creationId xmlns:a16="http://schemas.microsoft.com/office/drawing/2014/main" id="{E963CBB1-DE6F-9043-8360-8AEC14AC245E}"/>
                </a:ext>
              </a:extLst>
            </p:cNvPr>
            <p:cNvSpPr>
              <a:spLocks noChangeArrowheads="1"/>
            </p:cNvSpPr>
            <p:nvPr/>
          </p:nvSpPr>
          <p:spPr bwMode="auto">
            <a:xfrm>
              <a:off x="2455" y="2422"/>
              <a:ext cx="20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buFont typeface="Wingdings" pitchFamily="2" charset="2"/>
                <a:buNone/>
              </a:pPr>
              <a:r>
                <a:rPr lang="en-US" altLang="en-US" sz="1000" b="1">
                  <a:solidFill>
                    <a:srgbClr val="000000"/>
                  </a:solidFill>
                  <a:effectLst/>
                </a:rPr>
                <a:t>UCL</a:t>
              </a:r>
              <a:endParaRPr lang="en-US" altLang="en-US" sz="1800" b="1">
                <a:effectLst/>
              </a:endParaRPr>
            </a:p>
          </p:txBody>
        </p:sp>
        <p:sp>
          <p:nvSpPr>
            <p:cNvPr id="26654" name="Rectangle 25">
              <a:extLst>
                <a:ext uri="{FF2B5EF4-FFF2-40B4-BE49-F238E27FC236}">
                  <a16:creationId xmlns:a16="http://schemas.microsoft.com/office/drawing/2014/main" id="{125286FB-1A12-9044-B9B6-7FDB2F7C8BED}"/>
                </a:ext>
              </a:extLst>
            </p:cNvPr>
            <p:cNvSpPr>
              <a:spLocks noChangeArrowheads="1"/>
            </p:cNvSpPr>
            <p:nvPr/>
          </p:nvSpPr>
          <p:spPr bwMode="auto">
            <a:xfrm>
              <a:off x="2453" y="3080"/>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buFont typeface="Wingdings" pitchFamily="2" charset="2"/>
                <a:buNone/>
              </a:pPr>
              <a:r>
                <a:rPr lang="en-US" altLang="en-US" sz="1000" b="1">
                  <a:solidFill>
                    <a:srgbClr val="000000"/>
                  </a:solidFill>
                  <a:effectLst/>
                </a:rPr>
                <a:t>LCL</a:t>
              </a:r>
              <a:endParaRPr lang="en-US" altLang="en-US" sz="1800" b="1">
                <a:effectLst/>
              </a:endParaRPr>
            </a:p>
          </p:txBody>
        </p:sp>
        <p:sp>
          <p:nvSpPr>
            <p:cNvPr id="26655" name="Text Box 26">
              <a:extLst>
                <a:ext uri="{FF2B5EF4-FFF2-40B4-BE49-F238E27FC236}">
                  <a16:creationId xmlns:a16="http://schemas.microsoft.com/office/drawing/2014/main" id="{692BBF7A-636C-9241-97A3-15FF663C336D}"/>
                </a:ext>
              </a:extLst>
            </p:cNvPr>
            <p:cNvSpPr txBox="1">
              <a:spLocks noChangeArrowheads="1"/>
            </p:cNvSpPr>
            <p:nvPr/>
          </p:nvSpPr>
          <p:spPr bwMode="auto">
            <a:xfrm>
              <a:off x="2653" y="1117"/>
              <a:ext cx="2767" cy="26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45791" dir="2021404" algn="ctr" rotWithShape="0">
                      <a:srgbClr val="B2B2B2">
                        <a:alpha val="79999"/>
                      </a:srgbClr>
                    </a:outerShdw>
                  </a:effectLst>
                </a14:hiddenEffects>
              </a:ext>
            </a:extLst>
          </p:spPr>
          <p:txBody>
            <a:bodyPr>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spcBef>
                  <a:spcPct val="50000"/>
                </a:spcBef>
                <a:buFont typeface="Wingdings" pitchFamily="2" charset="2"/>
                <a:buNone/>
              </a:pPr>
              <a:r>
                <a:rPr lang="en-US" altLang="en-US" sz="1800">
                  <a:effectLst/>
                </a:rPr>
                <a:t>Process in Statistical Control</a:t>
              </a:r>
            </a:p>
          </p:txBody>
        </p:sp>
        <p:sp>
          <p:nvSpPr>
            <p:cNvPr id="26656" name="Text Box 27">
              <a:extLst>
                <a:ext uri="{FF2B5EF4-FFF2-40B4-BE49-F238E27FC236}">
                  <a16:creationId xmlns:a16="http://schemas.microsoft.com/office/drawing/2014/main" id="{F2A7C0C6-8010-084A-BB28-19F4EEA41EBA}"/>
                </a:ext>
              </a:extLst>
            </p:cNvPr>
            <p:cNvSpPr txBox="1">
              <a:spLocks noChangeArrowheads="1"/>
            </p:cNvSpPr>
            <p:nvPr/>
          </p:nvSpPr>
          <p:spPr bwMode="auto">
            <a:xfrm>
              <a:off x="2653" y="2070"/>
              <a:ext cx="2767" cy="2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45791" dir="2021404" algn="ctr" rotWithShape="0">
                      <a:srgbClr val="B2B2B2">
                        <a:alpha val="79999"/>
                      </a:srgbClr>
                    </a:outerShdw>
                  </a:effectLst>
                </a14:hiddenEffects>
              </a:ext>
            </a:extLst>
          </p:spPr>
          <p:txBody>
            <a:bodyPr>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spcBef>
                  <a:spcPct val="50000"/>
                </a:spcBef>
                <a:buFont typeface="Wingdings" pitchFamily="2" charset="2"/>
                <a:buNone/>
              </a:pPr>
              <a:r>
                <a:rPr lang="en-US" altLang="en-US" sz="1800">
                  <a:effectLst/>
                </a:rPr>
                <a:t>Process not in Statistical Control</a:t>
              </a:r>
            </a:p>
          </p:txBody>
        </p:sp>
        <p:sp>
          <p:nvSpPr>
            <p:cNvPr id="26657" name="Text Box 28">
              <a:extLst>
                <a:ext uri="{FF2B5EF4-FFF2-40B4-BE49-F238E27FC236}">
                  <a16:creationId xmlns:a16="http://schemas.microsoft.com/office/drawing/2014/main" id="{4E513B4D-12E2-394E-BBFE-F99A92CFFFB0}"/>
                </a:ext>
              </a:extLst>
            </p:cNvPr>
            <p:cNvSpPr txBox="1">
              <a:spLocks noChangeArrowheads="1"/>
            </p:cNvSpPr>
            <p:nvPr/>
          </p:nvSpPr>
          <p:spPr bwMode="auto">
            <a:xfrm>
              <a:off x="2653" y="3113"/>
              <a:ext cx="2767" cy="2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45791" dir="2021404" algn="ctr" rotWithShape="0">
                      <a:srgbClr val="B2B2B2">
                        <a:alpha val="79999"/>
                      </a:srgbClr>
                    </a:outerShdw>
                  </a:effectLst>
                </a14:hiddenEffects>
              </a:ext>
            </a:extLst>
          </p:spPr>
          <p:txBody>
            <a:bodyPr>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spcBef>
                  <a:spcPct val="50000"/>
                </a:spcBef>
                <a:buFont typeface="Wingdings" pitchFamily="2" charset="2"/>
                <a:buNone/>
              </a:pPr>
              <a:r>
                <a:rPr lang="en-US" altLang="en-US" sz="1800">
                  <a:effectLst/>
                </a:rPr>
                <a:t>Process not in Statistical Control</a:t>
              </a:r>
            </a:p>
          </p:txBody>
        </p:sp>
        <p:sp>
          <p:nvSpPr>
            <p:cNvPr id="639007" name="Rectangle 31">
              <a:extLst>
                <a:ext uri="{FF2B5EF4-FFF2-40B4-BE49-F238E27FC236}">
                  <a16:creationId xmlns:a16="http://schemas.microsoft.com/office/drawing/2014/main" id="{292C7F51-53AD-1F49-AB09-C1AFA4B4E75B}"/>
                </a:ext>
              </a:extLst>
            </p:cNvPr>
            <p:cNvSpPr>
              <a:spLocks noChangeArrowheads="1"/>
            </p:cNvSpPr>
            <p:nvPr/>
          </p:nvSpPr>
          <p:spPr bwMode="auto">
            <a:xfrm>
              <a:off x="2711" y="3408"/>
              <a:ext cx="2786" cy="308"/>
            </a:xfrm>
            <a:prstGeom prst="rect">
              <a:avLst/>
            </a:prstGeom>
            <a:noFill/>
            <a:ln w="0">
              <a:solidFill>
                <a:srgbClr val="000000"/>
              </a:solidFill>
              <a:miter lim="800000"/>
              <a:headEnd/>
              <a:tailEnd/>
            </a:ln>
            <a:extLst>
              <a:ext uri="{909E8E84-426E-40DD-AFC4-6F175D3DCCD1}">
                <a14:hiddenFill xmlns:a14="http://schemas.microsoft.com/office/drawing/2010/main">
                  <a:solidFill>
                    <a:schemeClr val="accent1">
                      <a:alpha val="80000"/>
                    </a:schemeClr>
                  </a:solidFill>
                </a14:hiddenFill>
              </a:ext>
            </a:extLst>
          </p:spPr>
          <p:txBody>
            <a:bodyPr/>
            <a:lstStyle/>
            <a:p>
              <a:pPr>
                <a:defRPr/>
              </a:pPr>
              <a:endParaRPr lang="en-US">
                <a:latin typeface="Arial" charset="0"/>
              </a:endParaRPr>
            </a:p>
          </p:txBody>
        </p:sp>
        <p:sp>
          <p:nvSpPr>
            <p:cNvPr id="639008" name="Rectangle 32">
              <a:extLst>
                <a:ext uri="{FF2B5EF4-FFF2-40B4-BE49-F238E27FC236}">
                  <a16:creationId xmlns:a16="http://schemas.microsoft.com/office/drawing/2014/main" id="{F71938AF-0BCB-5548-8C31-B27ED929E76C}"/>
                </a:ext>
              </a:extLst>
            </p:cNvPr>
            <p:cNvSpPr>
              <a:spLocks noChangeArrowheads="1"/>
            </p:cNvSpPr>
            <p:nvPr/>
          </p:nvSpPr>
          <p:spPr bwMode="auto">
            <a:xfrm>
              <a:off x="2711" y="3718"/>
              <a:ext cx="2786" cy="310"/>
            </a:xfrm>
            <a:prstGeom prst="rect">
              <a:avLst/>
            </a:prstGeom>
            <a:noFill/>
            <a:ln w="0">
              <a:solidFill>
                <a:srgbClr val="080808"/>
              </a:solidFill>
              <a:miter lim="800000"/>
              <a:headEnd/>
              <a:tailEnd/>
            </a:ln>
            <a:extLst>
              <a:ext uri="{909E8E84-426E-40DD-AFC4-6F175D3DCCD1}">
                <a14:hiddenFill xmlns:a14="http://schemas.microsoft.com/office/drawing/2010/main">
                  <a:solidFill>
                    <a:schemeClr val="accent1">
                      <a:alpha val="80000"/>
                    </a:schemeClr>
                  </a:solidFill>
                </a14:hiddenFill>
              </a:ext>
            </a:extLst>
          </p:spPr>
          <p:txBody>
            <a:bodyPr/>
            <a:lstStyle/>
            <a:p>
              <a:pPr>
                <a:defRPr/>
              </a:pPr>
              <a:endParaRPr lang="en-US">
                <a:latin typeface="Arial" charset="0"/>
              </a:endParaRPr>
            </a:p>
          </p:txBody>
        </p:sp>
        <p:sp>
          <p:nvSpPr>
            <p:cNvPr id="639009" name="Oval 33">
              <a:extLst>
                <a:ext uri="{FF2B5EF4-FFF2-40B4-BE49-F238E27FC236}">
                  <a16:creationId xmlns:a16="http://schemas.microsoft.com/office/drawing/2014/main" id="{E2C440AE-8733-C947-9609-F984D47104F5}"/>
                </a:ext>
              </a:extLst>
            </p:cNvPr>
            <p:cNvSpPr>
              <a:spLocks noChangeArrowheads="1"/>
            </p:cNvSpPr>
            <p:nvPr/>
          </p:nvSpPr>
          <p:spPr bwMode="auto">
            <a:xfrm>
              <a:off x="2681" y="3617"/>
              <a:ext cx="62"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10" name="Oval 34">
              <a:extLst>
                <a:ext uri="{FF2B5EF4-FFF2-40B4-BE49-F238E27FC236}">
                  <a16:creationId xmlns:a16="http://schemas.microsoft.com/office/drawing/2014/main" id="{B7A40EF3-EE0B-D448-91F2-809E9EB9822F}"/>
                </a:ext>
              </a:extLst>
            </p:cNvPr>
            <p:cNvSpPr>
              <a:spLocks noChangeArrowheads="1"/>
            </p:cNvSpPr>
            <p:nvPr/>
          </p:nvSpPr>
          <p:spPr bwMode="auto">
            <a:xfrm>
              <a:off x="3079" y="3540"/>
              <a:ext cx="59" cy="48"/>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11" name="Oval 35">
              <a:extLst>
                <a:ext uri="{FF2B5EF4-FFF2-40B4-BE49-F238E27FC236}">
                  <a16:creationId xmlns:a16="http://schemas.microsoft.com/office/drawing/2014/main" id="{6F3E7751-79B5-9A44-8EB8-E945788D2E48}"/>
                </a:ext>
              </a:extLst>
            </p:cNvPr>
            <p:cNvSpPr>
              <a:spLocks noChangeArrowheads="1"/>
            </p:cNvSpPr>
            <p:nvPr/>
          </p:nvSpPr>
          <p:spPr bwMode="auto">
            <a:xfrm>
              <a:off x="3477" y="3888"/>
              <a:ext cx="62"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12" name="Oval 36">
              <a:extLst>
                <a:ext uri="{FF2B5EF4-FFF2-40B4-BE49-F238E27FC236}">
                  <a16:creationId xmlns:a16="http://schemas.microsoft.com/office/drawing/2014/main" id="{86BA3B2F-B41E-6047-9412-3E37420006AF}"/>
                </a:ext>
              </a:extLst>
            </p:cNvPr>
            <p:cNvSpPr>
              <a:spLocks noChangeArrowheads="1"/>
            </p:cNvSpPr>
            <p:nvPr/>
          </p:nvSpPr>
          <p:spPr bwMode="auto">
            <a:xfrm>
              <a:off x="3875" y="4120"/>
              <a:ext cx="59" cy="47"/>
            </a:xfrm>
            <a:prstGeom prst="ellipse">
              <a:avLst/>
            </a:prstGeom>
            <a:solidFill>
              <a:srgbClr val="CC3300"/>
            </a:solidFill>
            <a:ln w="0">
              <a:solidFill>
                <a:srgbClr val="000000"/>
              </a:solidFill>
              <a:round/>
              <a:headEnd/>
              <a:tailEnd/>
            </a:ln>
          </p:spPr>
          <p:txBody>
            <a:bodyPr/>
            <a:lstStyle/>
            <a:p>
              <a:pPr>
                <a:defRPr/>
              </a:pPr>
              <a:endParaRPr lang="en-US">
                <a:latin typeface="Arial" charset="0"/>
              </a:endParaRPr>
            </a:p>
          </p:txBody>
        </p:sp>
        <p:sp>
          <p:nvSpPr>
            <p:cNvPr id="639013" name="Oval 37">
              <a:extLst>
                <a:ext uri="{FF2B5EF4-FFF2-40B4-BE49-F238E27FC236}">
                  <a16:creationId xmlns:a16="http://schemas.microsoft.com/office/drawing/2014/main" id="{D7578DF3-05C5-0641-B9AE-CE7DF46D1F35}"/>
                </a:ext>
              </a:extLst>
            </p:cNvPr>
            <p:cNvSpPr>
              <a:spLocks noChangeArrowheads="1"/>
            </p:cNvSpPr>
            <p:nvPr/>
          </p:nvSpPr>
          <p:spPr bwMode="auto">
            <a:xfrm>
              <a:off x="4274" y="3617"/>
              <a:ext cx="59"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14" name="Oval 38">
              <a:extLst>
                <a:ext uri="{FF2B5EF4-FFF2-40B4-BE49-F238E27FC236}">
                  <a16:creationId xmlns:a16="http://schemas.microsoft.com/office/drawing/2014/main" id="{C6D24CED-A4AD-A74B-8956-16716E3CC863}"/>
                </a:ext>
              </a:extLst>
            </p:cNvPr>
            <p:cNvSpPr>
              <a:spLocks noChangeArrowheads="1"/>
            </p:cNvSpPr>
            <p:nvPr/>
          </p:nvSpPr>
          <p:spPr bwMode="auto">
            <a:xfrm>
              <a:off x="4671" y="3811"/>
              <a:ext cx="61" cy="46"/>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15" name="Oval 39">
              <a:extLst>
                <a:ext uri="{FF2B5EF4-FFF2-40B4-BE49-F238E27FC236}">
                  <a16:creationId xmlns:a16="http://schemas.microsoft.com/office/drawing/2014/main" id="{4B19DC64-5880-494D-9741-4B3103168A0C}"/>
                </a:ext>
              </a:extLst>
            </p:cNvPr>
            <p:cNvSpPr>
              <a:spLocks noChangeArrowheads="1"/>
            </p:cNvSpPr>
            <p:nvPr/>
          </p:nvSpPr>
          <p:spPr bwMode="auto">
            <a:xfrm>
              <a:off x="5069" y="3578"/>
              <a:ext cx="58"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16" name="Oval 40">
              <a:extLst>
                <a:ext uri="{FF2B5EF4-FFF2-40B4-BE49-F238E27FC236}">
                  <a16:creationId xmlns:a16="http://schemas.microsoft.com/office/drawing/2014/main" id="{4A01D3F6-3EE5-444E-92EE-229EEA221C58}"/>
                </a:ext>
              </a:extLst>
            </p:cNvPr>
            <p:cNvSpPr>
              <a:spLocks noChangeArrowheads="1"/>
            </p:cNvSpPr>
            <p:nvPr/>
          </p:nvSpPr>
          <p:spPr bwMode="auto">
            <a:xfrm>
              <a:off x="5467" y="3850"/>
              <a:ext cx="62" cy="46"/>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17" name="Oval 41">
              <a:extLst>
                <a:ext uri="{FF2B5EF4-FFF2-40B4-BE49-F238E27FC236}">
                  <a16:creationId xmlns:a16="http://schemas.microsoft.com/office/drawing/2014/main" id="{1BCF3632-66E2-B74F-96FB-37BF2F76A3D1}"/>
                </a:ext>
              </a:extLst>
            </p:cNvPr>
            <p:cNvSpPr>
              <a:spLocks noChangeArrowheads="1"/>
            </p:cNvSpPr>
            <p:nvPr/>
          </p:nvSpPr>
          <p:spPr bwMode="auto">
            <a:xfrm>
              <a:off x="3757" y="4067"/>
              <a:ext cx="299" cy="155"/>
            </a:xfrm>
            <a:prstGeom prst="ellipse">
              <a:avLst/>
            </a:prstGeom>
            <a:noFill/>
            <a:ln w="0">
              <a:solidFill>
                <a:srgbClr val="F80000"/>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charset="0"/>
              </a:endParaRPr>
            </a:p>
          </p:txBody>
        </p:sp>
        <p:sp>
          <p:nvSpPr>
            <p:cNvPr id="639018" name="Line 42">
              <a:extLst>
                <a:ext uri="{FF2B5EF4-FFF2-40B4-BE49-F238E27FC236}">
                  <a16:creationId xmlns:a16="http://schemas.microsoft.com/office/drawing/2014/main" id="{4190C609-2AD9-484B-86EE-1DEBD6E8F920}"/>
                </a:ext>
              </a:extLst>
            </p:cNvPr>
            <p:cNvSpPr>
              <a:spLocks noChangeShapeType="1"/>
            </p:cNvSpPr>
            <p:nvPr/>
          </p:nvSpPr>
          <p:spPr bwMode="auto">
            <a:xfrm flipV="1">
              <a:off x="2705" y="3562"/>
              <a:ext cx="392" cy="71"/>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19" name="Line 43">
              <a:extLst>
                <a:ext uri="{FF2B5EF4-FFF2-40B4-BE49-F238E27FC236}">
                  <a16:creationId xmlns:a16="http://schemas.microsoft.com/office/drawing/2014/main" id="{DB1EA32F-0524-9440-B433-3332EA285C1D}"/>
                </a:ext>
              </a:extLst>
            </p:cNvPr>
            <p:cNvSpPr>
              <a:spLocks noChangeShapeType="1"/>
            </p:cNvSpPr>
            <p:nvPr/>
          </p:nvSpPr>
          <p:spPr bwMode="auto">
            <a:xfrm flipH="1" flipV="1">
              <a:off x="3103" y="3553"/>
              <a:ext cx="385" cy="341"/>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20" name="Line 44">
              <a:extLst>
                <a:ext uri="{FF2B5EF4-FFF2-40B4-BE49-F238E27FC236}">
                  <a16:creationId xmlns:a16="http://schemas.microsoft.com/office/drawing/2014/main" id="{F14DACA8-6DAD-7943-A09B-95428CC73933}"/>
                </a:ext>
              </a:extLst>
            </p:cNvPr>
            <p:cNvSpPr>
              <a:spLocks noChangeShapeType="1"/>
            </p:cNvSpPr>
            <p:nvPr/>
          </p:nvSpPr>
          <p:spPr bwMode="auto">
            <a:xfrm flipH="1" flipV="1">
              <a:off x="4303" y="3645"/>
              <a:ext cx="392" cy="195"/>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21" name="Line 45">
              <a:extLst>
                <a:ext uri="{FF2B5EF4-FFF2-40B4-BE49-F238E27FC236}">
                  <a16:creationId xmlns:a16="http://schemas.microsoft.com/office/drawing/2014/main" id="{9CD85889-9118-6149-B61A-601550743ADD}"/>
                </a:ext>
              </a:extLst>
            </p:cNvPr>
            <p:cNvSpPr>
              <a:spLocks noChangeShapeType="1"/>
            </p:cNvSpPr>
            <p:nvPr/>
          </p:nvSpPr>
          <p:spPr bwMode="auto">
            <a:xfrm flipH="1">
              <a:off x="4678" y="3611"/>
              <a:ext cx="386" cy="223"/>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22" name="Line 46">
              <a:extLst>
                <a:ext uri="{FF2B5EF4-FFF2-40B4-BE49-F238E27FC236}">
                  <a16:creationId xmlns:a16="http://schemas.microsoft.com/office/drawing/2014/main" id="{74B5AFEC-6D6A-5347-A47F-BBCAB278221B}"/>
                </a:ext>
              </a:extLst>
            </p:cNvPr>
            <p:cNvSpPr>
              <a:spLocks noChangeShapeType="1"/>
            </p:cNvSpPr>
            <p:nvPr/>
          </p:nvSpPr>
          <p:spPr bwMode="auto">
            <a:xfrm flipH="1" flipV="1">
              <a:off x="5076" y="3597"/>
              <a:ext cx="429" cy="282"/>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23" name="Line 47">
              <a:extLst>
                <a:ext uri="{FF2B5EF4-FFF2-40B4-BE49-F238E27FC236}">
                  <a16:creationId xmlns:a16="http://schemas.microsoft.com/office/drawing/2014/main" id="{E8C2A69E-68D6-CA43-9FC5-ED0570C1D521}"/>
                </a:ext>
              </a:extLst>
            </p:cNvPr>
            <p:cNvSpPr>
              <a:spLocks noChangeShapeType="1"/>
            </p:cNvSpPr>
            <p:nvPr/>
          </p:nvSpPr>
          <p:spPr bwMode="auto">
            <a:xfrm flipH="1" flipV="1">
              <a:off x="3501" y="3907"/>
              <a:ext cx="381" cy="223"/>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24" name="Line 48">
              <a:extLst>
                <a:ext uri="{FF2B5EF4-FFF2-40B4-BE49-F238E27FC236}">
                  <a16:creationId xmlns:a16="http://schemas.microsoft.com/office/drawing/2014/main" id="{0DE60426-867B-EB4D-9216-4E98196FC285}"/>
                </a:ext>
              </a:extLst>
            </p:cNvPr>
            <p:cNvSpPr>
              <a:spLocks noChangeShapeType="1"/>
            </p:cNvSpPr>
            <p:nvPr/>
          </p:nvSpPr>
          <p:spPr bwMode="auto">
            <a:xfrm flipV="1">
              <a:off x="3905" y="3633"/>
              <a:ext cx="385" cy="487"/>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26676" name="Rectangle 49">
              <a:extLst>
                <a:ext uri="{FF2B5EF4-FFF2-40B4-BE49-F238E27FC236}">
                  <a16:creationId xmlns:a16="http://schemas.microsoft.com/office/drawing/2014/main" id="{2B29AA32-9333-D347-B90A-D66D459E5535}"/>
                </a:ext>
              </a:extLst>
            </p:cNvPr>
            <p:cNvSpPr>
              <a:spLocks noChangeArrowheads="1"/>
            </p:cNvSpPr>
            <p:nvPr/>
          </p:nvSpPr>
          <p:spPr bwMode="auto">
            <a:xfrm>
              <a:off x="2482" y="3340"/>
              <a:ext cx="20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buFont typeface="Wingdings" pitchFamily="2" charset="2"/>
                <a:buNone/>
              </a:pPr>
              <a:r>
                <a:rPr lang="en-US" altLang="en-US" sz="1000" b="1">
                  <a:solidFill>
                    <a:srgbClr val="000000"/>
                  </a:solidFill>
                  <a:effectLst/>
                </a:rPr>
                <a:t>UCL</a:t>
              </a:r>
              <a:endParaRPr lang="en-US" altLang="en-US" sz="1800" b="1">
                <a:effectLst/>
              </a:endParaRPr>
            </a:p>
          </p:txBody>
        </p:sp>
        <p:sp>
          <p:nvSpPr>
            <p:cNvPr id="26677" name="Rectangle 50">
              <a:extLst>
                <a:ext uri="{FF2B5EF4-FFF2-40B4-BE49-F238E27FC236}">
                  <a16:creationId xmlns:a16="http://schemas.microsoft.com/office/drawing/2014/main" id="{1DFFDAB7-D7B0-8F4F-A7CD-ED93763C7135}"/>
                </a:ext>
              </a:extLst>
            </p:cNvPr>
            <p:cNvSpPr>
              <a:spLocks noChangeArrowheads="1"/>
            </p:cNvSpPr>
            <p:nvPr/>
          </p:nvSpPr>
          <p:spPr bwMode="auto">
            <a:xfrm>
              <a:off x="2480" y="3999"/>
              <a:ext cx="19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buFont typeface="Wingdings" pitchFamily="2" charset="2"/>
                <a:buNone/>
              </a:pPr>
              <a:r>
                <a:rPr lang="en-US" altLang="en-US" sz="1000" b="1">
                  <a:solidFill>
                    <a:srgbClr val="000000"/>
                  </a:solidFill>
                  <a:effectLst/>
                </a:rPr>
                <a:t>LCL</a:t>
              </a:r>
              <a:endParaRPr lang="en-US" altLang="en-US" sz="1800" b="1">
                <a:effectLst/>
              </a:endParaRPr>
            </a:p>
          </p:txBody>
        </p:sp>
        <p:grpSp>
          <p:nvGrpSpPr>
            <p:cNvPr id="26678" name="Group 51">
              <a:extLst>
                <a:ext uri="{FF2B5EF4-FFF2-40B4-BE49-F238E27FC236}">
                  <a16:creationId xmlns:a16="http://schemas.microsoft.com/office/drawing/2014/main" id="{82FC0A48-EDBF-DE43-AB37-224215F0AD70}"/>
                </a:ext>
              </a:extLst>
            </p:cNvPr>
            <p:cNvGrpSpPr>
              <a:grpSpLocks noChangeAspect="1"/>
            </p:cNvGrpSpPr>
            <p:nvPr/>
          </p:nvGrpSpPr>
          <p:grpSpPr bwMode="auto">
            <a:xfrm>
              <a:off x="2363" y="1326"/>
              <a:ext cx="3284" cy="950"/>
              <a:chOff x="1864" y="711"/>
              <a:chExt cx="3284" cy="950"/>
            </a:xfrm>
          </p:grpSpPr>
          <p:sp>
            <p:nvSpPr>
              <p:cNvPr id="639028" name="AutoShape 52">
                <a:extLst>
                  <a:ext uri="{FF2B5EF4-FFF2-40B4-BE49-F238E27FC236}">
                    <a16:creationId xmlns:a16="http://schemas.microsoft.com/office/drawing/2014/main" id="{0303E8B3-44B6-FB47-B488-173BFB965C4D}"/>
                  </a:ext>
                </a:extLst>
              </p:cNvPr>
              <p:cNvSpPr>
                <a:spLocks noChangeAspect="1" noChangeArrowheads="1" noTextEdit="1"/>
              </p:cNvSpPr>
              <p:nvPr/>
            </p:nvSpPr>
            <p:spPr bwMode="auto">
              <a:xfrm>
                <a:off x="1864" y="711"/>
                <a:ext cx="3284"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Arial" charset="0"/>
                </a:endParaRPr>
              </a:p>
            </p:txBody>
          </p:sp>
          <p:sp>
            <p:nvSpPr>
              <p:cNvPr id="639029" name="Rectangle 53">
                <a:extLst>
                  <a:ext uri="{FF2B5EF4-FFF2-40B4-BE49-F238E27FC236}">
                    <a16:creationId xmlns:a16="http://schemas.microsoft.com/office/drawing/2014/main" id="{2B874C60-B5C3-6047-86CF-F8DB40A8FF1C}"/>
                  </a:ext>
                </a:extLst>
              </p:cNvPr>
              <p:cNvSpPr>
                <a:spLocks noChangeArrowheads="1"/>
              </p:cNvSpPr>
              <p:nvPr/>
            </p:nvSpPr>
            <p:spPr bwMode="auto">
              <a:xfrm>
                <a:off x="2212" y="866"/>
                <a:ext cx="2786" cy="310"/>
              </a:xfrm>
              <a:prstGeom prst="rect">
                <a:avLst/>
              </a:prstGeom>
              <a:noFill/>
              <a:ln w="0">
                <a:solidFill>
                  <a:srgbClr val="000000"/>
                </a:solidFill>
                <a:miter lim="800000"/>
                <a:headEnd/>
                <a:tailEnd/>
              </a:ln>
              <a:extLst>
                <a:ext uri="{909E8E84-426E-40DD-AFC4-6F175D3DCCD1}">
                  <a14:hiddenFill xmlns:a14="http://schemas.microsoft.com/office/drawing/2010/main">
                    <a:solidFill>
                      <a:schemeClr val="folHlink"/>
                    </a:solidFill>
                  </a14:hiddenFill>
                </a:ext>
              </a:extLst>
            </p:spPr>
            <p:txBody>
              <a:bodyPr/>
              <a:lstStyle/>
              <a:p>
                <a:pPr>
                  <a:defRPr/>
                </a:pPr>
                <a:endParaRPr lang="en-US">
                  <a:latin typeface="Arial" charset="0"/>
                </a:endParaRPr>
              </a:p>
            </p:txBody>
          </p:sp>
          <p:sp>
            <p:nvSpPr>
              <p:cNvPr id="639030" name="Rectangle 54">
                <a:extLst>
                  <a:ext uri="{FF2B5EF4-FFF2-40B4-BE49-F238E27FC236}">
                    <a16:creationId xmlns:a16="http://schemas.microsoft.com/office/drawing/2014/main" id="{0609972C-747B-724A-A665-D6F78562EC2A}"/>
                  </a:ext>
                </a:extLst>
              </p:cNvPr>
              <p:cNvSpPr>
                <a:spLocks noChangeArrowheads="1"/>
              </p:cNvSpPr>
              <p:nvPr/>
            </p:nvSpPr>
            <p:spPr bwMode="auto">
              <a:xfrm>
                <a:off x="2212" y="1176"/>
                <a:ext cx="2786" cy="309"/>
              </a:xfrm>
              <a:prstGeom prst="rect">
                <a:avLst/>
              </a:prstGeom>
              <a:noFill/>
              <a:ln w="0">
                <a:solidFill>
                  <a:srgbClr val="080808"/>
                </a:solidFill>
                <a:miter lim="800000"/>
                <a:headEnd/>
                <a:tailEnd/>
              </a:ln>
              <a:extLst>
                <a:ext uri="{909E8E84-426E-40DD-AFC4-6F175D3DCCD1}">
                  <a14:hiddenFill xmlns:a14="http://schemas.microsoft.com/office/drawing/2010/main">
                    <a:solidFill>
                      <a:schemeClr val="folHlink"/>
                    </a:solidFill>
                  </a14:hiddenFill>
                </a:ext>
              </a:extLst>
            </p:spPr>
            <p:txBody>
              <a:bodyPr/>
              <a:lstStyle/>
              <a:p>
                <a:pPr>
                  <a:defRPr/>
                </a:pPr>
                <a:endParaRPr lang="en-US">
                  <a:latin typeface="Arial" charset="0"/>
                </a:endParaRPr>
              </a:p>
            </p:txBody>
          </p:sp>
          <p:sp>
            <p:nvSpPr>
              <p:cNvPr id="639031" name="Oval 55">
                <a:extLst>
                  <a:ext uri="{FF2B5EF4-FFF2-40B4-BE49-F238E27FC236}">
                    <a16:creationId xmlns:a16="http://schemas.microsoft.com/office/drawing/2014/main" id="{3DF1EE86-DB32-CF42-9E5F-2659F9060002}"/>
                  </a:ext>
                </a:extLst>
              </p:cNvPr>
              <p:cNvSpPr>
                <a:spLocks noChangeArrowheads="1"/>
              </p:cNvSpPr>
              <p:nvPr/>
            </p:nvSpPr>
            <p:spPr bwMode="auto">
              <a:xfrm>
                <a:off x="2182" y="1075"/>
                <a:ext cx="62"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32" name="Oval 56">
                <a:extLst>
                  <a:ext uri="{FF2B5EF4-FFF2-40B4-BE49-F238E27FC236}">
                    <a16:creationId xmlns:a16="http://schemas.microsoft.com/office/drawing/2014/main" id="{4F8A9FF8-F7F2-5848-A7E6-36777A167342}"/>
                  </a:ext>
                </a:extLst>
              </p:cNvPr>
              <p:cNvSpPr>
                <a:spLocks noChangeArrowheads="1"/>
              </p:cNvSpPr>
              <p:nvPr/>
            </p:nvSpPr>
            <p:spPr bwMode="auto">
              <a:xfrm>
                <a:off x="2580" y="997"/>
                <a:ext cx="59"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33" name="Oval 57">
                <a:extLst>
                  <a:ext uri="{FF2B5EF4-FFF2-40B4-BE49-F238E27FC236}">
                    <a16:creationId xmlns:a16="http://schemas.microsoft.com/office/drawing/2014/main" id="{8BE22484-6EB4-244B-A574-5C336CC8AD9F}"/>
                  </a:ext>
                </a:extLst>
              </p:cNvPr>
              <p:cNvSpPr>
                <a:spLocks noChangeArrowheads="1"/>
              </p:cNvSpPr>
              <p:nvPr/>
            </p:nvSpPr>
            <p:spPr bwMode="auto">
              <a:xfrm>
                <a:off x="2978" y="1346"/>
                <a:ext cx="62" cy="46"/>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34" name="Oval 58">
                <a:extLst>
                  <a:ext uri="{FF2B5EF4-FFF2-40B4-BE49-F238E27FC236}">
                    <a16:creationId xmlns:a16="http://schemas.microsoft.com/office/drawing/2014/main" id="{A692A424-D264-2C40-BE0B-4730859FB628}"/>
                  </a:ext>
                </a:extLst>
              </p:cNvPr>
              <p:cNvSpPr>
                <a:spLocks noChangeArrowheads="1"/>
              </p:cNvSpPr>
              <p:nvPr/>
            </p:nvSpPr>
            <p:spPr bwMode="auto">
              <a:xfrm>
                <a:off x="3376" y="1268"/>
                <a:ext cx="59" cy="48"/>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35" name="Oval 59">
                <a:extLst>
                  <a:ext uri="{FF2B5EF4-FFF2-40B4-BE49-F238E27FC236}">
                    <a16:creationId xmlns:a16="http://schemas.microsoft.com/office/drawing/2014/main" id="{790E9909-84F3-2643-AC45-804299D4376B}"/>
                  </a:ext>
                </a:extLst>
              </p:cNvPr>
              <p:cNvSpPr>
                <a:spLocks noChangeArrowheads="1"/>
              </p:cNvSpPr>
              <p:nvPr/>
            </p:nvSpPr>
            <p:spPr bwMode="auto">
              <a:xfrm>
                <a:off x="3775" y="1075"/>
                <a:ext cx="59"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36" name="Oval 60">
                <a:extLst>
                  <a:ext uri="{FF2B5EF4-FFF2-40B4-BE49-F238E27FC236}">
                    <a16:creationId xmlns:a16="http://schemas.microsoft.com/office/drawing/2014/main" id="{244A6F65-8C84-B54F-8C48-ECC0DD393A7F}"/>
                  </a:ext>
                </a:extLst>
              </p:cNvPr>
              <p:cNvSpPr>
                <a:spLocks noChangeArrowheads="1"/>
              </p:cNvSpPr>
              <p:nvPr/>
            </p:nvSpPr>
            <p:spPr bwMode="auto">
              <a:xfrm>
                <a:off x="4172" y="1268"/>
                <a:ext cx="61" cy="48"/>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37" name="Oval 61">
                <a:extLst>
                  <a:ext uri="{FF2B5EF4-FFF2-40B4-BE49-F238E27FC236}">
                    <a16:creationId xmlns:a16="http://schemas.microsoft.com/office/drawing/2014/main" id="{7DF9F91D-3122-EB4E-9AB7-FE3B699504CB}"/>
                  </a:ext>
                </a:extLst>
              </p:cNvPr>
              <p:cNvSpPr>
                <a:spLocks noChangeArrowheads="1"/>
              </p:cNvSpPr>
              <p:nvPr/>
            </p:nvSpPr>
            <p:spPr bwMode="auto">
              <a:xfrm>
                <a:off x="4570" y="1036"/>
                <a:ext cx="58" cy="47"/>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38" name="Oval 62">
                <a:extLst>
                  <a:ext uri="{FF2B5EF4-FFF2-40B4-BE49-F238E27FC236}">
                    <a16:creationId xmlns:a16="http://schemas.microsoft.com/office/drawing/2014/main" id="{107E7054-D7C4-0E47-9593-B0CD0B02A701}"/>
                  </a:ext>
                </a:extLst>
              </p:cNvPr>
              <p:cNvSpPr>
                <a:spLocks noChangeArrowheads="1"/>
              </p:cNvSpPr>
              <p:nvPr/>
            </p:nvSpPr>
            <p:spPr bwMode="auto">
              <a:xfrm>
                <a:off x="4968" y="1308"/>
                <a:ext cx="62" cy="49"/>
              </a:xfrm>
              <a:prstGeom prst="ellipse">
                <a:avLst/>
              </a:prstGeom>
              <a:solidFill>
                <a:schemeClr val="tx1"/>
              </a:solidFill>
              <a:ln w="0">
                <a:solidFill>
                  <a:srgbClr val="000000"/>
                </a:solidFill>
                <a:round/>
                <a:headEnd/>
                <a:tailEnd/>
              </a:ln>
            </p:spPr>
            <p:txBody>
              <a:bodyPr/>
              <a:lstStyle/>
              <a:p>
                <a:pPr>
                  <a:defRPr/>
                </a:pPr>
                <a:endParaRPr lang="en-US">
                  <a:latin typeface="Arial" charset="0"/>
                </a:endParaRPr>
              </a:p>
            </p:txBody>
          </p:sp>
          <p:sp>
            <p:nvSpPr>
              <p:cNvPr id="639039" name="Line 63">
                <a:extLst>
                  <a:ext uri="{FF2B5EF4-FFF2-40B4-BE49-F238E27FC236}">
                    <a16:creationId xmlns:a16="http://schemas.microsoft.com/office/drawing/2014/main" id="{CAE6BF89-EC9D-024E-98D2-F18A39329E41}"/>
                  </a:ext>
                </a:extLst>
              </p:cNvPr>
              <p:cNvSpPr>
                <a:spLocks noChangeShapeType="1"/>
              </p:cNvSpPr>
              <p:nvPr/>
            </p:nvSpPr>
            <p:spPr bwMode="auto">
              <a:xfrm flipV="1">
                <a:off x="2206" y="1021"/>
                <a:ext cx="392" cy="7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40" name="Line 64">
                <a:extLst>
                  <a:ext uri="{FF2B5EF4-FFF2-40B4-BE49-F238E27FC236}">
                    <a16:creationId xmlns:a16="http://schemas.microsoft.com/office/drawing/2014/main" id="{C5EABA8A-90DA-3543-8B02-8423D06DA2D1}"/>
                  </a:ext>
                </a:extLst>
              </p:cNvPr>
              <p:cNvSpPr>
                <a:spLocks noChangeShapeType="1"/>
              </p:cNvSpPr>
              <p:nvPr/>
            </p:nvSpPr>
            <p:spPr bwMode="auto">
              <a:xfrm flipH="1" flipV="1">
                <a:off x="2604" y="1013"/>
                <a:ext cx="385" cy="339"/>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41" name="Line 65">
                <a:extLst>
                  <a:ext uri="{FF2B5EF4-FFF2-40B4-BE49-F238E27FC236}">
                    <a16:creationId xmlns:a16="http://schemas.microsoft.com/office/drawing/2014/main" id="{87D70923-014E-3A46-963B-238A00BDF8B4}"/>
                  </a:ext>
                </a:extLst>
              </p:cNvPr>
              <p:cNvSpPr>
                <a:spLocks noChangeShapeType="1"/>
              </p:cNvSpPr>
              <p:nvPr/>
            </p:nvSpPr>
            <p:spPr bwMode="auto">
              <a:xfrm flipV="1">
                <a:off x="3008" y="1293"/>
                <a:ext cx="386" cy="8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42" name="Line 66">
                <a:extLst>
                  <a:ext uri="{FF2B5EF4-FFF2-40B4-BE49-F238E27FC236}">
                    <a16:creationId xmlns:a16="http://schemas.microsoft.com/office/drawing/2014/main" id="{A30D8D42-9AF2-BB44-8B39-335054F89A2E}"/>
                  </a:ext>
                </a:extLst>
              </p:cNvPr>
              <p:cNvSpPr>
                <a:spLocks noChangeShapeType="1"/>
              </p:cNvSpPr>
              <p:nvPr/>
            </p:nvSpPr>
            <p:spPr bwMode="auto">
              <a:xfrm flipH="1">
                <a:off x="3406" y="1091"/>
                <a:ext cx="377" cy="193"/>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43" name="Line 67">
                <a:extLst>
                  <a:ext uri="{FF2B5EF4-FFF2-40B4-BE49-F238E27FC236}">
                    <a16:creationId xmlns:a16="http://schemas.microsoft.com/office/drawing/2014/main" id="{A594BE77-5306-034A-A490-51FEC9ACAB6C}"/>
                  </a:ext>
                </a:extLst>
              </p:cNvPr>
              <p:cNvSpPr>
                <a:spLocks noChangeShapeType="1"/>
              </p:cNvSpPr>
              <p:nvPr/>
            </p:nvSpPr>
            <p:spPr bwMode="auto">
              <a:xfrm flipH="1" flipV="1">
                <a:off x="3804" y="1103"/>
                <a:ext cx="392" cy="195"/>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44" name="Line 68">
                <a:extLst>
                  <a:ext uri="{FF2B5EF4-FFF2-40B4-BE49-F238E27FC236}">
                    <a16:creationId xmlns:a16="http://schemas.microsoft.com/office/drawing/2014/main" id="{F79EE473-EE0B-0343-B9B2-D93F2A4D2AA2}"/>
                  </a:ext>
                </a:extLst>
              </p:cNvPr>
              <p:cNvSpPr>
                <a:spLocks noChangeShapeType="1"/>
              </p:cNvSpPr>
              <p:nvPr/>
            </p:nvSpPr>
            <p:spPr bwMode="auto">
              <a:xfrm flipH="1">
                <a:off x="4181" y="1071"/>
                <a:ext cx="386" cy="22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639045" name="Line 69">
                <a:extLst>
                  <a:ext uri="{FF2B5EF4-FFF2-40B4-BE49-F238E27FC236}">
                    <a16:creationId xmlns:a16="http://schemas.microsoft.com/office/drawing/2014/main" id="{E19BF9EF-5086-AF41-8F9C-58EBB4E0695C}"/>
                  </a:ext>
                </a:extLst>
              </p:cNvPr>
              <p:cNvSpPr>
                <a:spLocks noChangeShapeType="1"/>
              </p:cNvSpPr>
              <p:nvPr/>
            </p:nvSpPr>
            <p:spPr bwMode="auto">
              <a:xfrm flipH="1" flipV="1">
                <a:off x="4579" y="1057"/>
                <a:ext cx="425" cy="278"/>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26697" name="Rectangle 70">
                <a:extLst>
                  <a:ext uri="{FF2B5EF4-FFF2-40B4-BE49-F238E27FC236}">
                    <a16:creationId xmlns:a16="http://schemas.microsoft.com/office/drawing/2014/main" id="{51B3BC9D-135F-244C-B424-453E89D7AF46}"/>
                  </a:ext>
                </a:extLst>
              </p:cNvPr>
              <p:cNvSpPr>
                <a:spLocks noChangeArrowheads="1"/>
              </p:cNvSpPr>
              <p:nvPr/>
            </p:nvSpPr>
            <p:spPr bwMode="auto">
              <a:xfrm>
                <a:off x="1983" y="798"/>
                <a:ext cx="20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buFont typeface="Wingdings" pitchFamily="2" charset="2"/>
                  <a:buNone/>
                </a:pPr>
                <a:r>
                  <a:rPr lang="en-US" altLang="en-US" sz="1000" b="1">
                    <a:solidFill>
                      <a:srgbClr val="000000"/>
                    </a:solidFill>
                    <a:effectLst/>
                  </a:rPr>
                  <a:t>UCL</a:t>
                </a:r>
                <a:endParaRPr lang="en-US" altLang="en-US" sz="1800" b="1">
                  <a:effectLst/>
                </a:endParaRPr>
              </a:p>
            </p:txBody>
          </p:sp>
          <p:sp>
            <p:nvSpPr>
              <p:cNvPr id="26698" name="Rectangle 71">
                <a:extLst>
                  <a:ext uri="{FF2B5EF4-FFF2-40B4-BE49-F238E27FC236}">
                    <a16:creationId xmlns:a16="http://schemas.microsoft.com/office/drawing/2014/main" id="{F6BE2F4C-932C-D34E-812B-88F0F53A8136}"/>
                  </a:ext>
                </a:extLst>
              </p:cNvPr>
              <p:cNvSpPr>
                <a:spLocks noChangeArrowheads="1"/>
              </p:cNvSpPr>
              <p:nvPr/>
            </p:nvSpPr>
            <p:spPr bwMode="auto">
              <a:xfrm>
                <a:off x="1981" y="1456"/>
                <a:ext cx="19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buFont typeface="Wingdings" pitchFamily="2" charset="2"/>
                  <a:buNone/>
                </a:pPr>
                <a:r>
                  <a:rPr lang="en-US" altLang="en-US" sz="1000" b="1">
                    <a:solidFill>
                      <a:srgbClr val="000000"/>
                    </a:solidFill>
                    <a:effectLst/>
                  </a:rPr>
                  <a:t>LCL</a:t>
                </a:r>
                <a:endParaRPr lang="en-US" altLang="en-US" sz="1800" b="1">
                  <a:effectLst/>
                </a:endParaRPr>
              </a:p>
            </p:txBody>
          </p:sp>
        </p:grpSp>
      </p:grpSp>
      <p:sp>
        <p:nvSpPr>
          <p:cNvPr id="639048" name="Line 72">
            <a:extLst>
              <a:ext uri="{FF2B5EF4-FFF2-40B4-BE49-F238E27FC236}">
                <a16:creationId xmlns:a16="http://schemas.microsoft.com/office/drawing/2014/main" id="{C493F9D5-2439-7948-BF83-531A8908BF81}"/>
              </a:ext>
            </a:extLst>
          </p:cNvPr>
          <p:cNvSpPr>
            <a:spLocks noChangeShapeType="1"/>
          </p:cNvSpPr>
          <p:nvPr/>
        </p:nvSpPr>
        <p:spPr bwMode="auto">
          <a:xfrm flipV="1">
            <a:off x="5221288" y="3644900"/>
            <a:ext cx="646112" cy="25209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39049" name="Line 73">
            <a:extLst>
              <a:ext uri="{FF2B5EF4-FFF2-40B4-BE49-F238E27FC236}">
                <a16:creationId xmlns:a16="http://schemas.microsoft.com/office/drawing/2014/main" id="{6C4175A0-415E-DA40-8D7D-B74A4F455514}"/>
              </a:ext>
            </a:extLst>
          </p:cNvPr>
          <p:cNvSpPr>
            <a:spLocks noChangeShapeType="1"/>
          </p:cNvSpPr>
          <p:nvPr/>
        </p:nvSpPr>
        <p:spPr bwMode="auto">
          <a:xfrm flipV="1">
            <a:off x="5219700" y="5876925"/>
            <a:ext cx="574675" cy="2889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6633" name="Text Box 74">
            <a:extLst>
              <a:ext uri="{FF2B5EF4-FFF2-40B4-BE49-F238E27FC236}">
                <a16:creationId xmlns:a16="http://schemas.microsoft.com/office/drawing/2014/main" id="{59AA5CA7-6CFC-D14F-A1C5-85BD1B838743}"/>
              </a:ext>
            </a:extLst>
          </p:cNvPr>
          <p:cNvSpPr txBox="1">
            <a:spLocks noChangeArrowheads="1"/>
          </p:cNvSpPr>
          <p:nvPr/>
        </p:nvSpPr>
        <p:spPr bwMode="auto">
          <a:xfrm>
            <a:off x="1042988" y="3141663"/>
            <a:ext cx="2663825" cy="1108075"/>
          </a:xfrm>
          <a:prstGeom prst="rect">
            <a:avLst/>
          </a:prstGeom>
          <a:noFill/>
          <a:ln w="38100" cmpd="dbl" algn="ctr">
            <a:solidFill>
              <a:schemeClr val="bg2"/>
            </a:solidFill>
            <a:miter lim="800000"/>
            <a:headEnd/>
            <a:tailEnd/>
          </a:ln>
          <a:effectLst/>
        </p:spPr>
        <p:txBody>
          <a:bodyPr>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spcBef>
                <a:spcPct val="50000"/>
              </a:spcBef>
              <a:buFont typeface="Wingdings" pitchFamily="2" charset="2"/>
              <a:buNone/>
            </a:pPr>
            <a:r>
              <a:rPr lang="en-US" altLang="en-US" sz="1600" dirty="0">
                <a:solidFill>
                  <a:srgbClr val="000000"/>
                </a:solidFill>
                <a:effectLst/>
              </a:rPr>
              <a:t>A Process</a:t>
            </a:r>
            <a:br>
              <a:rPr lang="en-US" altLang="en-US" sz="1600" dirty="0">
                <a:solidFill>
                  <a:srgbClr val="000000"/>
                </a:solidFill>
                <a:effectLst/>
              </a:rPr>
            </a:br>
            <a:r>
              <a:rPr lang="en-US" altLang="en-US" sz="1600" dirty="0">
                <a:solidFill>
                  <a:srgbClr val="000000"/>
                </a:solidFill>
                <a:effectLst/>
              </a:rPr>
              <a:t>is </a:t>
            </a:r>
            <a:r>
              <a:rPr lang="en-US" altLang="en-US" sz="1600" b="1" dirty="0">
                <a:solidFill>
                  <a:srgbClr val="0000FF"/>
                </a:solidFill>
                <a:effectLst/>
              </a:rPr>
              <a:t>in control</a:t>
            </a:r>
            <a:r>
              <a:rPr lang="en-US" altLang="en-US" sz="1600" dirty="0">
                <a:solidFill>
                  <a:srgbClr val="000000"/>
                </a:solidFill>
                <a:effectLst/>
              </a:rPr>
              <a:t> when all points are inside the control limits</a:t>
            </a:r>
          </a:p>
        </p:txBody>
      </p:sp>
      <p:sp>
        <p:nvSpPr>
          <p:cNvPr id="26634" name="Rectangle 75">
            <a:extLst>
              <a:ext uri="{FF2B5EF4-FFF2-40B4-BE49-F238E27FC236}">
                <a16:creationId xmlns:a16="http://schemas.microsoft.com/office/drawing/2014/main" id="{99F9805B-89B5-6743-9C87-98F02E6A019C}"/>
              </a:ext>
            </a:extLst>
          </p:cNvPr>
          <p:cNvSpPr>
            <a:spLocks noChangeArrowheads="1"/>
          </p:cNvSpPr>
          <p:nvPr/>
        </p:nvSpPr>
        <p:spPr bwMode="auto">
          <a:xfrm>
            <a:off x="1042988" y="1728788"/>
            <a:ext cx="2649537" cy="1016000"/>
          </a:xfrm>
          <a:prstGeom prst="rect">
            <a:avLst/>
          </a:prstGeom>
          <a:noFill/>
          <a:ln w="38100" cmpd="dbl" algn="ctr">
            <a:solidFill>
              <a:schemeClr val="bg2"/>
            </a:solidFill>
            <a:miter lim="800000"/>
            <a:headEnd/>
            <a:tailEnd/>
          </a:ln>
          <a:effectLst/>
        </p:spPr>
        <p:txBody>
          <a:bodyPr lIns="0" tIns="0" rIns="0" bIns="0" anchor="ctr" anchorCtr="1">
            <a:spAutoFit/>
          </a:bodyP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r>
              <a:rPr lang="en-US" altLang="zh-CN" sz="1600" dirty="0">
                <a:effectLst/>
              </a:rPr>
              <a:t>Statistical process control is the </a:t>
            </a:r>
            <a:r>
              <a:rPr lang="en-US" altLang="zh-CN" sz="1600" b="1" dirty="0">
                <a:solidFill>
                  <a:srgbClr val="0000FF"/>
                </a:solidFill>
                <a:effectLst/>
              </a:rPr>
              <a:t>use of statistics to measure the quality of an ongoing process</a:t>
            </a:r>
          </a:p>
        </p:txBody>
      </p:sp>
    </p:spTree>
    <p:extLst>
      <p:ext uri="{BB962C8B-B14F-4D97-AF65-F5344CB8AC3E}">
        <p14:creationId xmlns:p14="http://schemas.microsoft.com/office/powerpoint/2010/main" val="1073269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77F6-8207-5942-91BB-3B423A418FD6}"/>
              </a:ext>
            </a:extLst>
          </p:cNvPr>
          <p:cNvSpPr>
            <a:spLocks noGrp="1"/>
          </p:cNvSpPr>
          <p:nvPr>
            <p:ph type="title"/>
          </p:nvPr>
        </p:nvSpPr>
        <p:spPr/>
        <p:txBody>
          <a:bodyPr/>
          <a:lstStyle/>
          <a:p>
            <a:r>
              <a:rPr lang="en-US" dirty="0"/>
              <a:t>Impact of Variation on Performance</a:t>
            </a:r>
          </a:p>
        </p:txBody>
      </p:sp>
      <p:sp>
        <p:nvSpPr>
          <p:cNvPr id="174" name="Rectangle 173">
            <a:extLst>
              <a:ext uri="{FF2B5EF4-FFF2-40B4-BE49-F238E27FC236}">
                <a16:creationId xmlns:a16="http://schemas.microsoft.com/office/drawing/2014/main" id="{53608BB4-FAEB-5343-A0E0-87705DF1447C}"/>
              </a:ext>
            </a:extLst>
          </p:cNvPr>
          <p:cNvSpPr/>
          <p:nvPr/>
        </p:nvSpPr>
        <p:spPr>
          <a:xfrm>
            <a:off x="304800" y="4579938"/>
            <a:ext cx="419100" cy="29686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5" name="Rectangle 174">
            <a:extLst>
              <a:ext uri="{FF2B5EF4-FFF2-40B4-BE49-F238E27FC236}">
                <a16:creationId xmlns:a16="http://schemas.microsoft.com/office/drawing/2014/main" id="{AF7AA784-A1EE-2B41-9F0E-3D7CAC44B977}"/>
              </a:ext>
            </a:extLst>
          </p:cNvPr>
          <p:cNvSpPr/>
          <p:nvPr/>
        </p:nvSpPr>
        <p:spPr>
          <a:xfrm>
            <a:off x="304800" y="5037138"/>
            <a:ext cx="419100" cy="2968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6" name="TextBox 175">
            <a:extLst>
              <a:ext uri="{FF2B5EF4-FFF2-40B4-BE49-F238E27FC236}">
                <a16:creationId xmlns:a16="http://schemas.microsoft.com/office/drawing/2014/main" id="{AAA8365A-3D1F-6248-847B-82B0F79B4F16}"/>
              </a:ext>
            </a:extLst>
          </p:cNvPr>
          <p:cNvSpPr txBox="1"/>
          <p:nvPr/>
        </p:nvSpPr>
        <p:spPr>
          <a:xfrm>
            <a:off x="876300" y="4572000"/>
            <a:ext cx="1375698" cy="369332"/>
          </a:xfrm>
          <a:prstGeom prst="rect">
            <a:avLst/>
          </a:prstGeom>
          <a:noFill/>
        </p:spPr>
        <p:txBody>
          <a:bodyPr wrap="none" rtlCol="0">
            <a:spAutoFit/>
          </a:bodyPr>
          <a:lstStyle/>
          <a:p>
            <a:r>
              <a:rPr lang="en-US" dirty="0"/>
              <a:t>Machine #1</a:t>
            </a:r>
          </a:p>
        </p:txBody>
      </p:sp>
      <p:sp>
        <p:nvSpPr>
          <p:cNvPr id="177" name="TextBox 176">
            <a:extLst>
              <a:ext uri="{FF2B5EF4-FFF2-40B4-BE49-F238E27FC236}">
                <a16:creationId xmlns:a16="http://schemas.microsoft.com/office/drawing/2014/main" id="{7BB0118E-BD62-8548-B5CF-BC8C38D3D138}"/>
              </a:ext>
            </a:extLst>
          </p:cNvPr>
          <p:cNvSpPr txBox="1"/>
          <p:nvPr/>
        </p:nvSpPr>
        <p:spPr>
          <a:xfrm>
            <a:off x="876300" y="4964668"/>
            <a:ext cx="1404552" cy="369332"/>
          </a:xfrm>
          <a:prstGeom prst="rect">
            <a:avLst/>
          </a:prstGeom>
          <a:noFill/>
        </p:spPr>
        <p:txBody>
          <a:bodyPr wrap="none" rtlCol="0">
            <a:spAutoFit/>
          </a:bodyPr>
          <a:lstStyle/>
          <a:p>
            <a:r>
              <a:rPr lang="en-US" dirty="0"/>
              <a:t>Machine #2</a:t>
            </a:r>
          </a:p>
        </p:txBody>
      </p:sp>
      <p:sp>
        <p:nvSpPr>
          <p:cNvPr id="5" name="Freeform 3">
            <a:extLst>
              <a:ext uri="{FF2B5EF4-FFF2-40B4-BE49-F238E27FC236}">
                <a16:creationId xmlns:a16="http://schemas.microsoft.com/office/drawing/2014/main" id="{FB27E172-67A7-8B4F-86FC-8DDCBA386B1C}"/>
              </a:ext>
            </a:extLst>
          </p:cNvPr>
          <p:cNvSpPr>
            <a:spLocks/>
          </p:cNvSpPr>
          <p:nvPr/>
        </p:nvSpPr>
        <p:spPr bwMode="auto">
          <a:xfrm>
            <a:off x="2654320" y="3718221"/>
            <a:ext cx="2892522" cy="1621927"/>
          </a:xfrm>
          <a:custGeom>
            <a:avLst/>
            <a:gdLst>
              <a:gd name="T0" fmla="*/ 16 w 607"/>
              <a:gd name="T1" fmla="*/ 0 h 1105"/>
              <a:gd name="T2" fmla="*/ 15 w 607"/>
              <a:gd name="T3" fmla="*/ 1 h 1105"/>
              <a:gd name="T4" fmla="*/ 15 w 607"/>
              <a:gd name="T5" fmla="*/ 1 h 1105"/>
              <a:gd name="T6" fmla="*/ 15 w 607"/>
              <a:gd name="T7" fmla="*/ 1 h 1105"/>
              <a:gd name="T8" fmla="*/ 14 w 607"/>
              <a:gd name="T9" fmla="*/ 1 h 1105"/>
              <a:gd name="T10" fmla="*/ 13 w 607"/>
              <a:gd name="T11" fmla="*/ 1 h 1105"/>
              <a:gd name="T12" fmla="*/ 13 w 607"/>
              <a:gd name="T13" fmla="*/ 1 h 1105"/>
              <a:gd name="T14" fmla="*/ 12 w 607"/>
              <a:gd name="T15" fmla="*/ 1 h 1105"/>
              <a:gd name="T16" fmla="*/ 12 w 607"/>
              <a:gd name="T17" fmla="*/ 1 h 1105"/>
              <a:gd name="T18" fmla="*/ 12 w 607"/>
              <a:gd name="T19" fmla="*/ 1 h 1105"/>
              <a:gd name="T20" fmla="*/ 12 w 607"/>
              <a:gd name="T21" fmla="*/ 1 h 1105"/>
              <a:gd name="T22" fmla="*/ 11 w 607"/>
              <a:gd name="T23" fmla="*/ 2 h 1105"/>
              <a:gd name="T24" fmla="*/ 10 w 607"/>
              <a:gd name="T25" fmla="*/ 2 h 1105"/>
              <a:gd name="T26" fmla="*/ 10 w 607"/>
              <a:gd name="T27" fmla="*/ 2 h 1105"/>
              <a:gd name="T28" fmla="*/ 9 w 607"/>
              <a:gd name="T29" fmla="*/ 3 h 1105"/>
              <a:gd name="T30" fmla="*/ 9 w 607"/>
              <a:gd name="T31" fmla="*/ 3 h 1105"/>
              <a:gd name="T32" fmla="*/ 8 w 607"/>
              <a:gd name="T33" fmla="*/ 3 h 1105"/>
              <a:gd name="T34" fmla="*/ 8 w 607"/>
              <a:gd name="T35" fmla="*/ 3 h 1105"/>
              <a:gd name="T36" fmla="*/ 7 w 607"/>
              <a:gd name="T37" fmla="*/ 3 h 1105"/>
              <a:gd name="T38" fmla="*/ 7 w 607"/>
              <a:gd name="T39" fmla="*/ 3 h 1105"/>
              <a:gd name="T40" fmla="*/ 6 w 607"/>
              <a:gd name="T41" fmla="*/ 3 h 1105"/>
              <a:gd name="T42" fmla="*/ 5 w 607"/>
              <a:gd name="T43" fmla="*/ 4 h 1105"/>
              <a:gd name="T44" fmla="*/ 5 w 607"/>
              <a:gd name="T45" fmla="*/ 4 h 1105"/>
              <a:gd name="T46" fmla="*/ 4 w 607"/>
              <a:gd name="T47" fmla="*/ 4 h 1105"/>
              <a:gd name="T48" fmla="*/ 4 w 607"/>
              <a:gd name="T49" fmla="*/ 4 h 1105"/>
              <a:gd name="T50" fmla="*/ 3 w 607"/>
              <a:gd name="T51" fmla="*/ 4 h 1105"/>
              <a:gd name="T52" fmla="*/ 3 w 607"/>
              <a:gd name="T53" fmla="*/ 4 h 1105"/>
              <a:gd name="T54" fmla="*/ 2 w 607"/>
              <a:gd name="T55" fmla="*/ 4 h 1105"/>
              <a:gd name="T56" fmla="*/ 2 w 607"/>
              <a:gd name="T57" fmla="*/ 5 h 1105"/>
              <a:gd name="T58" fmla="*/ 2 w 607"/>
              <a:gd name="T59" fmla="*/ 5 h 1105"/>
              <a:gd name="T60" fmla="*/ 2 w 607"/>
              <a:gd name="T61" fmla="*/ 5 h 1105"/>
              <a:gd name="T62" fmla="*/ 0 w 607"/>
              <a:gd name="T63" fmla="*/ 5 h 1105"/>
              <a:gd name="T64" fmla="*/ 16 w 607"/>
              <a:gd name="T65" fmla="*/ 5 h 1105"/>
              <a:gd name="T66" fmla="*/ 16 w 607"/>
              <a:gd name="T67" fmla="*/ 0 h 1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7"/>
              <a:gd name="T103" fmla="*/ 0 h 1105"/>
              <a:gd name="T104" fmla="*/ 607 w 607"/>
              <a:gd name="T105" fmla="*/ 1105 h 1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7" h="1105">
                <a:moveTo>
                  <a:pt x="606" y="0"/>
                </a:moveTo>
                <a:lnTo>
                  <a:pt x="588" y="6"/>
                </a:lnTo>
                <a:lnTo>
                  <a:pt x="566" y="27"/>
                </a:lnTo>
                <a:lnTo>
                  <a:pt x="545" y="51"/>
                </a:lnTo>
                <a:lnTo>
                  <a:pt x="525" y="81"/>
                </a:lnTo>
                <a:lnTo>
                  <a:pt x="508" y="114"/>
                </a:lnTo>
                <a:lnTo>
                  <a:pt x="489" y="156"/>
                </a:lnTo>
                <a:lnTo>
                  <a:pt x="475" y="203"/>
                </a:lnTo>
                <a:lnTo>
                  <a:pt x="457" y="266"/>
                </a:lnTo>
                <a:lnTo>
                  <a:pt x="443" y="317"/>
                </a:lnTo>
                <a:lnTo>
                  <a:pt x="428" y="379"/>
                </a:lnTo>
                <a:lnTo>
                  <a:pt x="411" y="451"/>
                </a:lnTo>
                <a:lnTo>
                  <a:pt x="392" y="523"/>
                </a:lnTo>
                <a:lnTo>
                  <a:pt x="375" y="581"/>
                </a:lnTo>
                <a:lnTo>
                  <a:pt x="354" y="647"/>
                </a:lnTo>
                <a:lnTo>
                  <a:pt x="331" y="704"/>
                </a:lnTo>
                <a:lnTo>
                  <a:pt x="309" y="757"/>
                </a:lnTo>
                <a:lnTo>
                  <a:pt x="290" y="796"/>
                </a:lnTo>
                <a:lnTo>
                  <a:pt x="266" y="844"/>
                </a:lnTo>
                <a:lnTo>
                  <a:pt x="248" y="874"/>
                </a:lnTo>
                <a:lnTo>
                  <a:pt x="228" y="904"/>
                </a:lnTo>
                <a:lnTo>
                  <a:pt x="205" y="934"/>
                </a:lnTo>
                <a:lnTo>
                  <a:pt x="188" y="954"/>
                </a:lnTo>
                <a:lnTo>
                  <a:pt x="169" y="978"/>
                </a:lnTo>
                <a:lnTo>
                  <a:pt x="149" y="999"/>
                </a:lnTo>
                <a:lnTo>
                  <a:pt x="128" y="1023"/>
                </a:lnTo>
                <a:lnTo>
                  <a:pt x="106" y="1041"/>
                </a:lnTo>
                <a:lnTo>
                  <a:pt x="84" y="1059"/>
                </a:lnTo>
                <a:lnTo>
                  <a:pt x="59" y="1077"/>
                </a:lnTo>
                <a:lnTo>
                  <a:pt x="39" y="1089"/>
                </a:lnTo>
                <a:lnTo>
                  <a:pt x="19" y="1098"/>
                </a:lnTo>
                <a:lnTo>
                  <a:pt x="0" y="1104"/>
                </a:lnTo>
                <a:lnTo>
                  <a:pt x="606" y="1104"/>
                </a:lnTo>
                <a:lnTo>
                  <a:pt x="606" y="0"/>
                </a:lnTo>
              </a:path>
            </a:pathLst>
          </a:custGeom>
          <a:solidFill>
            <a:srgbClr val="00B0F0"/>
          </a:solidFill>
          <a:ln>
            <a:noFill/>
          </a:ln>
          <a:extLst/>
        </p:spPr>
        <p:txBody>
          <a:bodyPr/>
          <a:lstStyle/>
          <a:p>
            <a:endParaRPr lang="en-US"/>
          </a:p>
        </p:txBody>
      </p:sp>
      <p:sp>
        <p:nvSpPr>
          <p:cNvPr id="6" name="Freeform 4">
            <a:extLst>
              <a:ext uri="{FF2B5EF4-FFF2-40B4-BE49-F238E27FC236}">
                <a16:creationId xmlns:a16="http://schemas.microsoft.com/office/drawing/2014/main" id="{05BB755B-6B79-9141-AD01-0EC87ADC2ECD}"/>
              </a:ext>
            </a:extLst>
          </p:cNvPr>
          <p:cNvSpPr>
            <a:spLocks/>
          </p:cNvSpPr>
          <p:nvPr/>
        </p:nvSpPr>
        <p:spPr bwMode="auto">
          <a:xfrm>
            <a:off x="5522119" y="3718221"/>
            <a:ext cx="2892522" cy="1621927"/>
          </a:xfrm>
          <a:custGeom>
            <a:avLst/>
            <a:gdLst>
              <a:gd name="T0" fmla="*/ 0 w 606"/>
              <a:gd name="T1" fmla="*/ 0 h 1105"/>
              <a:gd name="T2" fmla="*/ 2 w 606"/>
              <a:gd name="T3" fmla="*/ 1 h 1105"/>
              <a:gd name="T4" fmla="*/ 2 w 606"/>
              <a:gd name="T5" fmla="*/ 1 h 1105"/>
              <a:gd name="T6" fmla="*/ 2 w 606"/>
              <a:gd name="T7" fmla="*/ 1 h 1105"/>
              <a:gd name="T8" fmla="*/ 2 w 606"/>
              <a:gd name="T9" fmla="*/ 1 h 1105"/>
              <a:gd name="T10" fmla="*/ 2 w 606"/>
              <a:gd name="T11" fmla="*/ 1 h 1105"/>
              <a:gd name="T12" fmla="*/ 3 w 606"/>
              <a:gd name="T13" fmla="*/ 1 h 1105"/>
              <a:gd name="T14" fmla="*/ 4 w 606"/>
              <a:gd name="T15" fmla="*/ 1 h 1105"/>
              <a:gd name="T16" fmla="*/ 4 w 606"/>
              <a:gd name="T17" fmla="*/ 1 h 1105"/>
              <a:gd name="T18" fmla="*/ 4 w 606"/>
              <a:gd name="T19" fmla="*/ 1 h 1105"/>
              <a:gd name="T20" fmla="*/ 5 w 606"/>
              <a:gd name="T21" fmla="*/ 1 h 1105"/>
              <a:gd name="T22" fmla="*/ 5 w 606"/>
              <a:gd name="T23" fmla="*/ 2 h 1105"/>
              <a:gd name="T24" fmla="*/ 6 w 606"/>
              <a:gd name="T25" fmla="*/ 2 h 1105"/>
              <a:gd name="T26" fmla="*/ 6 w 606"/>
              <a:gd name="T27" fmla="*/ 2 h 1105"/>
              <a:gd name="T28" fmla="*/ 7 w 606"/>
              <a:gd name="T29" fmla="*/ 3 h 1105"/>
              <a:gd name="T30" fmla="*/ 8 w 606"/>
              <a:gd name="T31" fmla="*/ 3 h 1105"/>
              <a:gd name="T32" fmla="*/ 8 w 606"/>
              <a:gd name="T33" fmla="*/ 3 h 1105"/>
              <a:gd name="T34" fmla="*/ 8 w 606"/>
              <a:gd name="T35" fmla="*/ 3 h 1105"/>
              <a:gd name="T36" fmla="*/ 9 w 606"/>
              <a:gd name="T37" fmla="*/ 3 h 1105"/>
              <a:gd name="T38" fmla="*/ 10 w 606"/>
              <a:gd name="T39" fmla="*/ 3 h 1105"/>
              <a:gd name="T40" fmla="*/ 10 w 606"/>
              <a:gd name="T41" fmla="*/ 3 h 1105"/>
              <a:gd name="T42" fmla="*/ 11 w 606"/>
              <a:gd name="T43" fmla="*/ 4 h 1105"/>
              <a:gd name="T44" fmla="*/ 12 w 606"/>
              <a:gd name="T45" fmla="*/ 4 h 1105"/>
              <a:gd name="T46" fmla="*/ 12 w 606"/>
              <a:gd name="T47" fmla="*/ 4 h 1105"/>
              <a:gd name="T48" fmla="*/ 12 w 606"/>
              <a:gd name="T49" fmla="*/ 4 h 1105"/>
              <a:gd name="T50" fmla="*/ 13 w 606"/>
              <a:gd name="T51" fmla="*/ 4 h 1105"/>
              <a:gd name="T52" fmla="*/ 13 w 606"/>
              <a:gd name="T53" fmla="*/ 4 h 1105"/>
              <a:gd name="T54" fmla="*/ 14 w 606"/>
              <a:gd name="T55" fmla="*/ 4 h 1105"/>
              <a:gd name="T56" fmla="*/ 15 w 606"/>
              <a:gd name="T57" fmla="*/ 5 h 1105"/>
              <a:gd name="T58" fmla="*/ 15 w 606"/>
              <a:gd name="T59" fmla="*/ 5 h 1105"/>
              <a:gd name="T60" fmla="*/ 15 w 606"/>
              <a:gd name="T61" fmla="*/ 5 h 1105"/>
              <a:gd name="T62" fmla="*/ 17 w 606"/>
              <a:gd name="T63" fmla="*/ 5 h 1105"/>
              <a:gd name="T64" fmla="*/ 0 w 606"/>
              <a:gd name="T65" fmla="*/ 5 h 1105"/>
              <a:gd name="T66" fmla="*/ 0 w 606"/>
              <a:gd name="T67" fmla="*/ 0 h 1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6"/>
              <a:gd name="T103" fmla="*/ 0 h 1105"/>
              <a:gd name="T104" fmla="*/ 606 w 606"/>
              <a:gd name="T105" fmla="*/ 1105 h 1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6" h="1105">
                <a:moveTo>
                  <a:pt x="0" y="0"/>
                </a:moveTo>
                <a:lnTo>
                  <a:pt x="18" y="6"/>
                </a:lnTo>
                <a:lnTo>
                  <a:pt x="39" y="27"/>
                </a:lnTo>
                <a:lnTo>
                  <a:pt x="60" y="51"/>
                </a:lnTo>
                <a:lnTo>
                  <a:pt x="81" y="81"/>
                </a:lnTo>
                <a:lnTo>
                  <a:pt x="97" y="114"/>
                </a:lnTo>
                <a:lnTo>
                  <a:pt x="117" y="156"/>
                </a:lnTo>
                <a:lnTo>
                  <a:pt x="130" y="203"/>
                </a:lnTo>
                <a:lnTo>
                  <a:pt x="148" y="266"/>
                </a:lnTo>
                <a:lnTo>
                  <a:pt x="162" y="317"/>
                </a:lnTo>
                <a:lnTo>
                  <a:pt x="178" y="379"/>
                </a:lnTo>
                <a:lnTo>
                  <a:pt x="195" y="451"/>
                </a:lnTo>
                <a:lnTo>
                  <a:pt x="214" y="523"/>
                </a:lnTo>
                <a:lnTo>
                  <a:pt x="230" y="581"/>
                </a:lnTo>
                <a:lnTo>
                  <a:pt x="251" y="647"/>
                </a:lnTo>
                <a:lnTo>
                  <a:pt x="274" y="704"/>
                </a:lnTo>
                <a:lnTo>
                  <a:pt x="297" y="757"/>
                </a:lnTo>
                <a:lnTo>
                  <a:pt x="315" y="796"/>
                </a:lnTo>
                <a:lnTo>
                  <a:pt x="339" y="844"/>
                </a:lnTo>
                <a:lnTo>
                  <a:pt x="358" y="874"/>
                </a:lnTo>
                <a:lnTo>
                  <a:pt x="378" y="904"/>
                </a:lnTo>
                <a:lnTo>
                  <a:pt x="401" y="934"/>
                </a:lnTo>
                <a:lnTo>
                  <a:pt x="417" y="954"/>
                </a:lnTo>
                <a:lnTo>
                  <a:pt x="438" y="978"/>
                </a:lnTo>
                <a:lnTo>
                  <a:pt x="457" y="999"/>
                </a:lnTo>
                <a:lnTo>
                  <a:pt x="478" y="1023"/>
                </a:lnTo>
                <a:lnTo>
                  <a:pt x="499" y="1041"/>
                </a:lnTo>
                <a:lnTo>
                  <a:pt x="521" y="1059"/>
                </a:lnTo>
                <a:lnTo>
                  <a:pt x="546" y="1077"/>
                </a:lnTo>
                <a:lnTo>
                  <a:pt x="567" y="1089"/>
                </a:lnTo>
                <a:lnTo>
                  <a:pt x="586" y="1098"/>
                </a:lnTo>
                <a:lnTo>
                  <a:pt x="605" y="1104"/>
                </a:lnTo>
                <a:lnTo>
                  <a:pt x="0" y="1104"/>
                </a:lnTo>
                <a:lnTo>
                  <a:pt x="0" y="0"/>
                </a:lnTo>
              </a:path>
            </a:pathLst>
          </a:custGeom>
          <a:solidFill>
            <a:srgbClr val="00B0F0"/>
          </a:solidFill>
          <a:ln>
            <a:noFill/>
          </a:ln>
          <a:extLst/>
        </p:spPr>
        <p:txBody>
          <a:bodyPr/>
          <a:lstStyle/>
          <a:p>
            <a:endParaRPr lang="en-US"/>
          </a:p>
        </p:txBody>
      </p:sp>
      <p:sp>
        <p:nvSpPr>
          <p:cNvPr id="8" name="Freeform 6">
            <a:extLst>
              <a:ext uri="{FF2B5EF4-FFF2-40B4-BE49-F238E27FC236}">
                <a16:creationId xmlns:a16="http://schemas.microsoft.com/office/drawing/2014/main" id="{EF81ADF3-63B0-1044-9043-A2290C25DC50}"/>
              </a:ext>
            </a:extLst>
          </p:cNvPr>
          <p:cNvSpPr>
            <a:spLocks/>
          </p:cNvSpPr>
          <p:nvPr/>
        </p:nvSpPr>
        <p:spPr bwMode="auto">
          <a:xfrm>
            <a:off x="4284407" y="2322246"/>
            <a:ext cx="1201210" cy="3017902"/>
          </a:xfrm>
          <a:custGeom>
            <a:avLst/>
            <a:gdLst>
              <a:gd name="T0" fmla="*/ 16 w 607"/>
              <a:gd name="T1" fmla="*/ 0 h 1105"/>
              <a:gd name="T2" fmla="*/ 15 w 607"/>
              <a:gd name="T3" fmla="*/ 1 h 1105"/>
              <a:gd name="T4" fmla="*/ 15 w 607"/>
              <a:gd name="T5" fmla="*/ 1 h 1105"/>
              <a:gd name="T6" fmla="*/ 15 w 607"/>
              <a:gd name="T7" fmla="*/ 1 h 1105"/>
              <a:gd name="T8" fmla="*/ 14 w 607"/>
              <a:gd name="T9" fmla="*/ 1 h 1105"/>
              <a:gd name="T10" fmla="*/ 13 w 607"/>
              <a:gd name="T11" fmla="*/ 1 h 1105"/>
              <a:gd name="T12" fmla="*/ 13 w 607"/>
              <a:gd name="T13" fmla="*/ 1 h 1105"/>
              <a:gd name="T14" fmla="*/ 12 w 607"/>
              <a:gd name="T15" fmla="*/ 1 h 1105"/>
              <a:gd name="T16" fmla="*/ 12 w 607"/>
              <a:gd name="T17" fmla="*/ 1 h 1105"/>
              <a:gd name="T18" fmla="*/ 12 w 607"/>
              <a:gd name="T19" fmla="*/ 1 h 1105"/>
              <a:gd name="T20" fmla="*/ 12 w 607"/>
              <a:gd name="T21" fmla="*/ 1 h 1105"/>
              <a:gd name="T22" fmla="*/ 11 w 607"/>
              <a:gd name="T23" fmla="*/ 2 h 1105"/>
              <a:gd name="T24" fmla="*/ 10 w 607"/>
              <a:gd name="T25" fmla="*/ 2 h 1105"/>
              <a:gd name="T26" fmla="*/ 10 w 607"/>
              <a:gd name="T27" fmla="*/ 2 h 1105"/>
              <a:gd name="T28" fmla="*/ 9 w 607"/>
              <a:gd name="T29" fmla="*/ 3 h 1105"/>
              <a:gd name="T30" fmla="*/ 9 w 607"/>
              <a:gd name="T31" fmla="*/ 3 h 1105"/>
              <a:gd name="T32" fmla="*/ 8 w 607"/>
              <a:gd name="T33" fmla="*/ 3 h 1105"/>
              <a:gd name="T34" fmla="*/ 8 w 607"/>
              <a:gd name="T35" fmla="*/ 3 h 1105"/>
              <a:gd name="T36" fmla="*/ 7 w 607"/>
              <a:gd name="T37" fmla="*/ 3 h 1105"/>
              <a:gd name="T38" fmla="*/ 7 w 607"/>
              <a:gd name="T39" fmla="*/ 3 h 1105"/>
              <a:gd name="T40" fmla="*/ 6 w 607"/>
              <a:gd name="T41" fmla="*/ 3 h 1105"/>
              <a:gd name="T42" fmla="*/ 5 w 607"/>
              <a:gd name="T43" fmla="*/ 4 h 1105"/>
              <a:gd name="T44" fmla="*/ 5 w 607"/>
              <a:gd name="T45" fmla="*/ 4 h 1105"/>
              <a:gd name="T46" fmla="*/ 4 w 607"/>
              <a:gd name="T47" fmla="*/ 4 h 1105"/>
              <a:gd name="T48" fmla="*/ 4 w 607"/>
              <a:gd name="T49" fmla="*/ 4 h 1105"/>
              <a:gd name="T50" fmla="*/ 3 w 607"/>
              <a:gd name="T51" fmla="*/ 4 h 1105"/>
              <a:gd name="T52" fmla="*/ 3 w 607"/>
              <a:gd name="T53" fmla="*/ 4 h 1105"/>
              <a:gd name="T54" fmla="*/ 2 w 607"/>
              <a:gd name="T55" fmla="*/ 4 h 1105"/>
              <a:gd name="T56" fmla="*/ 2 w 607"/>
              <a:gd name="T57" fmla="*/ 5 h 1105"/>
              <a:gd name="T58" fmla="*/ 2 w 607"/>
              <a:gd name="T59" fmla="*/ 5 h 1105"/>
              <a:gd name="T60" fmla="*/ 2 w 607"/>
              <a:gd name="T61" fmla="*/ 5 h 1105"/>
              <a:gd name="T62" fmla="*/ 0 w 607"/>
              <a:gd name="T63" fmla="*/ 5 h 1105"/>
              <a:gd name="T64" fmla="*/ 16 w 607"/>
              <a:gd name="T65" fmla="*/ 5 h 1105"/>
              <a:gd name="T66" fmla="*/ 16 w 607"/>
              <a:gd name="T67" fmla="*/ 0 h 1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7"/>
              <a:gd name="T103" fmla="*/ 0 h 1105"/>
              <a:gd name="T104" fmla="*/ 607 w 607"/>
              <a:gd name="T105" fmla="*/ 1105 h 1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7" h="1105">
                <a:moveTo>
                  <a:pt x="606" y="0"/>
                </a:moveTo>
                <a:lnTo>
                  <a:pt x="588" y="6"/>
                </a:lnTo>
                <a:lnTo>
                  <a:pt x="566" y="27"/>
                </a:lnTo>
                <a:lnTo>
                  <a:pt x="545" y="51"/>
                </a:lnTo>
                <a:lnTo>
                  <a:pt x="525" y="81"/>
                </a:lnTo>
                <a:lnTo>
                  <a:pt x="508" y="114"/>
                </a:lnTo>
                <a:lnTo>
                  <a:pt x="489" y="156"/>
                </a:lnTo>
                <a:lnTo>
                  <a:pt x="475" y="203"/>
                </a:lnTo>
                <a:lnTo>
                  <a:pt x="457" y="266"/>
                </a:lnTo>
                <a:lnTo>
                  <a:pt x="443" y="317"/>
                </a:lnTo>
                <a:lnTo>
                  <a:pt x="428" y="379"/>
                </a:lnTo>
                <a:lnTo>
                  <a:pt x="411" y="451"/>
                </a:lnTo>
                <a:lnTo>
                  <a:pt x="392" y="523"/>
                </a:lnTo>
                <a:lnTo>
                  <a:pt x="375" y="581"/>
                </a:lnTo>
                <a:lnTo>
                  <a:pt x="354" y="647"/>
                </a:lnTo>
                <a:lnTo>
                  <a:pt x="331" y="704"/>
                </a:lnTo>
                <a:lnTo>
                  <a:pt x="309" y="757"/>
                </a:lnTo>
                <a:lnTo>
                  <a:pt x="290" y="796"/>
                </a:lnTo>
                <a:lnTo>
                  <a:pt x="266" y="844"/>
                </a:lnTo>
                <a:lnTo>
                  <a:pt x="248" y="874"/>
                </a:lnTo>
                <a:lnTo>
                  <a:pt x="228" y="904"/>
                </a:lnTo>
                <a:lnTo>
                  <a:pt x="205" y="934"/>
                </a:lnTo>
                <a:lnTo>
                  <a:pt x="188" y="954"/>
                </a:lnTo>
                <a:lnTo>
                  <a:pt x="169" y="978"/>
                </a:lnTo>
                <a:lnTo>
                  <a:pt x="149" y="999"/>
                </a:lnTo>
                <a:lnTo>
                  <a:pt x="128" y="1023"/>
                </a:lnTo>
                <a:lnTo>
                  <a:pt x="106" y="1041"/>
                </a:lnTo>
                <a:lnTo>
                  <a:pt x="84" y="1059"/>
                </a:lnTo>
                <a:lnTo>
                  <a:pt x="59" y="1077"/>
                </a:lnTo>
                <a:lnTo>
                  <a:pt x="39" y="1089"/>
                </a:lnTo>
                <a:lnTo>
                  <a:pt x="19" y="1098"/>
                </a:lnTo>
                <a:lnTo>
                  <a:pt x="0" y="1104"/>
                </a:lnTo>
                <a:lnTo>
                  <a:pt x="606" y="1104"/>
                </a:lnTo>
                <a:lnTo>
                  <a:pt x="606" y="0"/>
                </a:lnTo>
              </a:path>
            </a:pathLst>
          </a:custGeom>
          <a:solidFill>
            <a:schemeClr val="accent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A2116397-18F1-0149-94E1-9CB76978DF05}"/>
              </a:ext>
            </a:extLst>
          </p:cNvPr>
          <p:cNvSpPr>
            <a:spLocks/>
          </p:cNvSpPr>
          <p:nvPr/>
        </p:nvSpPr>
        <p:spPr bwMode="auto">
          <a:xfrm>
            <a:off x="5475350" y="2322246"/>
            <a:ext cx="1201210" cy="3017902"/>
          </a:xfrm>
          <a:custGeom>
            <a:avLst/>
            <a:gdLst>
              <a:gd name="T0" fmla="*/ 0 w 606"/>
              <a:gd name="T1" fmla="*/ 0 h 1105"/>
              <a:gd name="T2" fmla="*/ 2 w 606"/>
              <a:gd name="T3" fmla="*/ 1 h 1105"/>
              <a:gd name="T4" fmla="*/ 2 w 606"/>
              <a:gd name="T5" fmla="*/ 1 h 1105"/>
              <a:gd name="T6" fmla="*/ 2 w 606"/>
              <a:gd name="T7" fmla="*/ 1 h 1105"/>
              <a:gd name="T8" fmla="*/ 2 w 606"/>
              <a:gd name="T9" fmla="*/ 1 h 1105"/>
              <a:gd name="T10" fmla="*/ 2 w 606"/>
              <a:gd name="T11" fmla="*/ 1 h 1105"/>
              <a:gd name="T12" fmla="*/ 3 w 606"/>
              <a:gd name="T13" fmla="*/ 1 h 1105"/>
              <a:gd name="T14" fmla="*/ 4 w 606"/>
              <a:gd name="T15" fmla="*/ 1 h 1105"/>
              <a:gd name="T16" fmla="*/ 4 w 606"/>
              <a:gd name="T17" fmla="*/ 1 h 1105"/>
              <a:gd name="T18" fmla="*/ 4 w 606"/>
              <a:gd name="T19" fmla="*/ 1 h 1105"/>
              <a:gd name="T20" fmla="*/ 5 w 606"/>
              <a:gd name="T21" fmla="*/ 1 h 1105"/>
              <a:gd name="T22" fmla="*/ 5 w 606"/>
              <a:gd name="T23" fmla="*/ 2 h 1105"/>
              <a:gd name="T24" fmla="*/ 6 w 606"/>
              <a:gd name="T25" fmla="*/ 2 h 1105"/>
              <a:gd name="T26" fmla="*/ 6 w 606"/>
              <a:gd name="T27" fmla="*/ 2 h 1105"/>
              <a:gd name="T28" fmla="*/ 7 w 606"/>
              <a:gd name="T29" fmla="*/ 3 h 1105"/>
              <a:gd name="T30" fmla="*/ 8 w 606"/>
              <a:gd name="T31" fmla="*/ 3 h 1105"/>
              <a:gd name="T32" fmla="*/ 8 w 606"/>
              <a:gd name="T33" fmla="*/ 3 h 1105"/>
              <a:gd name="T34" fmla="*/ 8 w 606"/>
              <a:gd name="T35" fmla="*/ 3 h 1105"/>
              <a:gd name="T36" fmla="*/ 9 w 606"/>
              <a:gd name="T37" fmla="*/ 3 h 1105"/>
              <a:gd name="T38" fmla="*/ 10 w 606"/>
              <a:gd name="T39" fmla="*/ 3 h 1105"/>
              <a:gd name="T40" fmla="*/ 10 w 606"/>
              <a:gd name="T41" fmla="*/ 3 h 1105"/>
              <a:gd name="T42" fmla="*/ 11 w 606"/>
              <a:gd name="T43" fmla="*/ 4 h 1105"/>
              <a:gd name="T44" fmla="*/ 12 w 606"/>
              <a:gd name="T45" fmla="*/ 4 h 1105"/>
              <a:gd name="T46" fmla="*/ 12 w 606"/>
              <a:gd name="T47" fmla="*/ 4 h 1105"/>
              <a:gd name="T48" fmla="*/ 12 w 606"/>
              <a:gd name="T49" fmla="*/ 4 h 1105"/>
              <a:gd name="T50" fmla="*/ 13 w 606"/>
              <a:gd name="T51" fmla="*/ 4 h 1105"/>
              <a:gd name="T52" fmla="*/ 13 w 606"/>
              <a:gd name="T53" fmla="*/ 4 h 1105"/>
              <a:gd name="T54" fmla="*/ 14 w 606"/>
              <a:gd name="T55" fmla="*/ 4 h 1105"/>
              <a:gd name="T56" fmla="*/ 15 w 606"/>
              <a:gd name="T57" fmla="*/ 5 h 1105"/>
              <a:gd name="T58" fmla="*/ 15 w 606"/>
              <a:gd name="T59" fmla="*/ 5 h 1105"/>
              <a:gd name="T60" fmla="*/ 15 w 606"/>
              <a:gd name="T61" fmla="*/ 5 h 1105"/>
              <a:gd name="T62" fmla="*/ 17 w 606"/>
              <a:gd name="T63" fmla="*/ 5 h 1105"/>
              <a:gd name="T64" fmla="*/ 0 w 606"/>
              <a:gd name="T65" fmla="*/ 5 h 1105"/>
              <a:gd name="T66" fmla="*/ 0 w 606"/>
              <a:gd name="T67" fmla="*/ 0 h 1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6"/>
              <a:gd name="T103" fmla="*/ 0 h 1105"/>
              <a:gd name="T104" fmla="*/ 606 w 606"/>
              <a:gd name="T105" fmla="*/ 1105 h 1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6" h="1105">
                <a:moveTo>
                  <a:pt x="0" y="0"/>
                </a:moveTo>
                <a:lnTo>
                  <a:pt x="18" y="6"/>
                </a:lnTo>
                <a:lnTo>
                  <a:pt x="39" y="27"/>
                </a:lnTo>
                <a:lnTo>
                  <a:pt x="60" y="51"/>
                </a:lnTo>
                <a:lnTo>
                  <a:pt x="81" y="81"/>
                </a:lnTo>
                <a:lnTo>
                  <a:pt x="97" y="114"/>
                </a:lnTo>
                <a:lnTo>
                  <a:pt x="117" y="156"/>
                </a:lnTo>
                <a:lnTo>
                  <a:pt x="130" y="203"/>
                </a:lnTo>
                <a:lnTo>
                  <a:pt x="148" y="266"/>
                </a:lnTo>
                <a:lnTo>
                  <a:pt x="162" y="317"/>
                </a:lnTo>
                <a:lnTo>
                  <a:pt x="178" y="379"/>
                </a:lnTo>
                <a:lnTo>
                  <a:pt x="195" y="451"/>
                </a:lnTo>
                <a:lnTo>
                  <a:pt x="214" y="523"/>
                </a:lnTo>
                <a:lnTo>
                  <a:pt x="230" y="581"/>
                </a:lnTo>
                <a:lnTo>
                  <a:pt x="251" y="647"/>
                </a:lnTo>
                <a:lnTo>
                  <a:pt x="274" y="704"/>
                </a:lnTo>
                <a:lnTo>
                  <a:pt x="297" y="757"/>
                </a:lnTo>
                <a:lnTo>
                  <a:pt x="315" y="796"/>
                </a:lnTo>
                <a:lnTo>
                  <a:pt x="339" y="844"/>
                </a:lnTo>
                <a:lnTo>
                  <a:pt x="358" y="874"/>
                </a:lnTo>
                <a:lnTo>
                  <a:pt x="378" y="904"/>
                </a:lnTo>
                <a:lnTo>
                  <a:pt x="401" y="934"/>
                </a:lnTo>
                <a:lnTo>
                  <a:pt x="417" y="954"/>
                </a:lnTo>
                <a:lnTo>
                  <a:pt x="438" y="978"/>
                </a:lnTo>
                <a:lnTo>
                  <a:pt x="457" y="999"/>
                </a:lnTo>
                <a:lnTo>
                  <a:pt x="478" y="1023"/>
                </a:lnTo>
                <a:lnTo>
                  <a:pt x="499" y="1041"/>
                </a:lnTo>
                <a:lnTo>
                  <a:pt x="521" y="1059"/>
                </a:lnTo>
                <a:lnTo>
                  <a:pt x="546" y="1077"/>
                </a:lnTo>
                <a:lnTo>
                  <a:pt x="567" y="1089"/>
                </a:lnTo>
                <a:lnTo>
                  <a:pt x="586" y="1098"/>
                </a:lnTo>
                <a:lnTo>
                  <a:pt x="605" y="1104"/>
                </a:lnTo>
                <a:lnTo>
                  <a:pt x="0" y="1104"/>
                </a:lnTo>
                <a:lnTo>
                  <a:pt x="0" y="0"/>
                </a:lnTo>
              </a:path>
            </a:pathLst>
          </a:custGeom>
          <a:solidFill>
            <a:schemeClr val="accent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 name="Line 11">
            <a:extLst>
              <a:ext uri="{FF2B5EF4-FFF2-40B4-BE49-F238E27FC236}">
                <a16:creationId xmlns:a16="http://schemas.microsoft.com/office/drawing/2014/main" id="{C4DECF76-BBF9-1547-BC0F-E94D0F607D63}"/>
              </a:ext>
            </a:extLst>
          </p:cNvPr>
          <p:cNvSpPr>
            <a:spLocks noChangeShapeType="1"/>
          </p:cNvSpPr>
          <p:nvPr/>
        </p:nvSpPr>
        <p:spPr bwMode="auto">
          <a:xfrm>
            <a:off x="5490672" y="1751776"/>
            <a:ext cx="0" cy="3704703"/>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73">
            <a:extLst>
              <a:ext uri="{FF2B5EF4-FFF2-40B4-BE49-F238E27FC236}">
                <a16:creationId xmlns:a16="http://schemas.microsoft.com/office/drawing/2014/main" id="{43E9C34C-00E2-914E-A9DC-E7447254BDD2}"/>
              </a:ext>
            </a:extLst>
          </p:cNvPr>
          <p:cNvSpPr>
            <a:spLocks noChangeShapeType="1"/>
          </p:cNvSpPr>
          <p:nvPr/>
        </p:nvSpPr>
        <p:spPr bwMode="auto">
          <a:xfrm flipH="1">
            <a:off x="6827341" y="2322246"/>
            <a:ext cx="15323" cy="30268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19">
            <a:extLst>
              <a:ext uri="{FF2B5EF4-FFF2-40B4-BE49-F238E27FC236}">
                <a16:creationId xmlns:a16="http://schemas.microsoft.com/office/drawing/2014/main" id="{7CB67300-6348-4A40-8A5F-6072BFDD6537}"/>
              </a:ext>
            </a:extLst>
          </p:cNvPr>
          <p:cNvSpPr>
            <a:spLocks noChangeArrowheads="1"/>
          </p:cNvSpPr>
          <p:nvPr/>
        </p:nvSpPr>
        <p:spPr bwMode="auto">
          <a:xfrm>
            <a:off x="5197256" y="1737766"/>
            <a:ext cx="3343717" cy="4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solidFill>
                  <a:srgbClr val="063DE8"/>
                </a:solidFill>
              </a:rPr>
              <a:t>(USL)</a:t>
            </a:r>
          </a:p>
        </p:txBody>
      </p:sp>
      <p:sp>
        <p:nvSpPr>
          <p:cNvPr id="13" name="Rectangle 20">
            <a:extLst>
              <a:ext uri="{FF2B5EF4-FFF2-40B4-BE49-F238E27FC236}">
                <a16:creationId xmlns:a16="http://schemas.microsoft.com/office/drawing/2014/main" id="{FF2724A9-4A60-7949-BE0A-2C609BF75D54}"/>
              </a:ext>
            </a:extLst>
          </p:cNvPr>
          <p:cNvSpPr>
            <a:spLocks noChangeArrowheads="1"/>
          </p:cNvSpPr>
          <p:nvPr/>
        </p:nvSpPr>
        <p:spPr bwMode="auto">
          <a:xfrm>
            <a:off x="1331912" y="1845149"/>
            <a:ext cx="2769110" cy="4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solidFill>
                  <a:srgbClr val="063DE8"/>
                </a:solidFill>
              </a:rPr>
              <a:t>(LSL)</a:t>
            </a:r>
          </a:p>
        </p:txBody>
      </p:sp>
      <p:sp>
        <p:nvSpPr>
          <p:cNvPr id="14" name="Rectangle 21">
            <a:extLst>
              <a:ext uri="{FF2B5EF4-FFF2-40B4-BE49-F238E27FC236}">
                <a16:creationId xmlns:a16="http://schemas.microsoft.com/office/drawing/2014/main" id="{0E2C6BBD-9DB6-5343-9F38-78E8F959823C}"/>
              </a:ext>
            </a:extLst>
          </p:cNvPr>
          <p:cNvSpPr>
            <a:spLocks noChangeArrowheads="1"/>
          </p:cNvSpPr>
          <p:nvPr/>
        </p:nvSpPr>
        <p:spPr bwMode="auto">
          <a:xfrm>
            <a:off x="2556514" y="1295400"/>
            <a:ext cx="6076150" cy="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b="1">
              <a:solidFill>
                <a:srgbClr val="063DE8"/>
              </a:solidFill>
              <a:latin typeface="Arial" charset="0"/>
            </a:endParaRPr>
          </a:p>
        </p:txBody>
      </p:sp>
      <p:sp>
        <p:nvSpPr>
          <p:cNvPr id="15" name="Rectangle 22">
            <a:extLst>
              <a:ext uri="{FF2B5EF4-FFF2-40B4-BE49-F238E27FC236}">
                <a16:creationId xmlns:a16="http://schemas.microsoft.com/office/drawing/2014/main" id="{962BA867-6292-DD4C-9B81-C17C8F7C0BA5}"/>
              </a:ext>
            </a:extLst>
          </p:cNvPr>
          <p:cNvSpPr>
            <a:spLocks noChangeArrowheads="1"/>
          </p:cNvSpPr>
          <p:nvPr/>
        </p:nvSpPr>
        <p:spPr bwMode="auto">
          <a:xfrm>
            <a:off x="3642561" y="1396071"/>
            <a:ext cx="3510800" cy="4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solidFill>
                  <a:srgbClr val="0070C0"/>
                </a:solidFill>
              </a:rPr>
              <a:t>Target</a:t>
            </a:r>
          </a:p>
        </p:txBody>
      </p:sp>
      <p:sp>
        <p:nvSpPr>
          <p:cNvPr id="173" name="Line 173">
            <a:extLst>
              <a:ext uri="{FF2B5EF4-FFF2-40B4-BE49-F238E27FC236}">
                <a16:creationId xmlns:a16="http://schemas.microsoft.com/office/drawing/2014/main" id="{B5CCA0A8-719D-4949-9342-31331659E54C}"/>
              </a:ext>
            </a:extLst>
          </p:cNvPr>
          <p:cNvSpPr>
            <a:spLocks noChangeShapeType="1"/>
          </p:cNvSpPr>
          <p:nvPr/>
        </p:nvSpPr>
        <p:spPr bwMode="auto">
          <a:xfrm>
            <a:off x="2712430" y="2322247"/>
            <a:ext cx="4036" cy="301175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 name="Oval 177">
            <a:extLst>
              <a:ext uri="{FF2B5EF4-FFF2-40B4-BE49-F238E27FC236}">
                <a16:creationId xmlns:a16="http://schemas.microsoft.com/office/drawing/2014/main" id="{9DBD364F-620E-E748-8E14-D2CEC7A9C47E}"/>
              </a:ext>
            </a:extLst>
          </p:cNvPr>
          <p:cNvSpPr/>
          <p:nvPr/>
        </p:nvSpPr>
        <p:spPr>
          <a:xfrm>
            <a:off x="6782241" y="4577281"/>
            <a:ext cx="2053910" cy="10314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9CA7AB-FA52-CF46-BFAF-2FB20315BB36}"/>
              </a:ext>
            </a:extLst>
          </p:cNvPr>
          <p:cNvSpPr txBox="1"/>
          <p:nvPr/>
        </p:nvSpPr>
        <p:spPr>
          <a:xfrm>
            <a:off x="1259813" y="5701021"/>
            <a:ext cx="7281160" cy="646331"/>
          </a:xfrm>
          <a:prstGeom prst="rect">
            <a:avLst/>
          </a:prstGeom>
          <a:noFill/>
        </p:spPr>
        <p:txBody>
          <a:bodyPr wrap="none" rtlCol="0">
            <a:spAutoFit/>
          </a:bodyPr>
          <a:lstStyle/>
          <a:p>
            <a:r>
              <a:rPr lang="en-US" dirty="0"/>
              <a:t>There are other ways (</a:t>
            </a:r>
            <a:r>
              <a:rPr lang="en-US" dirty="0" err="1"/>
              <a:t>cp</a:t>
            </a:r>
            <a:r>
              <a:rPr lang="en-US" dirty="0"/>
              <a:t>, </a:t>
            </a:r>
            <a:r>
              <a:rPr lang="en-US" dirty="0" err="1"/>
              <a:t>cpk</a:t>
            </a:r>
            <a:r>
              <a:rPr lang="en-US" dirty="0"/>
              <a:t>, </a:t>
            </a:r>
            <a:r>
              <a:rPr lang="en-US" dirty="0" err="1"/>
              <a:t>etc</a:t>
            </a:r>
            <a:r>
              <a:rPr lang="en-US" dirty="0"/>
              <a:t>…) to calculate process capability </a:t>
            </a:r>
          </a:p>
          <a:p>
            <a:r>
              <a:rPr lang="en-US" dirty="0"/>
              <a:t>when the process is stable and data is normally distributed. </a:t>
            </a:r>
          </a:p>
        </p:txBody>
      </p:sp>
    </p:spTree>
    <p:extLst>
      <p:ext uri="{BB962C8B-B14F-4D97-AF65-F5344CB8AC3E}">
        <p14:creationId xmlns:p14="http://schemas.microsoft.com/office/powerpoint/2010/main" val="2378892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Looking forward to Analyze</a:t>
            </a:r>
          </a:p>
        </p:txBody>
      </p:sp>
      <p:sp>
        <p:nvSpPr>
          <p:cNvPr id="3" name="Content Placeholder 2"/>
          <p:cNvSpPr>
            <a:spLocks noGrp="1"/>
          </p:cNvSpPr>
          <p:nvPr>
            <p:ph sz="quarter" idx="1"/>
          </p:nvPr>
        </p:nvSpPr>
        <p:spPr>
          <a:xfrm>
            <a:off x="301752" y="1447800"/>
            <a:ext cx="8503920" cy="4651248"/>
          </a:xfrm>
        </p:spPr>
        <p:txBody>
          <a:bodyPr/>
          <a:lstStyle/>
          <a:p>
            <a:pPr marL="0" indent="0">
              <a:buNone/>
            </a:pPr>
            <a:r>
              <a:rPr lang="en-US" sz="2000" b="1" dirty="0"/>
              <a:t>Looking for the vital few X’s</a:t>
            </a:r>
          </a:p>
          <a:p>
            <a:endParaRPr lang="en-US" dirty="0"/>
          </a:p>
        </p:txBody>
      </p:sp>
      <p:pic>
        <p:nvPicPr>
          <p:cNvPr id="17" name="Picture 16">
            <a:extLst>
              <a:ext uri="{FF2B5EF4-FFF2-40B4-BE49-F238E27FC236}">
                <a16:creationId xmlns:a16="http://schemas.microsoft.com/office/drawing/2014/main" id="{C6869D9E-73DA-C844-A3C5-56F2A95F5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133600"/>
            <a:ext cx="3854450" cy="3828924"/>
          </a:xfrm>
          <a:prstGeom prst="rect">
            <a:avLst/>
          </a:prstGeom>
        </p:spPr>
      </p:pic>
    </p:spTree>
    <p:extLst>
      <p:ext uri="{BB962C8B-B14F-4D97-AF65-F5344CB8AC3E}">
        <p14:creationId xmlns:p14="http://schemas.microsoft.com/office/powerpoint/2010/main" val="245804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2A92-2724-E44E-9988-2A10EA70839E}"/>
              </a:ext>
            </a:extLst>
          </p:cNvPr>
          <p:cNvSpPr>
            <a:spLocks noGrp="1"/>
          </p:cNvSpPr>
          <p:nvPr>
            <p:ph type="title"/>
          </p:nvPr>
        </p:nvSpPr>
        <p:spPr>
          <a:noFill/>
        </p:spPr>
        <p:txBody>
          <a:bodyPr>
            <a:normAutofit/>
          </a:bodyPr>
          <a:lstStyle/>
          <a:p>
            <a:r>
              <a:rPr lang="en-US" dirty="0"/>
              <a:t>Where do you Measure?</a:t>
            </a:r>
          </a:p>
        </p:txBody>
      </p:sp>
      <p:sp>
        <p:nvSpPr>
          <p:cNvPr id="3" name="Content Placeholder 2">
            <a:extLst>
              <a:ext uri="{FF2B5EF4-FFF2-40B4-BE49-F238E27FC236}">
                <a16:creationId xmlns:a16="http://schemas.microsoft.com/office/drawing/2014/main" id="{BDC752D8-68C6-E147-B3B3-616A4D0C2477}"/>
              </a:ext>
            </a:extLst>
          </p:cNvPr>
          <p:cNvSpPr>
            <a:spLocks noGrp="1"/>
          </p:cNvSpPr>
          <p:nvPr>
            <p:ph sz="quarter" idx="1"/>
          </p:nvPr>
        </p:nvSpPr>
        <p:spPr/>
        <p:txBody>
          <a:bodyPr/>
          <a:lstStyle/>
          <a:p>
            <a:pPr marL="0" indent="0">
              <a:buNone/>
            </a:pPr>
            <a:r>
              <a:rPr lang="en-US" dirty="0"/>
              <a:t>LSS is a data-driven methodology</a:t>
            </a:r>
          </a:p>
          <a:p>
            <a:r>
              <a:rPr lang="en-US" dirty="0"/>
              <a:t>Measure throughout the entire DMAIC process</a:t>
            </a:r>
          </a:p>
          <a:p>
            <a:endParaRPr lang="en-US" dirty="0"/>
          </a:p>
          <a:p>
            <a:pPr marL="0" indent="0">
              <a:buNone/>
            </a:pPr>
            <a:endParaRPr lang="en-US" dirty="0"/>
          </a:p>
        </p:txBody>
      </p:sp>
      <p:grpSp>
        <p:nvGrpSpPr>
          <p:cNvPr id="5" name="Group 5">
            <a:extLst>
              <a:ext uri="{FF2B5EF4-FFF2-40B4-BE49-F238E27FC236}">
                <a16:creationId xmlns:a16="http://schemas.microsoft.com/office/drawing/2014/main" id="{2F438CD9-813C-DD48-A60C-184AD8FB5690}"/>
              </a:ext>
            </a:extLst>
          </p:cNvPr>
          <p:cNvGrpSpPr>
            <a:grpSpLocks/>
          </p:cNvGrpSpPr>
          <p:nvPr/>
        </p:nvGrpSpPr>
        <p:grpSpPr bwMode="auto">
          <a:xfrm>
            <a:off x="4038600" y="3276600"/>
            <a:ext cx="2879725" cy="2070100"/>
            <a:chOff x="158" y="709"/>
            <a:chExt cx="1892" cy="1603"/>
          </a:xfrm>
        </p:grpSpPr>
        <p:grpSp>
          <p:nvGrpSpPr>
            <p:cNvPr id="6" name="Group 6">
              <a:extLst>
                <a:ext uri="{FF2B5EF4-FFF2-40B4-BE49-F238E27FC236}">
                  <a16:creationId xmlns:a16="http://schemas.microsoft.com/office/drawing/2014/main" id="{3704C4FD-6177-6948-A0D6-15529AF298B0}"/>
                </a:ext>
              </a:extLst>
            </p:cNvPr>
            <p:cNvGrpSpPr>
              <a:grpSpLocks/>
            </p:cNvGrpSpPr>
            <p:nvPr/>
          </p:nvGrpSpPr>
          <p:grpSpPr bwMode="auto">
            <a:xfrm>
              <a:off x="748" y="1298"/>
              <a:ext cx="816" cy="544"/>
              <a:chOff x="1632" y="1248"/>
              <a:chExt cx="2682" cy="2286"/>
            </a:xfrm>
          </p:grpSpPr>
          <p:sp>
            <p:nvSpPr>
              <p:cNvPr id="13" name="Gear">
                <a:extLst>
                  <a:ext uri="{FF2B5EF4-FFF2-40B4-BE49-F238E27FC236}">
                    <a16:creationId xmlns:a16="http://schemas.microsoft.com/office/drawing/2014/main" id="{9BE96796-890F-F24A-8E73-1D1355C8E498}"/>
                  </a:ext>
                </a:extLst>
              </p:cNvPr>
              <p:cNvSpPr>
                <a:spLocks noEditPoints="1" noChangeArrowheads="1"/>
              </p:cNvSpPr>
              <p:nvPr/>
            </p:nvSpPr>
            <p:spPr bwMode="auto">
              <a:xfrm>
                <a:off x="3121" y="1247"/>
                <a:ext cx="1193" cy="104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folHlink"/>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defRPr/>
                </a:pPr>
                <a:endParaRPr lang="en-US">
                  <a:latin typeface="Arial" charset="0"/>
                </a:endParaRPr>
              </a:p>
            </p:txBody>
          </p:sp>
          <p:sp>
            <p:nvSpPr>
              <p:cNvPr id="14" name="AutoShape 8">
                <a:extLst>
                  <a:ext uri="{FF2B5EF4-FFF2-40B4-BE49-F238E27FC236}">
                    <a16:creationId xmlns:a16="http://schemas.microsoft.com/office/drawing/2014/main" id="{36CCD88B-13BD-9649-859F-EF3DC48FEC0A}"/>
                  </a:ext>
                </a:extLst>
              </p:cNvPr>
              <p:cNvSpPr>
                <a:spLocks noEditPoints="1" noChangeArrowheads="1"/>
              </p:cNvSpPr>
              <p:nvPr/>
            </p:nvSpPr>
            <p:spPr bwMode="auto">
              <a:xfrm>
                <a:off x="1633" y="1681"/>
                <a:ext cx="1430" cy="125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folHlink"/>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defRPr/>
                </a:pPr>
                <a:endParaRPr lang="en-US">
                  <a:latin typeface="Arial" charset="0"/>
                </a:endParaRPr>
              </a:p>
            </p:txBody>
          </p:sp>
          <p:sp>
            <p:nvSpPr>
              <p:cNvPr id="15" name="AutoShape 9">
                <a:extLst>
                  <a:ext uri="{FF2B5EF4-FFF2-40B4-BE49-F238E27FC236}">
                    <a16:creationId xmlns:a16="http://schemas.microsoft.com/office/drawing/2014/main" id="{750F49D1-98C9-6A4C-9D20-DF6B4ADEE180}"/>
                  </a:ext>
                </a:extLst>
              </p:cNvPr>
              <p:cNvSpPr>
                <a:spLocks noEditPoints="1" noChangeArrowheads="1"/>
              </p:cNvSpPr>
              <p:nvPr/>
            </p:nvSpPr>
            <p:spPr bwMode="auto">
              <a:xfrm>
                <a:off x="2559" y="2141"/>
                <a:ext cx="1587" cy="139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folHlink"/>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defRPr/>
                </a:pPr>
                <a:endParaRPr lang="en-US">
                  <a:latin typeface="Arial" charset="0"/>
                </a:endParaRPr>
              </a:p>
            </p:txBody>
          </p:sp>
        </p:grpSp>
        <p:sp>
          <p:nvSpPr>
            <p:cNvPr id="7" name="AutoShape 10">
              <a:extLst>
                <a:ext uri="{FF2B5EF4-FFF2-40B4-BE49-F238E27FC236}">
                  <a16:creationId xmlns:a16="http://schemas.microsoft.com/office/drawing/2014/main" id="{E2BF864F-468A-FF4A-B78C-E724610314C7}"/>
                </a:ext>
              </a:extLst>
            </p:cNvPr>
            <p:cNvSpPr>
              <a:spLocks noChangeArrowheads="1"/>
            </p:cNvSpPr>
            <p:nvPr/>
          </p:nvSpPr>
          <p:spPr bwMode="blackWhite">
            <a:xfrm rot="16200000">
              <a:off x="272" y="683"/>
              <a:ext cx="1587" cy="1634"/>
            </a:xfrm>
            <a:prstGeom prst="curvedDownArrow">
              <a:avLst>
                <a:gd name="adj1" fmla="val 20000"/>
                <a:gd name="adj2" fmla="val 40000"/>
                <a:gd name="adj3" fmla="val 34321"/>
              </a:avLst>
            </a:prstGeom>
            <a:solidFill>
              <a:schemeClr val="folHlink">
                <a:alpha val="71001"/>
              </a:schemeClr>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 name="AutoShape 11">
              <a:extLst>
                <a:ext uri="{FF2B5EF4-FFF2-40B4-BE49-F238E27FC236}">
                  <a16:creationId xmlns:a16="http://schemas.microsoft.com/office/drawing/2014/main" id="{C41C05FE-A363-3449-BD12-17F7080B71F7}"/>
                </a:ext>
              </a:extLst>
            </p:cNvPr>
            <p:cNvSpPr>
              <a:spLocks noChangeArrowheads="1"/>
            </p:cNvSpPr>
            <p:nvPr/>
          </p:nvSpPr>
          <p:spPr bwMode="auto">
            <a:xfrm>
              <a:off x="703" y="2024"/>
              <a:ext cx="576" cy="288"/>
            </a:xfrm>
            <a:prstGeom prst="bevel">
              <a:avLst>
                <a:gd name="adj" fmla="val 12500"/>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lgn="ctr">
                <a:spcBef>
                  <a:spcPct val="0"/>
                </a:spcBef>
                <a:buClrTx/>
                <a:buSzTx/>
                <a:buFontTx/>
                <a:buNone/>
              </a:pPr>
              <a:r>
                <a:rPr lang="en-US" altLang="en-US" sz="1200" b="1" dirty="0">
                  <a:solidFill>
                    <a:schemeClr val="bg1"/>
                  </a:solidFill>
                  <a:effectLst/>
                  <a:latin typeface="Tahoma" panose="020B0604030504040204" pitchFamily="34" charset="0"/>
                </a:rPr>
                <a:t>Measure</a:t>
              </a:r>
            </a:p>
          </p:txBody>
        </p:sp>
        <p:sp>
          <p:nvSpPr>
            <p:cNvPr id="9" name="AutoShape 12">
              <a:extLst>
                <a:ext uri="{FF2B5EF4-FFF2-40B4-BE49-F238E27FC236}">
                  <a16:creationId xmlns:a16="http://schemas.microsoft.com/office/drawing/2014/main" id="{95CB99CF-8232-A448-98C7-82F20CD8ACC3}"/>
                </a:ext>
              </a:extLst>
            </p:cNvPr>
            <p:cNvSpPr>
              <a:spLocks noChangeArrowheads="1"/>
            </p:cNvSpPr>
            <p:nvPr/>
          </p:nvSpPr>
          <p:spPr bwMode="auto">
            <a:xfrm>
              <a:off x="975" y="935"/>
              <a:ext cx="576" cy="288"/>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lgn="ctr">
                <a:spcBef>
                  <a:spcPct val="0"/>
                </a:spcBef>
                <a:buClrTx/>
                <a:buSzTx/>
                <a:buFontTx/>
                <a:buNone/>
              </a:pPr>
              <a:r>
                <a:rPr lang="en-US" altLang="en-US" sz="1200" b="1">
                  <a:effectLst/>
                  <a:latin typeface="Tahoma" panose="020B0604030504040204" pitchFamily="34" charset="0"/>
                </a:rPr>
                <a:t>Control</a:t>
              </a:r>
            </a:p>
          </p:txBody>
        </p:sp>
        <p:sp>
          <p:nvSpPr>
            <p:cNvPr id="10" name="AutoShape 13">
              <a:extLst>
                <a:ext uri="{FF2B5EF4-FFF2-40B4-BE49-F238E27FC236}">
                  <a16:creationId xmlns:a16="http://schemas.microsoft.com/office/drawing/2014/main" id="{79BF7DD1-9984-8746-975C-82CF4FA2B583}"/>
                </a:ext>
              </a:extLst>
            </p:cNvPr>
            <p:cNvSpPr>
              <a:spLocks noChangeArrowheads="1"/>
            </p:cNvSpPr>
            <p:nvPr/>
          </p:nvSpPr>
          <p:spPr bwMode="auto">
            <a:xfrm>
              <a:off x="158" y="1661"/>
              <a:ext cx="576" cy="288"/>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lgn="ctr">
                <a:spcBef>
                  <a:spcPct val="0"/>
                </a:spcBef>
                <a:buClrTx/>
                <a:buSzTx/>
                <a:buFontTx/>
                <a:buNone/>
              </a:pPr>
              <a:r>
                <a:rPr lang="en-US" altLang="en-US" sz="1200" b="1">
                  <a:effectLst/>
                  <a:latin typeface="Tahoma" panose="020B0604030504040204" pitchFamily="34" charset="0"/>
                </a:rPr>
                <a:t>Analyze</a:t>
              </a:r>
            </a:p>
          </p:txBody>
        </p:sp>
        <p:sp>
          <p:nvSpPr>
            <p:cNvPr id="11" name="AutoShape 14">
              <a:extLst>
                <a:ext uri="{FF2B5EF4-FFF2-40B4-BE49-F238E27FC236}">
                  <a16:creationId xmlns:a16="http://schemas.microsoft.com/office/drawing/2014/main" id="{9CB3BFE3-C6BD-0343-8AC4-968E1544C333}"/>
                </a:ext>
              </a:extLst>
            </p:cNvPr>
            <p:cNvSpPr>
              <a:spLocks noChangeArrowheads="1"/>
            </p:cNvSpPr>
            <p:nvPr/>
          </p:nvSpPr>
          <p:spPr bwMode="auto">
            <a:xfrm>
              <a:off x="295" y="1162"/>
              <a:ext cx="576" cy="288"/>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lgn="ctr">
                <a:spcBef>
                  <a:spcPct val="0"/>
                </a:spcBef>
                <a:buClrTx/>
                <a:buSzTx/>
                <a:buFontTx/>
                <a:buNone/>
              </a:pPr>
              <a:r>
                <a:rPr lang="en-US" altLang="en-US" sz="1200" b="1">
                  <a:effectLst/>
                  <a:latin typeface="Tahoma" panose="020B0604030504040204" pitchFamily="34" charset="0"/>
                </a:rPr>
                <a:t>Improve</a:t>
              </a:r>
            </a:p>
          </p:txBody>
        </p:sp>
        <p:sp>
          <p:nvSpPr>
            <p:cNvPr id="12" name="AutoShape 15">
              <a:extLst>
                <a:ext uri="{FF2B5EF4-FFF2-40B4-BE49-F238E27FC236}">
                  <a16:creationId xmlns:a16="http://schemas.microsoft.com/office/drawing/2014/main" id="{6BB6E615-F11C-914C-B165-BF193720482D}"/>
                </a:ext>
              </a:extLst>
            </p:cNvPr>
            <p:cNvSpPr>
              <a:spLocks noChangeArrowheads="1"/>
            </p:cNvSpPr>
            <p:nvPr/>
          </p:nvSpPr>
          <p:spPr bwMode="auto">
            <a:xfrm>
              <a:off x="1474" y="1842"/>
              <a:ext cx="576" cy="288"/>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l"/>
                <a:defRPr sz="2400">
                  <a:solidFill>
                    <a:schemeClr val="tx1"/>
                  </a:solidFill>
                  <a:latin typeface="Arial" panose="020B0604020202020204" pitchFamily="34" charset="0"/>
                  <a:ea typeface="SimSun" panose="02010600030101010101" pitchFamily="2" charset="-122"/>
                </a:defRPr>
              </a:lvl1pPr>
              <a:lvl2pPr marL="742950" indent="-285750" eaLnBrk="0" hangingPunct="0">
                <a:buClr>
                  <a:schemeClr val="accent2"/>
                </a:buClr>
                <a:buChar char="l"/>
                <a:defRPr>
                  <a:solidFill>
                    <a:schemeClr val="tx1"/>
                  </a:solidFill>
                  <a:latin typeface="Arial" panose="020B0604020202020204" pitchFamily="34" charset="0"/>
                  <a:ea typeface="SimSun" panose="02010600030101010101" pitchFamily="2" charset="-122"/>
                </a:defRPr>
              </a:lvl2pPr>
              <a:lvl3pPr marL="1143000" indent="-228600" eaLnBrk="0" hangingPunct="0">
                <a:buClr>
                  <a:schemeClr val="accent1"/>
                </a:buClr>
                <a:buChar char="l"/>
                <a:defRPr sz="1600">
                  <a:solidFill>
                    <a:schemeClr val="tx1"/>
                  </a:solidFill>
                  <a:latin typeface="Arial" panose="020B0604020202020204" pitchFamily="34" charset="0"/>
                  <a:ea typeface="SimSun" panose="02010600030101010101" pitchFamily="2" charset="-122"/>
                </a:defRPr>
              </a:lvl3pPr>
              <a:lvl4pPr marL="1600200" indent="-228600" eaLnBrk="0" hangingPunct="0">
                <a:buSzPct val="75000"/>
                <a:buChar char="§"/>
                <a:defRPr sz="1400">
                  <a:solidFill>
                    <a:schemeClr val="tx1"/>
                  </a:solidFill>
                  <a:latin typeface="Arial" panose="020B0604020202020204" pitchFamily="34" charset="0"/>
                  <a:ea typeface="SimSun" panose="02010600030101010101" pitchFamily="2" charset="-122"/>
                </a:defRPr>
              </a:lvl4pPr>
              <a:lvl5pPr marL="2057400" indent="-228600" eaLnBrk="0" hangingPunct="0">
                <a:buClr>
                  <a:schemeClr val="folHlink"/>
                </a:buClr>
                <a:buSzPct val="80000"/>
                <a:buChar char="§"/>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1200">
                  <a:solidFill>
                    <a:schemeClr val="tx1"/>
                  </a:solidFill>
                  <a:latin typeface="Arial" panose="020B0604020202020204" pitchFamily="34" charset="0"/>
                  <a:ea typeface="SimSun" panose="02010600030101010101" pitchFamily="2" charset="-122"/>
                </a:defRPr>
              </a:lvl9pPr>
            </a:lstStyle>
            <a:p>
              <a:pPr algn="ctr">
                <a:spcBef>
                  <a:spcPct val="0"/>
                </a:spcBef>
                <a:buClrTx/>
                <a:buSzTx/>
                <a:buFontTx/>
                <a:buNone/>
              </a:pPr>
              <a:r>
                <a:rPr lang="en-US" altLang="en-US" sz="1200" b="1">
                  <a:effectLst/>
                  <a:latin typeface="Tahoma" panose="020B0604030504040204" pitchFamily="34" charset="0"/>
                </a:rPr>
                <a:t>Define</a:t>
              </a:r>
            </a:p>
          </p:txBody>
        </p:sp>
      </p:grpSp>
    </p:spTree>
    <p:extLst>
      <p:ext uri="{BB962C8B-B14F-4D97-AF65-F5344CB8AC3E}">
        <p14:creationId xmlns:p14="http://schemas.microsoft.com/office/powerpoint/2010/main" val="54489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73BA-6AE6-9546-AF75-513B9B88FDEE}"/>
              </a:ext>
            </a:extLst>
          </p:cNvPr>
          <p:cNvSpPr>
            <a:spLocks noGrp="1"/>
          </p:cNvSpPr>
          <p:nvPr>
            <p:ph type="title"/>
          </p:nvPr>
        </p:nvSpPr>
        <p:spPr>
          <a:noFill/>
        </p:spPr>
        <p:txBody>
          <a:bodyPr/>
          <a:lstStyle/>
          <a:p>
            <a:r>
              <a:rPr lang="en-US" dirty="0"/>
              <a:t>Measure Phase Outcomes</a:t>
            </a:r>
          </a:p>
        </p:txBody>
      </p:sp>
      <p:sp>
        <p:nvSpPr>
          <p:cNvPr id="3" name="Content Placeholder 2">
            <a:extLst>
              <a:ext uri="{FF2B5EF4-FFF2-40B4-BE49-F238E27FC236}">
                <a16:creationId xmlns:a16="http://schemas.microsoft.com/office/drawing/2014/main" id="{E0288DCF-F8E5-594C-A48E-16A3AE254690}"/>
              </a:ext>
            </a:extLst>
          </p:cNvPr>
          <p:cNvSpPr>
            <a:spLocks noGrp="1"/>
          </p:cNvSpPr>
          <p:nvPr>
            <p:ph sz="quarter" idx="1"/>
          </p:nvPr>
        </p:nvSpPr>
        <p:spPr/>
        <p:txBody>
          <a:bodyPr/>
          <a:lstStyle/>
          <a:p>
            <a:pPr marL="0" indent="0">
              <a:buNone/>
            </a:pPr>
            <a:endParaRPr lang="en-US" sz="2800" b="1" u="sng" dirty="0"/>
          </a:p>
          <a:p>
            <a:pPr marL="0" indent="0">
              <a:buNone/>
            </a:pPr>
            <a:endParaRPr lang="en-US" sz="2800" b="1" u="sng" dirty="0"/>
          </a:p>
          <a:p>
            <a:r>
              <a:rPr lang="en-US" sz="2800" dirty="0"/>
              <a:t>Collect Data (Select CTQ)</a:t>
            </a:r>
          </a:p>
          <a:p>
            <a:r>
              <a:rPr lang="en-US" sz="2800" dirty="0"/>
              <a:t>Understand the Voice of the Process (VOP)</a:t>
            </a:r>
          </a:p>
          <a:p>
            <a:r>
              <a:rPr lang="en-US" sz="2800" dirty="0"/>
              <a:t>Identify sources of variation</a:t>
            </a:r>
          </a:p>
          <a:p>
            <a:r>
              <a:rPr lang="en-US" sz="2800" dirty="0"/>
              <a:t>Measure current state process capability</a:t>
            </a:r>
          </a:p>
          <a:p>
            <a:pPr marL="0" indent="0">
              <a:buNone/>
            </a:pPr>
            <a:endParaRPr lang="en-US" sz="2800" b="1" dirty="0"/>
          </a:p>
        </p:txBody>
      </p:sp>
    </p:spTree>
    <p:extLst>
      <p:ext uri="{BB962C8B-B14F-4D97-AF65-F5344CB8AC3E}">
        <p14:creationId xmlns:p14="http://schemas.microsoft.com/office/powerpoint/2010/main" val="100736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551A-19A7-624A-8104-900FFE5A9C6B}"/>
              </a:ext>
            </a:extLst>
          </p:cNvPr>
          <p:cNvSpPr>
            <a:spLocks noGrp="1"/>
          </p:cNvSpPr>
          <p:nvPr>
            <p:ph type="title"/>
          </p:nvPr>
        </p:nvSpPr>
        <p:spPr/>
        <p:txBody>
          <a:bodyPr/>
          <a:lstStyle/>
          <a:p>
            <a:r>
              <a:rPr lang="en-US" dirty="0"/>
              <a:t>Select CTQs (Kano Analysis)</a:t>
            </a:r>
          </a:p>
        </p:txBody>
      </p:sp>
      <p:sp>
        <p:nvSpPr>
          <p:cNvPr id="3" name="Content Placeholder 2">
            <a:extLst>
              <a:ext uri="{FF2B5EF4-FFF2-40B4-BE49-F238E27FC236}">
                <a16:creationId xmlns:a16="http://schemas.microsoft.com/office/drawing/2014/main" id="{7D7A448A-9A24-8C44-B660-CA0398C79164}"/>
              </a:ext>
            </a:extLst>
          </p:cNvPr>
          <p:cNvSpPr>
            <a:spLocks noGrp="1"/>
          </p:cNvSpPr>
          <p:nvPr>
            <p:ph sz="quarter" idx="1"/>
          </p:nvPr>
        </p:nvSpPr>
        <p:spPr/>
        <p:txBody>
          <a:bodyPr>
            <a:normAutofit/>
          </a:bodyPr>
          <a:lstStyle/>
          <a:p>
            <a:r>
              <a:rPr lang="en-US" dirty="0"/>
              <a:t>Wikipedia says: The </a:t>
            </a:r>
            <a:r>
              <a:rPr lang="en-US" b="1" dirty="0"/>
              <a:t>Kano model</a:t>
            </a:r>
            <a:r>
              <a:rPr lang="en-US" dirty="0"/>
              <a:t> is a theory for product development and </a:t>
            </a:r>
            <a:r>
              <a:rPr lang="en-US" dirty="0">
                <a:hlinkClick r:id="rId2" tooltip="Customer satisfaction"/>
              </a:rPr>
              <a:t>customer satisfaction</a:t>
            </a:r>
            <a:r>
              <a:rPr lang="en-US" dirty="0"/>
              <a:t> developed in the 1980s by Professor </a:t>
            </a:r>
            <a:r>
              <a:rPr lang="en-US" dirty="0">
                <a:hlinkClick r:id="rId3" tooltip="Noriaki Kano"/>
              </a:rPr>
              <a:t>Noriaki Kano</a:t>
            </a:r>
            <a:r>
              <a:rPr lang="en-US" dirty="0"/>
              <a:t>, which classifies customer preferences into five categories.</a:t>
            </a:r>
          </a:p>
          <a:p>
            <a:endParaRPr lang="en-US" dirty="0"/>
          </a:p>
          <a:p>
            <a:endParaRPr lang="en-US" dirty="0"/>
          </a:p>
          <a:p>
            <a:endParaRPr lang="en-US" dirty="0"/>
          </a:p>
        </p:txBody>
      </p:sp>
    </p:spTree>
    <p:extLst>
      <p:ext uri="{BB962C8B-B14F-4D97-AF65-F5344CB8AC3E}">
        <p14:creationId xmlns:p14="http://schemas.microsoft.com/office/powerpoint/2010/main" val="147577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599F-2972-7B45-B739-4215F9D778CD}"/>
              </a:ext>
            </a:extLst>
          </p:cNvPr>
          <p:cNvSpPr>
            <a:spLocks noGrp="1"/>
          </p:cNvSpPr>
          <p:nvPr>
            <p:ph type="title"/>
          </p:nvPr>
        </p:nvSpPr>
        <p:spPr>
          <a:xfrm>
            <a:off x="548022" y="-106354"/>
            <a:ext cx="7886700" cy="994172"/>
          </a:xfrm>
        </p:spPr>
        <p:txBody>
          <a:bodyPr>
            <a:normAutofit/>
          </a:bodyPr>
          <a:lstStyle/>
          <a:p>
            <a:r>
              <a:rPr lang="en-US" sz="3000" b="1" dirty="0"/>
              <a:t>Select CTQ’s: Kano model:</a:t>
            </a:r>
          </a:p>
        </p:txBody>
      </p:sp>
      <p:cxnSp>
        <p:nvCxnSpPr>
          <p:cNvPr id="5" name="Straight Connector 4">
            <a:extLst>
              <a:ext uri="{FF2B5EF4-FFF2-40B4-BE49-F238E27FC236}">
                <a16:creationId xmlns:a16="http://schemas.microsoft.com/office/drawing/2014/main" id="{23FF18EC-29FA-F445-AD75-E59E96B47EF7}"/>
              </a:ext>
            </a:extLst>
          </p:cNvPr>
          <p:cNvCxnSpPr>
            <a:cxnSpLocks/>
            <a:stCxn id="31" idx="2"/>
          </p:cNvCxnSpPr>
          <p:nvPr/>
        </p:nvCxnSpPr>
        <p:spPr>
          <a:xfrm flipH="1">
            <a:off x="4250172" y="1591493"/>
            <a:ext cx="68127" cy="4066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62D691A-9A0D-034D-9A75-9DF71CDC5256}"/>
              </a:ext>
            </a:extLst>
          </p:cNvPr>
          <p:cNvCxnSpPr>
            <a:cxnSpLocks/>
            <a:endCxn id="35" idx="1"/>
          </p:cNvCxnSpPr>
          <p:nvPr/>
        </p:nvCxnSpPr>
        <p:spPr>
          <a:xfrm>
            <a:off x="1064794" y="3961399"/>
            <a:ext cx="6995843" cy="110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6BE3970-427E-2942-9AC7-D8FD39FD6621}"/>
              </a:ext>
            </a:extLst>
          </p:cNvPr>
          <p:cNvGrpSpPr/>
          <p:nvPr/>
        </p:nvGrpSpPr>
        <p:grpSpPr>
          <a:xfrm>
            <a:off x="4048624" y="4111194"/>
            <a:ext cx="2719137" cy="1398671"/>
            <a:chOff x="5494421" y="4326559"/>
            <a:chExt cx="3625516" cy="1864895"/>
          </a:xfrm>
        </p:grpSpPr>
        <p:sp>
          <p:nvSpPr>
            <p:cNvPr id="8" name="Arc 7">
              <a:extLst>
                <a:ext uri="{FF2B5EF4-FFF2-40B4-BE49-F238E27FC236}">
                  <a16:creationId xmlns:a16="http://schemas.microsoft.com/office/drawing/2014/main" id="{9B34A1A1-F6BA-FF45-BD02-7E7AB28F64C0}"/>
                </a:ext>
              </a:extLst>
            </p:cNvPr>
            <p:cNvSpPr/>
            <p:nvPr/>
          </p:nvSpPr>
          <p:spPr>
            <a:xfrm rot="16200000">
              <a:off x="5163553" y="4657428"/>
              <a:ext cx="1864895" cy="1203158"/>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srgbClr val="C00000"/>
                </a:solidFill>
              </a:endParaRPr>
            </a:p>
          </p:txBody>
        </p:sp>
        <p:cxnSp>
          <p:nvCxnSpPr>
            <p:cNvPr id="10" name="Straight Connector 9">
              <a:extLst>
                <a:ext uri="{FF2B5EF4-FFF2-40B4-BE49-F238E27FC236}">
                  <a16:creationId xmlns:a16="http://schemas.microsoft.com/office/drawing/2014/main" id="{FE3B2449-7509-C84B-BB28-805F65B2D5C5}"/>
                </a:ext>
              </a:extLst>
            </p:cNvPr>
            <p:cNvCxnSpPr>
              <a:cxnSpLocks/>
            </p:cNvCxnSpPr>
            <p:nvPr/>
          </p:nvCxnSpPr>
          <p:spPr>
            <a:xfrm flipV="1">
              <a:off x="6096000" y="4326559"/>
              <a:ext cx="3023937"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8C39E3-A9DB-544E-BA4A-4D3661C2DE0D}"/>
                </a:ext>
              </a:extLst>
            </p:cNvPr>
            <p:cNvCxnSpPr>
              <a:cxnSpLocks/>
            </p:cNvCxnSpPr>
            <p:nvPr/>
          </p:nvCxnSpPr>
          <p:spPr>
            <a:xfrm flipV="1">
              <a:off x="5494421" y="5259007"/>
              <a:ext cx="0" cy="7289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2940B1E-696E-9C47-AA16-67A50C7207CE}"/>
              </a:ext>
            </a:extLst>
          </p:cNvPr>
          <p:cNvGrpSpPr/>
          <p:nvPr/>
        </p:nvGrpSpPr>
        <p:grpSpPr>
          <a:xfrm rot="10800000">
            <a:off x="1789687" y="2464752"/>
            <a:ext cx="2719137" cy="1398671"/>
            <a:chOff x="5494421" y="4326559"/>
            <a:chExt cx="3625516" cy="1864895"/>
          </a:xfrm>
        </p:grpSpPr>
        <p:sp>
          <p:nvSpPr>
            <p:cNvPr id="19" name="Arc 18">
              <a:extLst>
                <a:ext uri="{FF2B5EF4-FFF2-40B4-BE49-F238E27FC236}">
                  <a16:creationId xmlns:a16="http://schemas.microsoft.com/office/drawing/2014/main" id="{59CB2B50-0535-5C4D-A105-FD4F0C50A337}"/>
                </a:ext>
              </a:extLst>
            </p:cNvPr>
            <p:cNvSpPr/>
            <p:nvPr/>
          </p:nvSpPr>
          <p:spPr>
            <a:xfrm rot="16200000">
              <a:off x="5163553" y="4657428"/>
              <a:ext cx="1864895" cy="1203158"/>
            </a:xfrm>
            <a:prstGeom prst="arc">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cxnSp>
          <p:nvCxnSpPr>
            <p:cNvPr id="20" name="Straight Connector 19">
              <a:extLst>
                <a:ext uri="{FF2B5EF4-FFF2-40B4-BE49-F238E27FC236}">
                  <a16:creationId xmlns:a16="http://schemas.microsoft.com/office/drawing/2014/main" id="{26B43B55-5CBA-6F46-AF69-5A25D1A10347}"/>
                </a:ext>
              </a:extLst>
            </p:cNvPr>
            <p:cNvCxnSpPr>
              <a:cxnSpLocks/>
            </p:cNvCxnSpPr>
            <p:nvPr/>
          </p:nvCxnSpPr>
          <p:spPr>
            <a:xfrm flipV="1">
              <a:off x="6096000" y="4326559"/>
              <a:ext cx="3023937"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E482176-2FF0-3E48-BC99-1C9EF95D0DF0}"/>
                </a:ext>
              </a:extLst>
            </p:cNvPr>
            <p:cNvCxnSpPr>
              <a:cxnSpLocks/>
            </p:cNvCxnSpPr>
            <p:nvPr/>
          </p:nvCxnSpPr>
          <p:spPr>
            <a:xfrm flipV="1">
              <a:off x="5494421" y="5259007"/>
              <a:ext cx="0" cy="72897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4410F3FA-3A72-FF42-8998-DC871F564DDD}"/>
              </a:ext>
            </a:extLst>
          </p:cNvPr>
          <p:cNvCxnSpPr>
            <a:cxnSpLocks/>
          </p:cNvCxnSpPr>
          <p:nvPr/>
        </p:nvCxnSpPr>
        <p:spPr>
          <a:xfrm flipV="1">
            <a:off x="2076552" y="3033164"/>
            <a:ext cx="4378262" cy="18699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B3ED6CA-2CB5-E241-BC18-81636B177257}"/>
              </a:ext>
            </a:extLst>
          </p:cNvPr>
          <p:cNvSpPr txBox="1"/>
          <p:nvPr/>
        </p:nvSpPr>
        <p:spPr>
          <a:xfrm>
            <a:off x="3444253" y="5392180"/>
            <a:ext cx="1135247" cy="27699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200" dirty="0">
                <a:solidFill>
                  <a:srgbClr val="C00000"/>
                </a:solidFill>
              </a:rPr>
              <a:t>A. Must haves</a:t>
            </a:r>
          </a:p>
        </p:txBody>
      </p:sp>
      <p:sp>
        <p:nvSpPr>
          <p:cNvPr id="27" name="TextBox 26">
            <a:extLst>
              <a:ext uri="{FF2B5EF4-FFF2-40B4-BE49-F238E27FC236}">
                <a16:creationId xmlns:a16="http://schemas.microsoft.com/office/drawing/2014/main" id="{EC8253EC-D0C8-7940-9357-07DAE293DF07}"/>
              </a:ext>
            </a:extLst>
          </p:cNvPr>
          <p:cNvSpPr txBox="1"/>
          <p:nvPr/>
        </p:nvSpPr>
        <p:spPr>
          <a:xfrm>
            <a:off x="6172200" y="2471959"/>
            <a:ext cx="1527982" cy="276999"/>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dirty="0">
                <a:solidFill>
                  <a:schemeClr val="accent1"/>
                </a:solidFill>
              </a:rPr>
              <a:t>The more the better</a:t>
            </a:r>
          </a:p>
        </p:txBody>
      </p:sp>
      <p:sp>
        <p:nvSpPr>
          <p:cNvPr id="28" name="TextBox 27">
            <a:extLst>
              <a:ext uri="{FF2B5EF4-FFF2-40B4-BE49-F238E27FC236}">
                <a16:creationId xmlns:a16="http://schemas.microsoft.com/office/drawing/2014/main" id="{9C855EC0-1D24-5140-B3A5-9C8BBB5AF669}"/>
              </a:ext>
            </a:extLst>
          </p:cNvPr>
          <p:cNvSpPr txBox="1"/>
          <p:nvPr/>
        </p:nvSpPr>
        <p:spPr>
          <a:xfrm>
            <a:off x="4011876" y="2102795"/>
            <a:ext cx="885179"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200" dirty="0">
                <a:solidFill>
                  <a:schemeClr val="accent6">
                    <a:lumMod val="75000"/>
                  </a:schemeClr>
                </a:solidFill>
              </a:rPr>
              <a:t>Delighters</a:t>
            </a:r>
          </a:p>
        </p:txBody>
      </p:sp>
      <p:sp>
        <p:nvSpPr>
          <p:cNvPr id="31" name="TextBox 30">
            <a:extLst>
              <a:ext uri="{FF2B5EF4-FFF2-40B4-BE49-F238E27FC236}">
                <a16:creationId xmlns:a16="http://schemas.microsoft.com/office/drawing/2014/main" id="{2337BFC8-15F0-0A42-AA4F-2B7421AED917}"/>
              </a:ext>
            </a:extLst>
          </p:cNvPr>
          <p:cNvSpPr txBox="1"/>
          <p:nvPr/>
        </p:nvSpPr>
        <p:spPr>
          <a:xfrm>
            <a:off x="3934219" y="1314494"/>
            <a:ext cx="768159" cy="276999"/>
          </a:xfrm>
          <a:prstGeom prst="rect">
            <a:avLst/>
          </a:prstGeom>
          <a:noFill/>
        </p:spPr>
        <p:txBody>
          <a:bodyPr wrap="none" rtlCol="0">
            <a:spAutoFit/>
          </a:bodyPr>
          <a:lstStyle/>
          <a:p>
            <a:r>
              <a:rPr lang="en-US" sz="1200" dirty="0"/>
              <a:t>Satisfied</a:t>
            </a:r>
          </a:p>
        </p:txBody>
      </p:sp>
      <p:sp>
        <p:nvSpPr>
          <p:cNvPr id="32" name="TextBox 31">
            <a:extLst>
              <a:ext uri="{FF2B5EF4-FFF2-40B4-BE49-F238E27FC236}">
                <a16:creationId xmlns:a16="http://schemas.microsoft.com/office/drawing/2014/main" id="{1840781C-89A3-D94D-A583-1E93D6F6A692}"/>
              </a:ext>
            </a:extLst>
          </p:cNvPr>
          <p:cNvSpPr txBox="1"/>
          <p:nvPr/>
        </p:nvSpPr>
        <p:spPr>
          <a:xfrm>
            <a:off x="3837108" y="5676340"/>
            <a:ext cx="973343" cy="276999"/>
          </a:xfrm>
          <a:prstGeom prst="rect">
            <a:avLst/>
          </a:prstGeom>
          <a:noFill/>
        </p:spPr>
        <p:txBody>
          <a:bodyPr wrap="none" rtlCol="0">
            <a:spAutoFit/>
          </a:bodyPr>
          <a:lstStyle/>
          <a:p>
            <a:r>
              <a:rPr lang="en-US" sz="1200" dirty="0"/>
              <a:t>Dissatisfied</a:t>
            </a:r>
          </a:p>
        </p:txBody>
      </p:sp>
      <p:sp>
        <p:nvSpPr>
          <p:cNvPr id="34" name="TextBox 33">
            <a:extLst>
              <a:ext uri="{FF2B5EF4-FFF2-40B4-BE49-F238E27FC236}">
                <a16:creationId xmlns:a16="http://schemas.microsoft.com/office/drawing/2014/main" id="{CF5D31C3-9852-1C47-A83E-6489C63B68DA}"/>
              </a:ext>
            </a:extLst>
          </p:cNvPr>
          <p:cNvSpPr txBox="1"/>
          <p:nvPr/>
        </p:nvSpPr>
        <p:spPr>
          <a:xfrm>
            <a:off x="98597" y="3709710"/>
            <a:ext cx="1476686" cy="461665"/>
          </a:xfrm>
          <a:prstGeom prst="rect">
            <a:avLst/>
          </a:prstGeom>
          <a:noFill/>
        </p:spPr>
        <p:txBody>
          <a:bodyPr wrap="none" rtlCol="0">
            <a:spAutoFit/>
          </a:bodyPr>
          <a:lstStyle/>
          <a:p>
            <a:r>
              <a:rPr lang="en-US" sz="1200" dirty="0"/>
              <a:t>Dysfunctional</a:t>
            </a:r>
          </a:p>
          <a:p>
            <a:r>
              <a:rPr lang="en-US" sz="1200" dirty="0"/>
              <a:t>Does not work well</a:t>
            </a:r>
          </a:p>
        </p:txBody>
      </p:sp>
      <p:sp>
        <p:nvSpPr>
          <p:cNvPr id="35" name="TextBox 34">
            <a:extLst>
              <a:ext uri="{FF2B5EF4-FFF2-40B4-BE49-F238E27FC236}">
                <a16:creationId xmlns:a16="http://schemas.microsoft.com/office/drawing/2014/main" id="{A33DDE08-5018-2B4C-A595-48B46964BE41}"/>
              </a:ext>
            </a:extLst>
          </p:cNvPr>
          <p:cNvSpPr txBox="1"/>
          <p:nvPr/>
        </p:nvSpPr>
        <p:spPr>
          <a:xfrm>
            <a:off x="8060637" y="3741660"/>
            <a:ext cx="939681" cy="461665"/>
          </a:xfrm>
          <a:prstGeom prst="rect">
            <a:avLst/>
          </a:prstGeom>
          <a:noFill/>
        </p:spPr>
        <p:txBody>
          <a:bodyPr wrap="none" rtlCol="0">
            <a:spAutoFit/>
          </a:bodyPr>
          <a:lstStyle/>
          <a:p>
            <a:r>
              <a:rPr lang="en-US" sz="1200" dirty="0"/>
              <a:t>Functional</a:t>
            </a:r>
          </a:p>
          <a:p>
            <a:r>
              <a:rPr lang="en-US" sz="1200" dirty="0"/>
              <a:t>Works well</a:t>
            </a:r>
          </a:p>
        </p:txBody>
      </p:sp>
      <p:sp>
        <p:nvSpPr>
          <p:cNvPr id="36" name="TextBox 35">
            <a:extLst>
              <a:ext uri="{FF2B5EF4-FFF2-40B4-BE49-F238E27FC236}">
                <a16:creationId xmlns:a16="http://schemas.microsoft.com/office/drawing/2014/main" id="{6A1D28A3-8237-E945-8302-6DE206C26FE9}"/>
              </a:ext>
            </a:extLst>
          </p:cNvPr>
          <p:cNvSpPr txBox="1"/>
          <p:nvPr/>
        </p:nvSpPr>
        <p:spPr>
          <a:xfrm>
            <a:off x="4236709" y="3906076"/>
            <a:ext cx="700833" cy="276999"/>
          </a:xfrm>
          <a:prstGeom prst="rect">
            <a:avLst/>
          </a:prstGeom>
          <a:noFill/>
        </p:spPr>
        <p:txBody>
          <a:bodyPr wrap="none" rtlCol="0">
            <a:spAutoFit/>
          </a:bodyPr>
          <a:lstStyle/>
          <a:p>
            <a:r>
              <a:rPr lang="en-US" sz="1200" dirty="0">
                <a:solidFill>
                  <a:schemeClr val="accent1"/>
                </a:solidFill>
              </a:rPr>
              <a:t>Neutral</a:t>
            </a:r>
          </a:p>
        </p:txBody>
      </p:sp>
    </p:spTree>
    <p:extLst>
      <p:ext uri="{BB962C8B-B14F-4D97-AF65-F5344CB8AC3E}">
        <p14:creationId xmlns:p14="http://schemas.microsoft.com/office/powerpoint/2010/main" val="233447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551A-19A7-624A-8104-900FFE5A9C6B}"/>
              </a:ext>
            </a:extLst>
          </p:cNvPr>
          <p:cNvSpPr>
            <a:spLocks noGrp="1"/>
          </p:cNvSpPr>
          <p:nvPr>
            <p:ph type="title"/>
          </p:nvPr>
        </p:nvSpPr>
        <p:spPr>
          <a:xfrm>
            <a:off x="314452" y="838200"/>
            <a:ext cx="8534400" cy="758952"/>
          </a:xfrm>
        </p:spPr>
        <p:txBody>
          <a:bodyPr>
            <a:normAutofit fontScale="90000"/>
          </a:bodyPr>
          <a:lstStyle/>
          <a:p>
            <a:br>
              <a:rPr lang="en-US" dirty="0"/>
            </a:br>
            <a:br>
              <a:rPr lang="en-US" dirty="0"/>
            </a:br>
            <a:br>
              <a:rPr lang="en-US" dirty="0"/>
            </a:br>
            <a:r>
              <a:rPr lang="en-US" dirty="0"/>
              <a:t>Select CTQs (Kano Analysis)</a:t>
            </a:r>
            <a:br>
              <a:rPr lang="en-US" dirty="0"/>
            </a:br>
            <a:r>
              <a:rPr lang="en-US" sz="2200" dirty="0"/>
              <a:t>Things to remember:</a:t>
            </a:r>
            <a:br>
              <a:rPr lang="en-US" dirty="0"/>
            </a:br>
            <a:endParaRPr lang="en-US" dirty="0"/>
          </a:p>
        </p:txBody>
      </p:sp>
      <p:sp>
        <p:nvSpPr>
          <p:cNvPr id="3" name="Content Placeholder 2">
            <a:extLst>
              <a:ext uri="{FF2B5EF4-FFF2-40B4-BE49-F238E27FC236}">
                <a16:creationId xmlns:a16="http://schemas.microsoft.com/office/drawing/2014/main" id="{7D7A448A-9A24-8C44-B660-CA0398C79164}"/>
              </a:ext>
            </a:extLst>
          </p:cNvPr>
          <p:cNvSpPr>
            <a:spLocks noGrp="1"/>
          </p:cNvSpPr>
          <p:nvPr>
            <p:ph sz="quarter" idx="1"/>
          </p:nvPr>
        </p:nvSpPr>
        <p:spPr/>
        <p:txBody>
          <a:bodyPr>
            <a:normAutofit lnSpcReduction="10000"/>
          </a:bodyPr>
          <a:lstStyle/>
          <a:p>
            <a:pPr marL="0" indent="0">
              <a:buNone/>
            </a:pPr>
            <a:r>
              <a:rPr lang="en-US" dirty="0"/>
              <a:t>Kano helps prioritize needs </a:t>
            </a:r>
            <a:r>
              <a:rPr lang="en-US" dirty="0" err="1"/>
              <a:t>ie</a:t>
            </a:r>
            <a:r>
              <a:rPr lang="en-US" dirty="0"/>
              <a:t>. resource allocation.</a:t>
            </a:r>
          </a:p>
          <a:p>
            <a:pPr marL="0" indent="0">
              <a:buNone/>
            </a:pPr>
            <a:r>
              <a:rPr lang="en-US" dirty="0"/>
              <a:t>Must deliver flawlessly on Must haves before tackling the more the better, and get real value from delighters etc...</a:t>
            </a:r>
          </a:p>
          <a:p>
            <a:r>
              <a:rPr lang="en-US" dirty="0"/>
              <a:t>Needs evolve. </a:t>
            </a:r>
          </a:p>
          <a:p>
            <a:pPr lvl="1"/>
            <a:r>
              <a:rPr lang="en-US" dirty="0"/>
              <a:t>Delighters become “must be” over time, as competitors copy and customers become accustomed to your offerings. </a:t>
            </a:r>
          </a:p>
          <a:p>
            <a:r>
              <a:rPr lang="en-US" dirty="0"/>
              <a:t>Other categories of needs</a:t>
            </a:r>
          </a:p>
          <a:p>
            <a:pPr lvl="1"/>
            <a:r>
              <a:rPr lang="en-US" dirty="0"/>
              <a:t>Indifferent</a:t>
            </a:r>
          </a:p>
          <a:p>
            <a:pPr lvl="1"/>
            <a:r>
              <a:rPr lang="en-US" dirty="0"/>
              <a:t>Oxygen</a:t>
            </a:r>
          </a:p>
          <a:p>
            <a:pPr lvl="1"/>
            <a:r>
              <a:rPr lang="en-US" dirty="0"/>
              <a:t>Reverse Quality</a:t>
            </a:r>
          </a:p>
          <a:p>
            <a:pPr marL="274320" lvl="1" indent="0">
              <a:buNone/>
            </a:pPr>
            <a:endParaRPr lang="en-US" dirty="0"/>
          </a:p>
          <a:p>
            <a:pPr lvl="1"/>
            <a:endParaRPr lang="en-US" dirty="0"/>
          </a:p>
          <a:p>
            <a:endParaRPr lang="en-US" dirty="0"/>
          </a:p>
        </p:txBody>
      </p:sp>
    </p:spTree>
    <p:extLst>
      <p:ext uri="{BB962C8B-B14F-4D97-AF65-F5344CB8AC3E}">
        <p14:creationId xmlns:p14="http://schemas.microsoft.com/office/powerpoint/2010/main" val="204982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ea typeface="ＭＳ Ｐゴシック" pitchFamily="34" charset="-128"/>
              </a:rPr>
              <a:t>Translate VOC into Measurable CTQs</a:t>
            </a:r>
            <a:endParaRPr lang="en-GB" dirty="0"/>
          </a:p>
        </p:txBody>
      </p:sp>
      <p:graphicFrame>
        <p:nvGraphicFramePr>
          <p:cNvPr id="5" name="Group 8"/>
          <p:cNvGraphicFramePr>
            <a:graphicFrameLocks/>
          </p:cNvGraphicFramePr>
          <p:nvPr>
            <p:extLst>
              <p:ext uri="{D42A27DB-BD31-4B8C-83A1-F6EECF244321}">
                <p14:modId xmlns:p14="http://schemas.microsoft.com/office/powerpoint/2010/main" val="3051437711"/>
              </p:ext>
            </p:extLst>
          </p:nvPr>
        </p:nvGraphicFramePr>
        <p:xfrm>
          <a:off x="685800" y="1752600"/>
          <a:ext cx="7467601" cy="3978597"/>
        </p:xfrm>
        <a:graphic>
          <a:graphicData uri="http://schemas.openxmlformats.org/drawingml/2006/table">
            <a:tbl>
              <a:tblPr/>
              <a:tblGrid>
                <a:gridCol w="2488145">
                  <a:extLst>
                    <a:ext uri="{9D8B030D-6E8A-4147-A177-3AD203B41FA5}">
                      <a16:colId xmlns:a16="http://schemas.microsoft.com/office/drawing/2014/main" val="20000"/>
                    </a:ext>
                  </a:extLst>
                </a:gridCol>
                <a:gridCol w="2491311">
                  <a:extLst>
                    <a:ext uri="{9D8B030D-6E8A-4147-A177-3AD203B41FA5}">
                      <a16:colId xmlns:a16="http://schemas.microsoft.com/office/drawing/2014/main" val="20001"/>
                    </a:ext>
                  </a:extLst>
                </a:gridCol>
                <a:gridCol w="2488145">
                  <a:extLst>
                    <a:ext uri="{9D8B030D-6E8A-4147-A177-3AD203B41FA5}">
                      <a16:colId xmlns:a16="http://schemas.microsoft.com/office/drawing/2014/main" val="20002"/>
                    </a:ext>
                  </a:extLst>
                </a:gridCol>
              </a:tblGrid>
              <a:tr h="1090369">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Verdana" pitchFamily="34" charset="0"/>
                          <a:ea typeface="ＭＳ Ｐゴシック" charset="-128"/>
                        </a:rPr>
                        <a:t>Voice of the customer</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Verdana" pitchFamily="34" charset="0"/>
                          <a:ea typeface="ＭＳ Ｐゴシック" charset="-128"/>
                        </a:rPr>
                        <a:t>Customer Need</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Verdana" pitchFamily="34" charset="0"/>
                          <a:ea typeface="ＭＳ Ｐゴシック" charset="-128"/>
                        </a:rPr>
                        <a:t>Measurable CTQ</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195631">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1400" b="0" i="0" u="none" strike="noStrike" cap="none" normalizeH="0" baseline="0" dirty="0">
                          <a:ln>
                            <a:noFill/>
                          </a:ln>
                          <a:solidFill>
                            <a:schemeClr val="tx1"/>
                          </a:solidFill>
                          <a:effectLst/>
                          <a:latin typeface="Verdana" pitchFamily="34" charset="0"/>
                          <a:ea typeface="ＭＳ Ｐゴシック" charset="-128"/>
                        </a:rPr>
                        <a:t>I waited on hold for a long time before I got to speak to the technician. </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1400" b="0" i="0" u="none" strike="noStrike" cap="none" normalizeH="0" baseline="0" dirty="0">
                          <a:ln>
                            <a:noFill/>
                          </a:ln>
                          <a:solidFill>
                            <a:schemeClr val="tx1"/>
                          </a:solidFill>
                          <a:effectLst/>
                          <a:latin typeface="Verdana" pitchFamily="34" charset="0"/>
                          <a:ea typeface="ＭＳ Ｐゴシック" charset="-128"/>
                        </a:rPr>
                        <a:t>Excessive hold time</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1400" b="0" i="0" u="none" strike="noStrike" cap="none" normalizeH="0" baseline="0" dirty="0">
                          <a:ln>
                            <a:noFill/>
                          </a:ln>
                          <a:solidFill>
                            <a:schemeClr val="tx1"/>
                          </a:solidFill>
                          <a:effectLst/>
                          <a:latin typeface="Verdana" pitchFamily="34" charset="0"/>
                          <a:ea typeface="ＭＳ Ｐゴシック" charset="-128"/>
                        </a:rPr>
                        <a:t>On-hold time</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692597">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1400" b="0" i="0" u="none" strike="noStrike" cap="none" normalizeH="0" baseline="0" dirty="0">
                          <a:ln>
                            <a:noFill/>
                          </a:ln>
                          <a:solidFill>
                            <a:schemeClr val="tx1"/>
                          </a:solidFill>
                          <a:effectLst/>
                          <a:latin typeface="Verdana" pitchFamily="34" charset="0"/>
                          <a:ea typeface="ＭＳ Ｐゴシック" charset="-128"/>
                        </a:rPr>
                        <a:t>You transferred me 3 times and I had to say the same thing over and over again. But in the end they fixed it. </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GB" sz="1400" b="0" i="0" u="none" strike="noStrike" cap="none" normalizeH="0" baseline="0" dirty="0">
                        <a:ln>
                          <a:noFill/>
                        </a:ln>
                        <a:solidFill>
                          <a:schemeClr val="tx1"/>
                        </a:solidFill>
                        <a:effectLst/>
                        <a:latin typeface="Verdana" pitchFamily="34" charset="0"/>
                        <a:ea typeface="ＭＳ Ｐゴシック" charset="-128"/>
                      </a:endParaRP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1400" b="0" i="0" u="none" strike="noStrike" cap="none" normalizeH="0" baseline="0" dirty="0">
                          <a:ln>
                            <a:noFill/>
                          </a:ln>
                          <a:solidFill>
                            <a:schemeClr val="tx1"/>
                          </a:solidFill>
                          <a:effectLst/>
                          <a:latin typeface="Verdana" pitchFamily="34" charset="0"/>
                          <a:ea typeface="ＭＳ Ｐゴシック" charset="-128"/>
                        </a:rPr>
                        <a:t>Get me to the right person directly </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1400" b="0" i="0" u="none" strike="noStrike" cap="none" normalizeH="0" baseline="0" dirty="0">
                          <a:ln>
                            <a:noFill/>
                          </a:ln>
                          <a:solidFill>
                            <a:schemeClr val="tx1"/>
                          </a:solidFill>
                          <a:effectLst/>
                          <a:latin typeface="Verdana" pitchFamily="34" charset="0"/>
                          <a:ea typeface="ＭＳ Ｐゴシック" charset="-128"/>
                        </a:rPr>
                        <a:t>First call resolution</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GB" sz="1400" b="0" i="0" u="none" strike="noStrike" cap="none" normalizeH="0" baseline="0" dirty="0">
                        <a:ln>
                          <a:noFill/>
                        </a:ln>
                        <a:solidFill>
                          <a:schemeClr val="tx1"/>
                        </a:solidFill>
                        <a:effectLst/>
                        <a:latin typeface="Verdana" pitchFamily="34" charset="0"/>
                        <a:ea typeface="ＭＳ Ｐゴシック" charset="-128"/>
                      </a:endParaRP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2E0C8D8C-74F5-724A-AF93-5C6F85DF3F74}"/>
              </a:ext>
            </a:extLst>
          </p:cNvPr>
          <p:cNvSpPr txBox="1"/>
          <p:nvPr/>
        </p:nvSpPr>
        <p:spPr>
          <a:xfrm>
            <a:off x="5562600" y="5773125"/>
            <a:ext cx="2776722" cy="369332"/>
          </a:xfrm>
          <a:prstGeom prst="rect">
            <a:avLst/>
          </a:prstGeom>
          <a:noFill/>
        </p:spPr>
        <p:txBody>
          <a:bodyPr wrap="none" rtlCol="0">
            <a:spAutoFit/>
          </a:bodyPr>
          <a:lstStyle/>
          <a:p>
            <a:r>
              <a:rPr lang="en-US" dirty="0">
                <a:hlinkClick r:id="rId3"/>
              </a:rPr>
              <a:t>https://onholdwith.com/</a:t>
            </a:r>
            <a:endParaRPr lang="en-US" dirty="0"/>
          </a:p>
        </p:txBody>
      </p:sp>
    </p:spTree>
    <p:extLst>
      <p:ext uri="{BB962C8B-B14F-4D97-AF65-F5344CB8AC3E}">
        <p14:creationId xmlns:p14="http://schemas.microsoft.com/office/powerpoint/2010/main" val="1244688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109616</TotalTime>
  <Words>2012</Words>
  <Application>Microsoft Macintosh PowerPoint</Application>
  <PresentationFormat>On-screen Show (4:3)</PresentationFormat>
  <Paragraphs>408</Paragraphs>
  <Slides>39</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MS PGothic</vt:lpstr>
      <vt:lpstr>MS PGothic</vt:lpstr>
      <vt:lpstr>SimSun</vt:lpstr>
      <vt:lpstr>Arial</vt:lpstr>
      <vt:lpstr>Calibri</vt:lpstr>
      <vt:lpstr>Georgia</vt:lpstr>
      <vt:lpstr>Monotype Sorts</vt:lpstr>
      <vt:lpstr>Tahoma</vt:lpstr>
      <vt:lpstr>Verdana</vt:lpstr>
      <vt:lpstr>Wingdings</vt:lpstr>
      <vt:lpstr>Wingdings 2</vt:lpstr>
      <vt:lpstr>Civic</vt:lpstr>
      <vt:lpstr>Measure  Tools &amp; Approaches</vt:lpstr>
      <vt:lpstr>Data:   At the heart of the DMAIC journey</vt:lpstr>
      <vt:lpstr>Why Measure?</vt:lpstr>
      <vt:lpstr>Where do you Measure?</vt:lpstr>
      <vt:lpstr>Measure Phase Outcomes</vt:lpstr>
      <vt:lpstr>Select CTQs (Kano Analysis)</vt:lpstr>
      <vt:lpstr>Select CTQ’s: Kano model:</vt:lpstr>
      <vt:lpstr>   Select CTQs (Kano Analysis) Things to remember: </vt:lpstr>
      <vt:lpstr>Translate VOC into Measurable CTQs</vt:lpstr>
      <vt:lpstr>What do you Measure? </vt:lpstr>
      <vt:lpstr>The Lincoln Memorial</vt:lpstr>
      <vt:lpstr>PowerPoint Presentation</vt:lpstr>
      <vt:lpstr>PowerPoint Presentation</vt:lpstr>
      <vt:lpstr>Types of data:  Qualitative vs. Quantitative</vt:lpstr>
      <vt:lpstr>Types of quantitative data:  Discrete vs. Continuous</vt:lpstr>
      <vt:lpstr>Types of data:  Examples from your processes</vt:lpstr>
      <vt:lpstr>Measurement System Analysis</vt:lpstr>
      <vt:lpstr>Measurement System Analysis</vt:lpstr>
      <vt:lpstr>Measurement Systems Analysis</vt:lpstr>
      <vt:lpstr>Why MSA Matters</vt:lpstr>
      <vt:lpstr>Why MSA Matters</vt:lpstr>
      <vt:lpstr>Improving Your Measurement System</vt:lpstr>
      <vt:lpstr>Evaluating Current State Performance </vt:lpstr>
      <vt:lpstr>Let’s calculate a Sigma Score</vt:lpstr>
      <vt:lpstr>Sigma Score (DMPO Practice)</vt:lpstr>
      <vt:lpstr>Sigma Score (DMPO Practice)</vt:lpstr>
      <vt:lpstr>Calculte Yield</vt:lpstr>
      <vt:lpstr>Calculate Yield (Practice)</vt:lpstr>
      <vt:lpstr>First pass vs. Rolled Throughput Yield</vt:lpstr>
      <vt:lpstr>Defects vs Defectives</vt:lpstr>
      <vt:lpstr>Capability Analysis (practice)</vt:lpstr>
      <vt:lpstr>First pass vs. Rolled Throughput Yield</vt:lpstr>
      <vt:lpstr>Measuring Baseline Sigma level</vt:lpstr>
      <vt:lpstr>Lean Six Sigma</vt:lpstr>
      <vt:lpstr>Display Data Over Time</vt:lpstr>
      <vt:lpstr>Sigma Statistic (measure of variation)</vt:lpstr>
      <vt:lpstr>Statistical Process Control</vt:lpstr>
      <vt:lpstr>Impact of Variation on Performance</vt:lpstr>
      <vt:lpstr>Looking forward to Analyze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dc:creator>
  <cp:lastModifiedBy>Isabelle Nathalie Monlouis</cp:lastModifiedBy>
  <cp:revision>93</cp:revision>
  <dcterms:created xsi:type="dcterms:W3CDTF">2018-06-13T03:58:00Z</dcterms:created>
  <dcterms:modified xsi:type="dcterms:W3CDTF">2020-01-30T08:39:47Z</dcterms:modified>
</cp:coreProperties>
</file>