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4" r:id="rId3"/>
    <p:sldId id="289" r:id="rId4"/>
    <p:sldId id="290" r:id="rId5"/>
    <p:sldId id="303" r:id="rId6"/>
    <p:sldId id="307" r:id="rId7"/>
    <p:sldId id="300" r:id="rId8"/>
    <p:sldId id="301" r:id="rId9"/>
  </p:sldIdLst>
  <p:sldSz cx="9144000" cy="6858000" type="screen4x3"/>
  <p:notesSz cx="6794500" cy="10007600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11718"/>
    <a:srgbClr val="008A3E"/>
    <a:srgbClr val="FCC917"/>
    <a:srgbClr val="DDDDDD"/>
    <a:srgbClr val="759DC6"/>
    <a:srgbClr val="DE1F82"/>
    <a:srgbClr val="479600"/>
    <a:srgbClr val="4FA800"/>
    <a:srgbClr val="B01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7" autoAdjust="0"/>
    <p:restoredTop sz="94676" autoAdjust="0"/>
  </p:normalViewPr>
  <p:slideViewPr>
    <p:cSldViewPr snapToGrid="0" showGuides="1">
      <p:cViewPr>
        <p:scale>
          <a:sx n="60" d="100"/>
          <a:sy n="60" d="100"/>
        </p:scale>
        <p:origin x="-1812" y="-1074"/>
      </p:cViewPr>
      <p:guideLst>
        <p:guide orient="horz" pos="3726"/>
        <p:guide orient="horz" pos="2101"/>
        <p:guide orient="horz" pos="3412"/>
        <p:guide orient="horz" pos="239"/>
        <p:guide pos="381"/>
        <p:guide pos="3340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notesViewPr>
    <p:cSldViewPr snapToGrid="0" showGuides="1">
      <p:cViewPr varScale="1">
        <p:scale>
          <a:sx n="69" d="100"/>
          <a:sy n="69" d="100"/>
        </p:scale>
        <p:origin x="-2202" y="-108"/>
      </p:cViewPr>
      <p:guideLst>
        <p:guide orient="horz" pos="315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595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50595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/>
            </a:lvl1pPr>
          </a:lstStyle>
          <a:p>
            <a:fld id="{F1BBF4B7-6372-4079-9E1D-B0DB7FA90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42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50888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52975"/>
            <a:ext cx="5435600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595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50595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/>
            </a:lvl1pPr>
          </a:lstStyle>
          <a:p>
            <a:fld id="{C99DD1F2-9567-4926-B19B-C834FA686585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110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6900" y="3346295"/>
            <a:ext cx="3746500" cy="41433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81089" y="179419"/>
            <a:ext cx="5363749" cy="60801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3939" y="243967"/>
            <a:ext cx="7121297" cy="60801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327150"/>
            <a:ext cx="79533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ltGray">
          <a:xfrm>
            <a:off x="0" y="6477000"/>
            <a:ext cx="8501063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buFontTx/>
              <a:buNone/>
            </a:pPr>
            <a:endParaRPr lang="en-US" sz="1200" baseline="-2500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invGray">
          <a:xfrm>
            <a:off x="8548688" y="6477000"/>
            <a:ext cx="595312" cy="381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None/>
            </a:pPr>
            <a:endParaRPr lang="en-US" sz="1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ltGray">
          <a:xfrm>
            <a:off x="57150" y="95250"/>
            <a:ext cx="781050" cy="6096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None/>
            </a:pPr>
            <a:endParaRPr lang="en-US" sz="1200" baseline="-25000"/>
          </a:p>
        </p:txBody>
      </p:sp>
      <p:sp>
        <p:nvSpPr>
          <p:cNvPr id="1035" name="FileRef"/>
          <p:cNvSpPr txBox="1">
            <a:spLocks noChangeArrowheads="1"/>
          </p:cNvSpPr>
          <p:nvPr/>
        </p:nvSpPr>
        <p:spPr bwMode="auto">
          <a:xfrm>
            <a:off x="4849813" y="6616700"/>
            <a:ext cx="34036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 defTabSz="854075" eaLnBrk="0" hangingPunct="0">
              <a:spcBef>
                <a:spcPct val="50000"/>
              </a:spcBef>
              <a:buFontTx/>
              <a:buNone/>
            </a:pPr>
            <a:r>
              <a:rPr lang="en-US" sz="1050" dirty="0" smtClean="0">
                <a:latin typeface="Constantia" pitchFamily="18" charset="0"/>
              </a:rPr>
              <a:t>Jessica Gebauer &amp; Nadine</a:t>
            </a:r>
            <a:r>
              <a:rPr lang="en-US" sz="1050" baseline="0" dirty="0" smtClean="0">
                <a:latin typeface="Constantia" pitchFamily="18" charset="0"/>
              </a:rPr>
              <a:t> Ludwig 12.01.2010</a:t>
            </a:r>
            <a:endParaRPr lang="en-US" sz="1050" dirty="0">
              <a:latin typeface="Constantia" pitchFamily="18" charset="0"/>
            </a:endParaRP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-43032" y="925159"/>
            <a:ext cx="9316124" cy="64545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-129090" y="796063"/>
            <a:ext cx="9316122" cy="7530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kern="1200" baseline="-2500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accent5">
              <a:lumMod val="25000"/>
            </a:schemeClr>
          </a:solidFill>
          <a:latin typeface="Constantia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57A6"/>
          </a:solidFill>
          <a:latin typeface="Arial" pitchFamily="34" charset="0"/>
        </a:defRPr>
      </a:lvl9pPr>
    </p:titleStyle>
    <p:bodyStyle>
      <a:lvl1pPr marL="266700" indent="-266700" algn="l" rtl="0" fontAlgn="base">
        <a:spcBef>
          <a:spcPct val="6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536575" indent="-2222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nstantia" pitchFamily="18" charset="0"/>
        </a:defRPr>
      </a:lvl2pPr>
      <a:lvl3pPr marL="811213" indent="-225425" algn="l" rtl="0" fontAlgn="base">
        <a:spcBef>
          <a:spcPct val="20000"/>
        </a:spcBef>
        <a:spcAft>
          <a:spcPct val="0"/>
        </a:spcAft>
        <a:buFont typeface="Arial" pitchFamily="34" charset="0"/>
        <a:buChar char="­"/>
        <a:defRPr sz="2000">
          <a:solidFill>
            <a:schemeClr val="tx1"/>
          </a:solidFill>
          <a:latin typeface="Constantia" pitchFamily="18" charset="0"/>
        </a:defRPr>
      </a:lvl3pPr>
      <a:lvl4pPr marL="1084263" indent="-236538" algn="l" rtl="0" fontAlgn="base">
        <a:spcBef>
          <a:spcPct val="20000"/>
        </a:spcBef>
        <a:spcAft>
          <a:spcPct val="0"/>
        </a:spcAft>
        <a:buFont typeface="Arial" pitchFamily="34" charset="0"/>
        <a:buChar char="­"/>
        <a:defRPr sz="2000">
          <a:solidFill>
            <a:schemeClr val="tx1"/>
          </a:solidFill>
          <a:latin typeface="Constantia" pitchFamily="18" charset="0"/>
        </a:defRPr>
      </a:lvl4pPr>
      <a:lvl5pPr marL="1357313" indent="-227013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Constantia" pitchFamily="18" charset="0"/>
        </a:defRPr>
      </a:lvl5pPr>
      <a:lvl6pPr marL="1814513" indent="-227013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</a:defRPr>
      </a:lvl6pPr>
      <a:lvl7pPr marL="2271713" indent="-227013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</a:defRPr>
      </a:lvl7pPr>
      <a:lvl8pPr marL="2728913" indent="-227013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</a:defRPr>
      </a:lvl8pPr>
      <a:lvl9pPr marL="3186113" indent="-227013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1089" y="179419"/>
            <a:ext cx="7069683" cy="608012"/>
          </a:xfrm>
        </p:spPr>
        <p:txBody>
          <a:bodyPr/>
          <a:lstStyle/>
          <a:p>
            <a:r>
              <a:rPr lang="en-US" sz="2400" dirty="0" smtClean="0"/>
              <a:t>Origin and Objective of the Kano Model</a:t>
            </a:r>
            <a:endParaRPr lang="en-US" sz="2400" dirty="0"/>
          </a:p>
        </p:txBody>
      </p:sp>
      <p:grpSp>
        <p:nvGrpSpPr>
          <p:cNvPr id="23" name="Gruppieren 22"/>
          <p:cNvGrpSpPr/>
          <p:nvPr/>
        </p:nvGrpSpPr>
        <p:grpSpPr>
          <a:xfrm>
            <a:off x="4923458" y="1163849"/>
            <a:ext cx="3960000" cy="5256000"/>
            <a:chOff x="4923458" y="1163849"/>
            <a:chExt cx="3960000" cy="5256000"/>
          </a:xfrm>
        </p:grpSpPr>
        <p:sp>
          <p:nvSpPr>
            <p:cNvPr id="21" name="Textfeld 20"/>
            <p:cNvSpPr txBox="1"/>
            <p:nvPr/>
          </p:nvSpPr>
          <p:spPr>
            <a:xfrm>
              <a:off x="4991100" y="1333500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5">
                      <a:lumMod val="25000"/>
                    </a:schemeClr>
                  </a:solidFill>
                  <a:latin typeface="Constantia" pitchFamily="18" charset="0"/>
                </a:rPr>
                <a:t>Objective of the Kano Model</a:t>
              </a:r>
              <a:endParaRPr lang="en-US" sz="2000" b="1" dirty="0">
                <a:solidFill>
                  <a:schemeClr val="accent5">
                    <a:lumMod val="25000"/>
                  </a:schemeClr>
                </a:solidFill>
                <a:latin typeface="Constantia" pitchFamily="18" charset="0"/>
              </a:endParaRPr>
            </a:p>
          </p:txBody>
        </p:sp>
        <p:cxnSp>
          <p:nvCxnSpPr>
            <p:cNvPr id="16" name="Gerade Verbindung 15"/>
            <p:cNvCxnSpPr/>
            <p:nvPr/>
          </p:nvCxnSpPr>
          <p:spPr bwMode="auto">
            <a:xfrm flipH="1">
              <a:off x="4923458" y="1696144"/>
              <a:ext cx="3960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Gerade Verbindung 16"/>
            <p:cNvCxnSpPr/>
            <p:nvPr/>
          </p:nvCxnSpPr>
          <p:spPr bwMode="auto">
            <a:xfrm rot="5400000">
              <a:off x="2295458" y="3791849"/>
              <a:ext cx="5256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4923458" y="6207953"/>
              <a:ext cx="3960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uppieren 21"/>
          <p:cNvGrpSpPr/>
          <p:nvPr/>
        </p:nvGrpSpPr>
        <p:grpSpPr>
          <a:xfrm>
            <a:off x="122857" y="1163850"/>
            <a:ext cx="4030043" cy="5256000"/>
            <a:chOff x="122857" y="1163850"/>
            <a:chExt cx="4030043" cy="5256000"/>
          </a:xfrm>
        </p:grpSpPr>
        <p:cxnSp>
          <p:nvCxnSpPr>
            <p:cNvPr id="6" name="Gerade Verbindung 5"/>
            <p:cNvCxnSpPr/>
            <p:nvPr/>
          </p:nvCxnSpPr>
          <p:spPr bwMode="auto">
            <a:xfrm>
              <a:off x="122857" y="1696144"/>
              <a:ext cx="3960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Gerade Verbindung 11"/>
            <p:cNvCxnSpPr/>
            <p:nvPr/>
          </p:nvCxnSpPr>
          <p:spPr bwMode="auto">
            <a:xfrm rot="16200000" flipH="1">
              <a:off x="1474186" y="3791850"/>
              <a:ext cx="5256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Gerade Verbindung 12"/>
            <p:cNvCxnSpPr/>
            <p:nvPr/>
          </p:nvCxnSpPr>
          <p:spPr bwMode="auto">
            <a:xfrm>
              <a:off x="122857" y="6207953"/>
              <a:ext cx="3960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feld 19"/>
            <p:cNvSpPr txBox="1"/>
            <p:nvPr/>
          </p:nvSpPr>
          <p:spPr>
            <a:xfrm>
              <a:off x="819150" y="1333500"/>
              <a:ext cx="3333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5">
                      <a:lumMod val="25000"/>
                    </a:schemeClr>
                  </a:solidFill>
                  <a:latin typeface="Constantia" pitchFamily="18" charset="0"/>
                </a:rPr>
                <a:t>Origin of the Kano Model</a:t>
              </a:r>
              <a:endParaRPr lang="en-US" sz="2000" b="1" dirty="0">
                <a:solidFill>
                  <a:schemeClr val="accent5">
                    <a:lumMod val="25000"/>
                  </a:schemeClr>
                </a:solidFill>
                <a:latin typeface="Constantia" pitchFamily="18" charset="0"/>
              </a:endParaRP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4267200" y="1219200"/>
            <a:ext cx="533400" cy="5148000"/>
            <a:chOff x="4343400" y="1219200"/>
            <a:chExt cx="242408" cy="5148000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4343400" y="3167970"/>
              <a:ext cx="108101" cy="1288370"/>
            </a:xfrm>
            <a:prstGeom prst="chevron">
              <a:avLst>
                <a:gd name="adj" fmla="val 100000"/>
              </a:avLst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4387077" y="3026455"/>
              <a:ext cx="132123" cy="1571398"/>
            </a:xfrm>
            <a:prstGeom prst="chevron">
              <a:avLst>
                <a:gd name="adj" fmla="val 100000"/>
              </a:avLst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4431846" y="1219200"/>
              <a:ext cx="153962" cy="5148000"/>
            </a:xfrm>
            <a:custGeom>
              <a:avLst/>
              <a:gdLst/>
              <a:ahLst/>
              <a:cxnLst>
                <a:cxn ang="0">
                  <a:pos x="0" y="2856"/>
                </a:cxn>
                <a:cxn ang="0">
                  <a:pos x="0" y="2021"/>
                </a:cxn>
                <a:cxn ang="0">
                  <a:pos x="282" y="1423"/>
                </a:cxn>
                <a:cxn ang="0">
                  <a:pos x="6" y="828"/>
                </a:cxn>
                <a:cxn ang="0">
                  <a:pos x="6" y="0"/>
                </a:cxn>
              </a:cxnLst>
              <a:rect l="0" t="0" r="r" b="b"/>
              <a:pathLst>
                <a:path w="282" h="2856">
                  <a:moveTo>
                    <a:pt x="0" y="2856"/>
                  </a:moveTo>
                  <a:lnTo>
                    <a:pt x="0" y="2021"/>
                  </a:lnTo>
                  <a:lnTo>
                    <a:pt x="282" y="1423"/>
                  </a:lnTo>
                  <a:lnTo>
                    <a:pt x="6" y="828"/>
                  </a:lnTo>
                  <a:lnTo>
                    <a:pt x="6" y="0"/>
                  </a:lnTo>
                </a:path>
              </a:pathLst>
            </a:custGeom>
            <a:noFill/>
            <a:ln w="28575" cap="flat" cmpd="sng">
              <a:solidFill>
                <a:srgbClr val="FFC000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Textfeld 37"/>
          <p:cNvSpPr txBox="1"/>
          <p:nvPr/>
        </p:nvSpPr>
        <p:spPr>
          <a:xfrm>
            <a:off x="304800" y="1847850"/>
            <a:ext cx="3638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nstantia" pitchFamily="18" charset="0"/>
              </a:rPr>
              <a:t> Developed by Prof. </a:t>
            </a:r>
            <a:r>
              <a:rPr lang="en-US" dirty="0" err="1" smtClean="0">
                <a:latin typeface="Constantia" pitchFamily="18" charset="0"/>
              </a:rPr>
              <a:t>Noriaki</a:t>
            </a:r>
            <a:r>
              <a:rPr lang="en-US" dirty="0" smtClean="0">
                <a:latin typeface="Constantia" pitchFamily="18" charset="0"/>
              </a:rPr>
              <a:t> Kano and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his colleagues from the University of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Tokyo in 1978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nstantia" pitchFamily="18" charset="0"/>
              </a:rPr>
              <a:t> Established as an approach towards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analyzing customer satisfaction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nstantia" pitchFamily="18" charset="0"/>
              </a:rPr>
              <a:t> Based on the assumptions of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Herzberg’s motivation-hygiene theory 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that is widely accepted as a measure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for customer -as well as employee-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related satisfaction analyses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067300" y="1847850"/>
            <a:ext cx="36385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nstantia" pitchFamily="18" charset="0"/>
              </a:rPr>
              <a:t> Used as a model to determine and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customer requirements as well as to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consider  them within areas of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product development and alterations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nstantia" pitchFamily="18" charset="0"/>
              </a:rPr>
              <a:t> Tool for planning and evaluating a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product or service by making a list of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potential customer  needs  a product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or service should aim to satisfy</a:t>
            </a:r>
            <a:br>
              <a:rPr lang="en-US" dirty="0" smtClean="0">
                <a:latin typeface="Constantia" pitchFamily="18" charset="0"/>
              </a:rPr>
            </a:br>
            <a:endParaRPr lang="en-US" dirty="0" smtClean="0"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nstantia" pitchFamily="18" charset="0"/>
              </a:rPr>
              <a:t>  Tool to analyze the alignment of the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 provider’s and the customers’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   demands for the product or service</a:t>
            </a:r>
            <a:br>
              <a:rPr lang="en-US" dirty="0" smtClean="0">
                <a:latin typeface="Constantia" pitchFamily="18" charset="0"/>
              </a:rPr>
            </a:br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  Include voice of customer and mind </a:t>
            </a:r>
            <a:br>
              <a:rPr lang="en-US" dirty="0" smtClean="0">
                <a:latin typeface="Constantia" pitchFamily="18" charset="0"/>
                <a:sym typeface="Wingdings" pitchFamily="2" charset="2"/>
              </a:rPr>
            </a:br>
            <a:r>
              <a:rPr lang="en-US" dirty="0" smtClean="0">
                <a:latin typeface="Constantia" pitchFamily="18" charset="0"/>
                <a:sym typeface="Wingdings" pitchFamily="2" charset="2"/>
              </a:rPr>
              <a:t>     of customer into product or service </a:t>
            </a:r>
            <a:br>
              <a:rPr lang="en-US" dirty="0" smtClean="0">
                <a:latin typeface="Constantia" pitchFamily="18" charset="0"/>
                <a:sym typeface="Wingdings" pitchFamily="2" charset="2"/>
              </a:rPr>
            </a:br>
            <a:r>
              <a:rPr lang="en-US" dirty="0" smtClean="0">
                <a:latin typeface="Constantia" pitchFamily="18" charset="0"/>
                <a:sym typeface="Wingdings" pitchFamily="2" charset="2"/>
              </a:rPr>
              <a:t>     design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49"/>
          <p:cNvSpPr/>
          <p:nvPr/>
        </p:nvSpPr>
        <p:spPr bwMode="auto">
          <a:xfrm>
            <a:off x="95250" y="1085850"/>
            <a:ext cx="8801100" cy="1504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Types of Customer Requirements</a:t>
            </a:r>
            <a:endParaRPr lang="en-US" sz="2400" dirty="0"/>
          </a:p>
        </p:txBody>
      </p:sp>
      <p:grpSp>
        <p:nvGrpSpPr>
          <p:cNvPr id="47" name="Gruppieren 46"/>
          <p:cNvGrpSpPr/>
          <p:nvPr/>
        </p:nvGrpSpPr>
        <p:grpSpPr>
          <a:xfrm>
            <a:off x="108210" y="1170223"/>
            <a:ext cx="2355504" cy="1769324"/>
            <a:chOff x="108210" y="1170223"/>
            <a:chExt cx="2355504" cy="1769324"/>
          </a:xfrm>
        </p:grpSpPr>
        <p:cxnSp>
          <p:nvCxnSpPr>
            <p:cNvPr id="17" name="Gerade Verbindung 16"/>
            <p:cNvCxnSpPr/>
            <p:nvPr/>
          </p:nvCxnSpPr>
          <p:spPr bwMode="auto">
            <a:xfrm>
              <a:off x="108210" y="1849225"/>
              <a:ext cx="1548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/>
            <p:nvPr/>
          </p:nvCxnSpPr>
          <p:spPr bwMode="auto">
            <a:xfrm rot="16200000">
              <a:off x="232949" y="1837149"/>
              <a:ext cx="133385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Bogen 19"/>
            <p:cNvSpPr/>
            <p:nvPr/>
          </p:nvSpPr>
          <p:spPr bwMode="auto">
            <a:xfrm flipH="1">
              <a:off x="551557" y="1867970"/>
              <a:ext cx="1912157" cy="1071577"/>
            </a:xfrm>
            <a:prstGeom prst="arc">
              <a:avLst>
                <a:gd name="adj1" fmla="val 16316512"/>
                <a:gd name="adj2" fmla="val 21579251"/>
              </a:avLst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1188230" y="1535036"/>
              <a:ext cx="133447" cy="2445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b="1" dirty="0">
                <a:latin typeface="Constantia" pitchFamily="18" charset="0"/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1008564" y="1971368"/>
              <a:ext cx="330509" cy="1140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Constantia" pitchFamily="18" charset="0"/>
                </a:rPr>
                <a:t>Must-be</a:t>
              </a:r>
              <a:endParaRPr lang="en-US" b="1" dirty="0">
                <a:latin typeface="Constantia" pitchFamily="18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-684683" y="4305300"/>
            <a:ext cx="9623967" cy="1986318"/>
            <a:chOff x="-684683" y="4305300"/>
            <a:chExt cx="9623967" cy="1986318"/>
          </a:xfrm>
        </p:grpSpPr>
        <p:grpSp>
          <p:nvGrpSpPr>
            <p:cNvPr id="61" name="Gruppieren 60"/>
            <p:cNvGrpSpPr/>
            <p:nvPr/>
          </p:nvGrpSpPr>
          <p:grpSpPr>
            <a:xfrm>
              <a:off x="95250" y="4449170"/>
              <a:ext cx="8844034" cy="1842448"/>
              <a:chOff x="95250" y="4449170"/>
              <a:chExt cx="8844034" cy="1842448"/>
            </a:xfrm>
          </p:grpSpPr>
          <p:sp>
            <p:nvSpPr>
              <p:cNvPr id="52" name="Rechteck 51"/>
              <p:cNvSpPr/>
              <p:nvPr/>
            </p:nvSpPr>
            <p:spPr bwMode="auto">
              <a:xfrm>
                <a:off x="95250" y="4449170"/>
                <a:ext cx="8801100" cy="18424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2324099" y="4462530"/>
                <a:ext cx="661518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latin typeface="Constantia" pitchFamily="18" charset="0"/>
                  </a:rPr>
                  <a:t> Attractive requirements are typically neither directly expressed nor expected by </a:t>
                </a:r>
                <a:br>
                  <a:rPr lang="en-US" sz="1400" dirty="0" smtClean="0">
                    <a:latin typeface="Constantia" pitchFamily="18" charset="0"/>
                  </a:rPr>
                </a:br>
                <a:r>
                  <a:rPr lang="en-US" sz="1400" dirty="0" smtClean="0">
                    <a:latin typeface="Constantia" pitchFamily="18" charset="0"/>
                  </a:rPr>
                  <a:t>   the customer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latin typeface="Constantia" pitchFamily="18" charset="0"/>
                  </a:rPr>
                  <a:t> They are customer-tailored surprises whose fulfillment results in an </a:t>
                </a:r>
                <a:r>
                  <a:rPr lang="en-US" sz="1400" dirty="0" err="1" smtClean="0">
                    <a:latin typeface="Constantia" pitchFamily="18" charset="0"/>
                  </a:rPr>
                  <a:t>unpropor</a:t>
                </a:r>
                <a:r>
                  <a:rPr lang="en-US" sz="1400" dirty="0" smtClean="0">
                    <a:latin typeface="Constantia" pitchFamily="18" charset="0"/>
                  </a:rPr>
                  <a:t>-</a:t>
                </a:r>
                <a:br>
                  <a:rPr lang="en-US" sz="1400" dirty="0" smtClean="0">
                    <a:latin typeface="Constantia" pitchFamily="18" charset="0"/>
                  </a:rPr>
                </a:br>
                <a:r>
                  <a:rPr lang="en-US" sz="1400" dirty="0" smtClean="0">
                    <a:latin typeface="Constantia" pitchFamily="18" charset="0"/>
                  </a:rPr>
                  <a:t>   </a:t>
                </a:r>
                <a:r>
                  <a:rPr lang="en-US" sz="1400" dirty="0" err="1" smtClean="0">
                    <a:latin typeface="Constantia" pitchFamily="18" charset="0"/>
                  </a:rPr>
                  <a:t>tionally</a:t>
                </a:r>
                <a:r>
                  <a:rPr lang="en-US" sz="1400" dirty="0" smtClean="0">
                    <a:latin typeface="Constantia" pitchFamily="18" charset="0"/>
                  </a:rPr>
                  <a:t> strong increase in the satisfaction level 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latin typeface="Constantia" pitchFamily="18" charset="0"/>
                  </a:rPr>
                  <a:t> A non-performance of attractive requirements, however, does not lead to the </a:t>
                </a:r>
                <a:br>
                  <a:rPr lang="en-US" sz="1400" dirty="0" smtClean="0">
                    <a:latin typeface="Constantia" pitchFamily="18" charset="0"/>
                  </a:rPr>
                </a:br>
                <a:r>
                  <a:rPr lang="en-US" sz="1400" dirty="0" smtClean="0">
                    <a:latin typeface="Constantia" pitchFamily="18" charset="0"/>
                  </a:rPr>
                  <a:t>  feeling of dissatisfaction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1400" dirty="0" smtClean="0">
                    <a:latin typeface="Constantia" pitchFamily="18" charset="0"/>
                  </a:rPr>
                  <a:t> Provide an excellent chance for companies to differentiate themselves from their </a:t>
                </a:r>
                <a:br>
                  <a:rPr lang="en-US" sz="1400" dirty="0" smtClean="0">
                    <a:latin typeface="Constantia" pitchFamily="18" charset="0"/>
                  </a:rPr>
                </a:br>
                <a:r>
                  <a:rPr lang="en-US" sz="1400" dirty="0" smtClean="0">
                    <a:latin typeface="Constantia" pitchFamily="18" charset="0"/>
                  </a:rPr>
                  <a:t>  competition</a:t>
                </a:r>
                <a:endParaRPr lang="en-US" sz="1400" dirty="0">
                  <a:latin typeface="Constantia" pitchFamily="18" charset="0"/>
                </a:endParaRPr>
              </a:p>
            </p:txBody>
          </p:sp>
        </p:grpSp>
        <p:grpSp>
          <p:nvGrpSpPr>
            <p:cNvPr id="49" name="Gruppieren 48"/>
            <p:cNvGrpSpPr/>
            <p:nvPr/>
          </p:nvGrpSpPr>
          <p:grpSpPr>
            <a:xfrm>
              <a:off x="-684683" y="4305300"/>
              <a:ext cx="2343063" cy="1752599"/>
              <a:chOff x="6363817" y="3295650"/>
              <a:chExt cx="2343063" cy="1752599"/>
            </a:xfrm>
          </p:grpSpPr>
          <p:cxnSp>
            <p:nvCxnSpPr>
              <p:cNvPr id="39" name="Gerade Verbindung 38"/>
              <p:cNvCxnSpPr/>
              <p:nvPr/>
            </p:nvCxnSpPr>
            <p:spPr bwMode="auto">
              <a:xfrm>
                <a:off x="7158880" y="4393399"/>
                <a:ext cx="15480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Gerade Verbindung 39"/>
              <p:cNvCxnSpPr/>
              <p:nvPr/>
            </p:nvCxnSpPr>
            <p:spPr bwMode="auto">
              <a:xfrm rot="16200000">
                <a:off x="7283619" y="4381324"/>
                <a:ext cx="1333851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Bogen 42"/>
              <p:cNvSpPr/>
              <p:nvPr/>
            </p:nvSpPr>
            <p:spPr bwMode="auto">
              <a:xfrm flipV="1">
                <a:off x="6363817" y="3295650"/>
                <a:ext cx="1912157" cy="1071578"/>
              </a:xfrm>
              <a:prstGeom prst="arc">
                <a:avLst>
                  <a:gd name="adj1" fmla="val 16316512"/>
                  <a:gd name="adj2" fmla="val 21579251"/>
                </a:avLst>
              </a:prstGeom>
              <a:noFill/>
              <a:ln w="38100" cap="flat" cmpd="sng" algn="ctr">
                <a:solidFill>
                  <a:srgbClr val="008A3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7926104" y="3546011"/>
                <a:ext cx="381609" cy="1140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Constantia" pitchFamily="18" charset="0"/>
                  </a:rPr>
                  <a:t>Attractive</a:t>
                </a:r>
                <a:endParaRPr lang="en-US" b="1" dirty="0">
                  <a:latin typeface="Constantia" pitchFamily="18" charset="0"/>
                </a:endParaRPr>
              </a:p>
            </p:txBody>
          </p:sp>
        </p:grpSp>
      </p:grpSp>
      <p:grpSp>
        <p:nvGrpSpPr>
          <p:cNvPr id="58" name="Gruppieren 57"/>
          <p:cNvGrpSpPr/>
          <p:nvPr/>
        </p:nvGrpSpPr>
        <p:grpSpPr>
          <a:xfrm>
            <a:off x="95250" y="2754004"/>
            <a:ext cx="8801100" cy="1504950"/>
            <a:chOff x="95250" y="2754004"/>
            <a:chExt cx="8801100" cy="1504950"/>
          </a:xfrm>
        </p:grpSpPr>
        <p:sp>
          <p:nvSpPr>
            <p:cNvPr id="51" name="Rechteck 50"/>
            <p:cNvSpPr/>
            <p:nvPr/>
          </p:nvSpPr>
          <p:spPr bwMode="auto">
            <a:xfrm>
              <a:off x="95250" y="2754004"/>
              <a:ext cx="8801100" cy="1504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8" name="Gruppieren 47"/>
            <p:cNvGrpSpPr/>
            <p:nvPr/>
          </p:nvGrpSpPr>
          <p:grpSpPr>
            <a:xfrm>
              <a:off x="108210" y="2881880"/>
              <a:ext cx="2181374" cy="1333851"/>
              <a:chOff x="1632210" y="3989624"/>
              <a:chExt cx="2181374" cy="1333851"/>
            </a:xfrm>
          </p:grpSpPr>
          <p:cxnSp>
            <p:nvCxnSpPr>
              <p:cNvPr id="30" name="Gerade Verbindung 29"/>
              <p:cNvCxnSpPr/>
              <p:nvPr/>
            </p:nvCxnSpPr>
            <p:spPr bwMode="auto">
              <a:xfrm>
                <a:off x="1632210" y="4668625"/>
                <a:ext cx="15480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Gerade Verbindung 30"/>
              <p:cNvCxnSpPr/>
              <p:nvPr/>
            </p:nvCxnSpPr>
            <p:spPr bwMode="auto">
              <a:xfrm rot="16200000">
                <a:off x="1756949" y="4656550"/>
                <a:ext cx="1333851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Gerade Verbindung 31"/>
              <p:cNvCxnSpPr/>
              <p:nvPr/>
            </p:nvCxnSpPr>
            <p:spPr bwMode="auto">
              <a:xfrm rot="18900000">
                <a:off x="1685608" y="4642958"/>
                <a:ext cx="1527866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Rechteck 35"/>
              <p:cNvSpPr/>
              <p:nvPr/>
            </p:nvSpPr>
            <p:spPr>
              <a:xfrm>
                <a:off x="2407430" y="4640187"/>
                <a:ext cx="140615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Constantia" pitchFamily="18" charset="0"/>
                  </a:rPr>
                  <a:t>One-</a:t>
                </a:r>
                <a:br>
                  <a:rPr lang="en-US" b="1" dirty="0" smtClean="0">
                    <a:latin typeface="Constantia" pitchFamily="18" charset="0"/>
                  </a:rPr>
                </a:br>
                <a:r>
                  <a:rPr lang="en-US" b="1" dirty="0" smtClean="0">
                    <a:latin typeface="Constantia" pitchFamily="18" charset="0"/>
                  </a:rPr>
                  <a:t>dimensional</a:t>
                </a:r>
                <a:endParaRPr lang="en-US" b="1" dirty="0">
                  <a:latin typeface="Constantia" pitchFamily="18" charset="0"/>
                </a:endParaRPr>
              </a:p>
            </p:txBody>
          </p:sp>
        </p:grpSp>
        <p:sp>
          <p:nvSpPr>
            <p:cNvPr id="54" name="Textfeld 53"/>
            <p:cNvSpPr txBox="1"/>
            <p:nvPr/>
          </p:nvSpPr>
          <p:spPr>
            <a:xfrm>
              <a:off x="2324100" y="2920338"/>
              <a:ext cx="6480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Level of customer satisfaction is proportional to the degree of performance.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  <a:sym typeface="Wingdings" pitchFamily="2" charset="2"/>
                </a:rPr>
                <a:t> </a:t>
              </a:r>
              <a:r>
                <a:rPr lang="en-US" sz="1400" dirty="0" smtClean="0">
                  <a:latin typeface="Constantia" pitchFamily="18" charset="0"/>
                </a:rPr>
                <a:t>Consequently, the higher the degree of performance, the higher the satisfaction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   of the customer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One-dimensional requirements are normally specifically addressed by the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 customers and are often basis of competitive actions</a:t>
              </a:r>
              <a:endParaRPr lang="en-US" sz="1400" dirty="0">
                <a:latin typeface="Constantia" pitchFamily="18" charset="0"/>
              </a:endParaRPr>
            </a:p>
          </p:txBody>
        </p:sp>
      </p:grpSp>
      <p:sp>
        <p:nvSpPr>
          <p:cNvPr id="56" name="Textfeld 55"/>
          <p:cNvSpPr txBox="1"/>
          <p:nvPr/>
        </p:nvSpPr>
        <p:spPr>
          <a:xfrm>
            <a:off x="2324100" y="1143000"/>
            <a:ext cx="6515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nstantia" pitchFamily="18" charset="0"/>
              </a:rPr>
              <a:t> Basic criteria that are taken for granted and, thus, do not especially </a:t>
            </a:r>
            <a:br>
              <a:rPr lang="en-US" sz="1400" dirty="0" smtClean="0">
                <a:latin typeface="Constantia" pitchFamily="18" charset="0"/>
              </a:rPr>
            </a:br>
            <a:r>
              <a:rPr lang="en-US" sz="1400" dirty="0" smtClean="0">
                <a:latin typeface="Constantia" pitchFamily="18" charset="0"/>
              </a:rPr>
              <a:t>   satisfy customers  when fulfilled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nstantia" pitchFamily="18" charset="0"/>
              </a:rPr>
              <a:t> Non-compliance leads to extremely dissatisfied customers</a:t>
            </a:r>
          </a:p>
          <a:p>
            <a:pPr>
              <a:buFont typeface="Wingdings"/>
              <a:buChar char="à"/>
            </a:pPr>
            <a:r>
              <a:rPr lang="en-US" sz="1400" dirty="0" smtClean="0">
                <a:latin typeface="Constantia" pitchFamily="18" charset="0"/>
              </a:rPr>
              <a:t>Fulfillment can only achieve the state of being not dissatisfied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nstantia" pitchFamily="18" charset="0"/>
              </a:rPr>
              <a:t> Customers often do not explicitly demand these factors as they take it for granted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nstantia" pitchFamily="18" charset="0"/>
              </a:rPr>
              <a:t> Important competitive factor as those requirements are order qualifiers</a:t>
            </a:r>
            <a:endParaRPr lang="en-US" sz="1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177421" y="1589987"/>
            <a:ext cx="3521122" cy="23815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245654" y="1692308"/>
            <a:ext cx="1332000" cy="2183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nstantia" pitchFamily="18" charset="0"/>
              </a:rPr>
              <a:t> Functional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Step 1: Develop the Questionnaire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8158" t="14333" r="26692" b="18000"/>
          <a:stretch>
            <a:fillRect/>
          </a:stretch>
        </p:blipFill>
        <p:spPr bwMode="auto">
          <a:xfrm>
            <a:off x="4621885" y="1419366"/>
            <a:ext cx="4349812" cy="472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 bwMode="auto">
          <a:xfrm>
            <a:off x="177421" y="1310185"/>
            <a:ext cx="3521122" cy="286603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  <a:latin typeface="Constantia" pitchFamily="18" charset="0"/>
              </a:rPr>
              <a:t>   Question Design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177421" y="4396889"/>
            <a:ext cx="3521122" cy="1594485"/>
            <a:chOff x="177421" y="4055689"/>
            <a:chExt cx="3521122" cy="1594485"/>
          </a:xfrm>
        </p:grpSpPr>
        <p:sp>
          <p:nvSpPr>
            <p:cNvPr id="8" name="Rechteck 7"/>
            <p:cNvSpPr/>
            <p:nvPr/>
          </p:nvSpPr>
          <p:spPr bwMode="auto">
            <a:xfrm>
              <a:off x="177421" y="4330922"/>
              <a:ext cx="3521122" cy="1319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36000" rIns="3600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I like it that way</a:t>
              </a:r>
            </a:p>
            <a:p>
              <a:pPr marL="342900" indent="-342900">
                <a:buFont typeface="+mj-lt"/>
                <a:buAutoNum type="arabicParenR"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rPr>
                <a:t>I</a:t>
              </a:r>
              <a:r>
                <a:rPr lang="en-US" dirty="0" smtClean="0">
                  <a:latin typeface="Constantia" pitchFamily="18" charset="0"/>
                </a:rPr>
                <a:t>t must be that way</a:t>
              </a:r>
            </a:p>
            <a:p>
              <a:pPr marL="342900" indent="-342900">
                <a:buFont typeface="+mj-lt"/>
                <a:buAutoNum type="arabicParenR"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rPr>
                <a:t>I’m neutral</a:t>
              </a: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I can live with it that way</a:t>
              </a:r>
            </a:p>
            <a:p>
              <a:pPr marL="342900" indent="-342900">
                <a:buFont typeface="+mj-lt"/>
                <a:buAutoNum type="arabicParenR"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rPr>
                <a:t>I dislike it that way</a:t>
              </a:r>
            </a:p>
          </p:txBody>
        </p:sp>
        <p:sp>
          <p:nvSpPr>
            <p:cNvPr id="7" name="Rechteck 6"/>
            <p:cNvSpPr/>
            <p:nvPr/>
          </p:nvSpPr>
          <p:spPr bwMode="auto">
            <a:xfrm>
              <a:off x="177421" y="4055689"/>
              <a:ext cx="3521122" cy="286603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800" b="1" dirty="0" smtClean="0">
                  <a:solidFill>
                    <a:schemeClr val="bg1"/>
                  </a:solidFill>
                  <a:latin typeface="Constantia" pitchFamily="18" charset="0"/>
                </a:rPr>
                <a:t>  Answer Design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" name="Rechteck 11"/>
          <p:cNvSpPr/>
          <p:nvPr/>
        </p:nvSpPr>
        <p:spPr bwMode="auto">
          <a:xfrm>
            <a:off x="245654" y="2854660"/>
            <a:ext cx="1332000" cy="2183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nstantia" pitchFamily="18" charset="0"/>
              </a:rPr>
              <a:t> Dysfunctional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7419" y="1897035"/>
            <a:ext cx="3125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How do you feel if the respective feature </a:t>
            </a:r>
            <a:r>
              <a:rPr lang="en-US" u="sng" dirty="0" smtClean="0">
                <a:latin typeface="Constantia" pitchFamily="18" charset="0"/>
              </a:rPr>
              <a:t>is present </a:t>
            </a:r>
            <a:r>
              <a:rPr lang="en-US" dirty="0" smtClean="0">
                <a:latin typeface="Constantia" pitchFamily="18" charset="0"/>
              </a:rPr>
              <a:t>in the product or service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79691" y="3032091"/>
            <a:ext cx="3125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How do you feel if the respective feature </a:t>
            </a:r>
            <a:r>
              <a:rPr lang="en-US" u="sng" dirty="0" smtClean="0">
                <a:latin typeface="Constantia" pitchFamily="18" charset="0"/>
              </a:rPr>
              <a:t>is </a:t>
            </a:r>
            <a:r>
              <a:rPr lang="en-US" b="1" u="sng" dirty="0" smtClean="0">
                <a:latin typeface="Constantia" pitchFamily="18" charset="0"/>
              </a:rPr>
              <a:t>not</a:t>
            </a:r>
            <a:r>
              <a:rPr lang="en-US" u="sng" dirty="0" smtClean="0">
                <a:latin typeface="Constantia" pitchFamily="18" charset="0"/>
              </a:rPr>
              <a:t> present </a:t>
            </a:r>
            <a:r>
              <a:rPr lang="en-US" dirty="0" smtClean="0">
                <a:latin typeface="Constantia" pitchFamily="18" charset="0"/>
              </a:rPr>
              <a:t>in the product or service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4383210" y="1310185"/>
            <a:ext cx="4464000" cy="286603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  <a:latin typeface="Constantia" pitchFamily="18" charset="0"/>
              </a:rPr>
              <a:t>   Questionnaire Example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4383206" y="1605910"/>
            <a:ext cx="4464000" cy="44638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398579" y="1608080"/>
            <a:ext cx="134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Constantia" pitchFamily="18" charset="0"/>
              </a:rPr>
              <a:t>Attribute 1:</a:t>
            </a:r>
            <a:endParaRPr lang="en-US" sz="1400" b="1" dirty="0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6604500" y="1687167"/>
            <a:ext cx="2192661" cy="11190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like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</a:t>
            </a:r>
            <a:r>
              <a:rPr lang="en-US" sz="1200" dirty="0" smtClean="0">
                <a:latin typeface="Constantia" pitchFamily="18" charset="0"/>
              </a:rPr>
              <a:t>t must be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I’m neutral</a:t>
            </a:r>
          </a:p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can live with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 dislike it that way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6604500" y="2669908"/>
            <a:ext cx="2192661" cy="11190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like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</a:t>
            </a:r>
            <a:r>
              <a:rPr lang="en-US" sz="1200" dirty="0" smtClean="0">
                <a:latin typeface="Constantia" pitchFamily="18" charset="0"/>
              </a:rPr>
              <a:t>t must be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I’m neutral</a:t>
            </a:r>
          </a:p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can live with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 dislike it that way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6604500" y="3873311"/>
            <a:ext cx="2192661" cy="9509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like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</a:t>
            </a:r>
            <a:r>
              <a:rPr lang="en-US" sz="1200" dirty="0" smtClean="0">
                <a:latin typeface="Constantia" pitchFamily="18" charset="0"/>
              </a:rPr>
              <a:t>t must be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I’m neutral</a:t>
            </a:r>
          </a:p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can live with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 dislike it that way</a:t>
            </a:r>
          </a:p>
        </p:txBody>
      </p:sp>
      <p:sp>
        <p:nvSpPr>
          <p:cNvPr id="28" name="Rechteck 27"/>
          <p:cNvSpPr/>
          <p:nvPr/>
        </p:nvSpPr>
        <p:spPr bwMode="auto">
          <a:xfrm>
            <a:off x="6604500" y="4955878"/>
            <a:ext cx="2192661" cy="9246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like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</a:t>
            </a:r>
            <a:r>
              <a:rPr lang="en-US" sz="1200" dirty="0" smtClean="0">
                <a:latin typeface="Constantia" pitchFamily="18" charset="0"/>
              </a:rPr>
              <a:t>t must be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I’m neutral</a:t>
            </a:r>
          </a:p>
          <a:p>
            <a:pPr marL="173038" indent="-173038">
              <a:buFont typeface="+mj-lt"/>
              <a:buAutoNum type="arabicParenR"/>
            </a:pPr>
            <a:r>
              <a:rPr lang="en-US" sz="1200" dirty="0" smtClean="0">
                <a:latin typeface="Constantia" pitchFamily="18" charset="0"/>
              </a:rPr>
              <a:t>I can live with it that way</a:t>
            </a:r>
          </a:p>
          <a:p>
            <a:pPr marL="173038" indent="-173038">
              <a:buFont typeface="+mj-lt"/>
              <a:buAutoNum type="arabicParenR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I dislike it that way</a:t>
            </a: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4385450" y="3691793"/>
            <a:ext cx="446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hteck 28"/>
          <p:cNvSpPr/>
          <p:nvPr/>
        </p:nvSpPr>
        <p:spPr bwMode="auto">
          <a:xfrm>
            <a:off x="4392063" y="1876359"/>
            <a:ext cx="1992972" cy="5883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If the gas mileage is </a:t>
            </a:r>
            <a:r>
              <a:rPr kumimoji="0" lang="en-US" sz="1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good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, how do you feel?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4392063" y="2874866"/>
            <a:ext cx="1992972" cy="5883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If the gas mileage is </a:t>
            </a:r>
            <a:r>
              <a:rPr kumimoji="0" lang="en-US" sz="1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poor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, how do you feel?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4392062" y="3994252"/>
            <a:ext cx="2197923" cy="8772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If the radio antenna </a:t>
            </a:r>
            <a:r>
              <a:rPr kumimoji="0" lang="en-US" sz="1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automatically retracts 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when the radio is turned off, how do you feel?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4392062" y="4982250"/>
            <a:ext cx="2197923" cy="8772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 If the radio antenna </a:t>
            </a:r>
            <a:r>
              <a:rPr kumimoji="0" lang="en-US" sz="1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does not automatically retract 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when the radio is turned off, how do you feel?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398579" y="3699636"/>
            <a:ext cx="134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Constantia" pitchFamily="18" charset="0"/>
              </a:rPr>
              <a:t>Attribute 2:</a:t>
            </a:r>
            <a:endParaRPr lang="en-US" sz="1400" b="1" dirty="0">
              <a:solidFill>
                <a:schemeClr val="accent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1089" y="179419"/>
            <a:ext cx="7511118" cy="608012"/>
          </a:xfrm>
        </p:spPr>
        <p:txBody>
          <a:bodyPr/>
          <a:lstStyle/>
          <a:p>
            <a:r>
              <a:rPr lang="en-US" sz="2400" dirty="0" smtClean="0"/>
              <a:t>Step 2 &amp; 3: Test and Administer the Questionnaire</a:t>
            </a:r>
            <a:endParaRPr lang="en-US" sz="24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294552" y="1636010"/>
            <a:ext cx="8503510" cy="3960761"/>
            <a:chOff x="294552" y="1746372"/>
            <a:chExt cx="8503510" cy="3960761"/>
          </a:xfrm>
        </p:grpSpPr>
        <p:sp>
          <p:nvSpPr>
            <p:cNvPr id="4" name="Rechteck 3"/>
            <p:cNvSpPr/>
            <p:nvPr/>
          </p:nvSpPr>
          <p:spPr bwMode="auto">
            <a:xfrm>
              <a:off x="4730062" y="1751632"/>
              <a:ext cx="4068000" cy="360000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lang="en-US" sz="1800" b="1" dirty="0" smtClean="0">
                  <a:solidFill>
                    <a:schemeClr val="bg1"/>
                  </a:solidFill>
                  <a:latin typeface="Constantia" pitchFamily="18" charset="0"/>
                </a:rPr>
                <a:t>   Step 3: Administering 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</a:endParaRPr>
            </a:p>
          </p:txBody>
        </p:sp>
        <p:sp>
          <p:nvSpPr>
            <p:cNvPr id="5" name="Rechteck 4"/>
            <p:cNvSpPr/>
            <p:nvPr/>
          </p:nvSpPr>
          <p:spPr bwMode="auto">
            <a:xfrm>
              <a:off x="4730058" y="2110422"/>
              <a:ext cx="4068000" cy="35967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" tIns="72000" rIns="3600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buFont typeface="+mj-lt"/>
                <a:buAutoNum type="arabicParenR"/>
              </a:pPr>
              <a:endParaRPr lang="en-US" sz="1000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Select target customer group for questionnaire (statistically significant sample – size &amp; variety )</a:t>
              </a:r>
            </a:p>
            <a:p>
              <a:pPr marL="342900" indent="-342900">
                <a:buFont typeface="+mj-lt"/>
                <a:buAutoNum type="arabicParenR"/>
              </a:pPr>
              <a:endParaRPr lang="en-US" sz="600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Decide on medium used to distribute questionnaire (phone, face-to-face, mail)</a:t>
              </a:r>
            </a:p>
            <a:p>
              <a:pPr marL="342900" indent="-342900">
                <a:buFont typeface="+mj-lt"/>
                <a:buAutoNum type="arabicParenR"/>
              </a:pPr>
              <a:endParaRPr lang="en-US" sz="600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Include introduction and instructions in written questionnaires</a:t>
              </a:r>
            </a:p>
            <a:p>
              <a:pPr marL="342900" indent="-342900">
                <a:buFont typeface="+mj-lt"/>
                <a:buAutoNum type="arabicParenR"/>
              </a:pPr>
              <a:endParaRPr lang="en-US" sz="600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Send out survey</a:t>
              </a:r>
            </a:p>
            <a:p>
              <a:pPr marL="342900" indent="-342900">
                <a:buFont typeface="+mj-lt"/>
                <a:buAutoNum type="arabicParenR"/>
              </a:pPr>
              <a:endParaRPr lang="en-US" sz="600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Keep track of customers that were addressed to follow up</a:t>
              </a:r>
            </a:p>
            <a:p>
              <a:pPr marL="342900" indent="-342900">
                <a:buFont typeface="+mj-lt"/>
                <a:buAutoNum type="arabicParenR"/>
              </a:pPr>
              <a:endParaRPr lang="en-US" sz="600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Record Responses</a:t>
              </a:r>
            </a:p>
            <a:p>
              <a:pPr marL="342900" indent="-342900">
                <a:buFont typeface="+mj-lt"/>
                <a:buAutoNum type="arabicParenR"/>
              </a:pPr>
              <a:endParaRPr lang="en-US" dirty="0" smtClean="0">
                <a:latin typeface="Constantia" pitchFamily="18" charset="0"/>
              </a:endParaRPr>
            </a:p>
          </p:txBody>
        </p:sp>
        <p:sp>
          <p:nvSpPr>
            <p:cNvPr id="6" name="Rechteck 5"/>
            <p:cNvSpPr/>
            <p:nvPr/>
          </p:nvSpPr>
          <p:spPr bwMode="auto">
            <a:xfrm>
              <a:off x="294556" y="1746372"/>
              <a:ext cx="4068000" cy="360000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lang="en-US" sz="1800" b="1" dirty="0" smtClean="0">
                  <a:solidFill>
                    <a:schemeClr val="bg1"/>
                  </a:solidFill>
                  <a:latin typeface="Constantia" pitchFamily="18" charset="0"/>
                </a:rPr>
                <a:t>   Step 2: Testing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</a:endParaRPr>
            </a:p>
          </p:txBody>
        </p:sp>
        <p:sp>
          <p:nvSpPr>
            <p:cNvPr id="7" name="Rechteck 6"/>
            <p:cNvSpPr/>
            <p:nvPr/>
          </p:nvSpPr>
          <p:spPr bwMode="auto">
            <a:xfrm>
              <a:off x="294552" y="2105162"/>
              <a:ext cx="4068000" cy="35967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" tIns="72000" rIns="3600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000" dirty="0" smtClean="0">
                <a:latin typeface="Constantia" pitchFamily="18" charset="0"/>
              </a:endParaRPr>
            </a:p>
            <a:p>
              <a:r>
                <a:rPr lang="en-US" dirty="0" smtClean="0">
                  <a:latin typeface="Constantia" pitchFamily="18" charset="0"/>
                </a:rPr>
                <a:t>Internal test-run to identify unclear wording, typographical errors, or confusing instructions</a:t>
              </a:r>
            </a:p>
            <a:p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endParaRPr>
            </a:p>
            <a:p>
              <a:r>
                <a:rPr lang="en-US" b="1" u="sng" dirty="0" smtClean="0">
                  <a:latin typeface="Constantia" pitchFamily="18" charset="0"/>
                </a:rPr>
                <a:t>Guidelines</a:t>
              </a:r>
            </a:p>
            <a:p>
              <a:endParaRPr lang="en-US" sz="300" b="1" u="sng" dirty="0" smtClean="0">
                <a:latin typeface="Constantia" pitchFamily="18" charset="0"/>
              </a:endParaRPr>
            </a:p>
            <a:p>
              <a:pPr marL="342900" indent="-342900">
                <a:buFont typeface="+mj-lt"/>
                <a:buAutoNum type="arabicParenR"/>
              </a:pPr>
              <a:r>
                <a:rPr lang="en-US" dirty="0" smtClean="0">
                  <a:latin typeface="Constantia" pitchFamily="18" charset="0"/>
                </a:rPr>
                <a:t>Try to take customers’ perspective to identify problems while preparing the questionnaires</a:t>
              </a:r>
            </a:p>
            <a:p>
              <a:pPr marL="342900" indent="-342900">
                <a:buFont typeface="+mj-lt"/>
                <a:buAutoNum type="arabicParenR"/>
              </a:pPr>
              <a:r>
                <a:rPr kumimoji="0" lang="en-US" sz="160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rPr>
                <a:t>Internal test-run among varying</a:t>
              </a:r>
              <a:r>
                <a:rPr kumimoji="0" lang="en-US" sz="1600" i="0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rPr>
                <a:t> employees</a:t>
              </a:r>
            </a:p>
            <a:p>
              <a:pPr marL="342900" indent="-342900">
                <a:buFont typeface="+mj-lt"/>
                <a:buAutoNum type="arabicParenR"/>
              </a:pPr>
              <a:r>
                <a:rPr lang="en-US" baseline="0" dirty="0" smtClean="0">
                  <a:latin typeface="Constantia" pitchFamily="18" charset="0"/>
                </a:rPr>
                <a:t>Take</a:t>
              </a:r>
              <a:r>
                <a:rPr lang="en-US" dirty="0" smtClean="0">
                  <a:latin typeface="Constantia" pitchFamily="18" charset="0"/>
                </a:rPr>
                <a:t> criticism into account – revise the questionnaire and retest it</a:t>
              </a:r>
              <a:endParaRPr kumimoji="0" lang="en-US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Step 4: Process the Results </a:t>
            </a:r>
            <a:endParaRPr lang="en-US" sz="2400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81842" y="1292184"/>
            <a:ext cx="3750867" cy="2269501"/>
            <a:chOff x="4277592" y="2149434"/>
            <a:chExt cx="3750867" cy="2269501"/>
          </a:xfrm>
        </p:grpSpPr>
        <p:sp>
          <p:nvSpPr>
            <p:cNvPr id="8" name="Freihandform 7"/>
            <p:cNvSpPr/>
            <p:nvPr/>
          </p:nvSpPr>
          <p:spPr bwMode="auto">
            <a:xfrm>
              <a:off x="4286991" y="2149434"/>
              <a:ext cx="3503221" cy="2256311"/>
            </a:xfrm>
            <a:custGeom>
              <a:avLst/>
              <a:gdLst>
                <a:gd name="connsiteX0" fmla="*/ 0 w 3022576"/>
                <a:gd name="connsiteY0" fmla="*/ 2315688 h 2576946"/>
                <a:gd name="connsiteX1" fmla="*/ 0 w 3022576"/>
                <a:gd name="connsiteY1" fmla="*/ 2315688 h 2576946"/>
                <a:gd name="connsiteX2" fmla="*/ 11875 w 3022576"/>
                <a:gd name="connsiteY2" fmla="*/ 534390 h 2576946"/>
                <a:gd name="connsiteX3" fmla="*/ 23751 w 3022576"/>
                <a:gd name="connsiteY3" fmla="*/ 403761 h 2576946"/>
                <a:gd name="connsiteX4" fmla="*/ 47501 w 3022576"/>
                <a:gd name="connsiteY4" fmla="*/ 332509 h 2576946"/>
                <a:gd name="connsiteX5" fmla="*/ 59377 w 3022576"/>
                <a:gd name="connsiteY5" fmla="*/ 296883 h 2576946"/>
                <a:gd name="connsiteX6" fmla="*/ 83127 w 3022576"/>
                <a:gd name="connsiteY6" fmla="*/ 154379 h 2576946"/>
                <a:gd name="connsiteX7" fmla="*/ 106878 w 3022576"/>
                <a:gd name="connsiteY7" fmla="*/ 23751 h 2576946"/>
                <a:gd name="connsiteX8" fmla="*/ 142504 w 3022576"/>
                <a:gd name="connsiteY8" fmla="*/ 35626 h 2576946"/>
                <a:gd name="connsiteX9" fmla="*/ 154379 w 3022576"/>
                <a:gd name="connsiteY9" fmla="*/ 130629 h 2576946"/>
                <a:gd name="connsiteX10" fmla="*/ 285008 w 3022576"/>
                <a:gd name="connsiteY10" fmla="*/ 118753 h 2576946"/>
                <a:gd name="connsiteX11" fmla="*/ 296883 w 3022576"/>
                <a:gd name="connsiteY11" fmla="*/ 59377 h 2576946"/>
                <a:gd name="connsiteX12" fmla="*/ 308758 w 3022576"/>
                <a:gd name="connsiteY12" fmla="*/ 11875 h 2576946"/>
                <a:gd name="connsiteX13" fmla="*/ 344384 w 3022576"/>
                <a:gd name="connsiteY13" fmla="*/ 23751 h 2576946"/>
                <a:gd name="connsiteX14" fmla="*/ 1033153 w 3022576"/>
                <a:gd name="connsiteY14" fmla="*/ 35626 h 2576946"/>
                <a:gd name="connsiteX15" fmla="*/ 1092530 w 3022576"/>
                <a:gd name="connsiteY15" fmla="*/ 47501 h 2576946"/>
                <a:gd name="connsiteX16" fmla="*/ 1104405 w 3022576"/>
                <a:gd name="connsiteY16" fmla="*/ 83127 h 2576946"/>
                <a:gd name="connsiteX17" fmla="*/ 1282535 w 3022576"/>
                <a:gd name="connsiteY17" fmla="*/ 118753 h 2576946"/>
                <a:gd name="connsiteX18" fmla="*/ 1318161 w 3022576"/>
                <a:gd name="connsiteY18" fmla="*/ 142504 h 2576946"/>
                <a:gd name="connsiteX19" fmla="*/ 1543792 w 3022576"/>
                <a:gd name="connsiteY19" fmla="*/ 166255 h 2576946"/>
                <a:gd name="connsiteX20" fmla="*/ 1650670 w 3022576"/>
                <a:gd name="connsiteY20" fmla="*/ 166255 h 2576946"/>
                <a:gd name="connsiteX21" fmla="*/ 1686296 w 3022576"/>
                <a:gd name="connsiteY21" fmla="*/ 190005 h 2576946"/>
                <a:gd name="connsiteX22" fmla="*/ 1947553 w 3022576"/>
                <a:gd name="connsiteY22" fmla="*/ 201881 h 2576946"/>
                <a:gd name="connsiteX23" fmla="*/ 1983179 w 3022576"/>
                <a:gd name="connsiteY23" fmla="*/ 213756 h 2576946"/>
                <a:gd name="connsiteX24" fmla="*/ 2018805 w 3022576"/>
                <a:gd name="connsiteY24" fmla="*/ 237507 h 2576946"/>
                <a:gd name="connsiteX25" fmla="*/ 2173184 w 3022576"/>
                <a:gd name="connsiteY25" fmla="*/ 249382 h 2576946"/>
                <a:gd name="connsiteX26" fmla="*/ 2196935 w 3022576"/>
                <a:gd name="connsiteY26" fmla="*/ 285008 h 2576946"/>
                <a:gd name="connsiteX27" fmla="*/ 2541319 w 3022576"/>
                <a:gd name="connsiteY27" fmla="*/ 249382 h 2576946"/>
                <a:gd name="connsiteX28" fmla="*/ 2565070 w 3022576"/>
                <a:gd name="connsiteY28" fmla="*/ 213756 h 2576946"/>
                <a:gd name="connsiteX29" fmla="*/ 2600696 w 3022576"/>
                <a:gd name="connsiteY29" fmla="*/ 201881 h 2576946"/>
                <a:gd name="connsiteX30" fmla="*/ 2612571 w 3022576"/>
                <a:gd name="connsiteY30" fmla="*/ 142504 h 2576946"/>
                <a:gd name="connsiteX31" fmla="*/ 2683823 w 3022576"/>
                <a:gd name="connsiteY31" fmla="*/ 95003 h 2576946"/>
                <a:gd name="connsiteX32" fmla="*/ 2790701 w 3022576"/>
                <a:gd name="connsiteY32" fmla="*/ 83127 h 2576946"/>
                <a:gd name="connsiteX33" fmla="*/ 2873829 w 3022576"/>
                <a:gd name="connsiteY33" fmla="*/ 35626 h 2576946"/>
                <a:gd name="connsiteX34" fmla="*/ 2897579 w 3022576"/>
                <a:gd name="connsiteY34" fmla="*/ 0 h 2576946"/>
                <a:gd name="connsiteX35" fmla="*/ 2885704 w 3022576"/>
                <a:gd name="connsiteY35" fmla="*/ 35626 h 2576946"/>
                <a:gd name="connsiteX36" fmla="*/ 2921330 w 3022576"/>
                <a:gd name="connsiteY36" fmla="*/ 47501 h 2576946"/>
                <a:gd name="connsiteX37" fmla="*/ 2921330 w 3022576"/>
                <a:gd name="connsiteY37" fmla="*/ 2363190 h 2576946"/>
                <a:gd name="connsiteX38" fmla="*/ 2766951 w 3022576"/>
                <a:gd name="connsiteY38" fmla="*/ 2375065 h 2576946"/>
                <a:gd name="connsiteX39" fmla="*/ 2660073 w 3022576"/>
                <a:gd name="connsiteY39" fmla="*/ 2434442 h 2576946"/>
                <a:gd name="connsiteX40" fmla="*/ 2624447 w 3022576"/>
                <a:gd name="connsiteY40" fmla="*/ 2458192 h 2576946"/>
                <a:gd name="connsiteX41" fmla="*/ 2481943 w 3022576"/>
                <a:gd name="connsiteY41" fmla="*/ 2470068 h 2576946"/>
                <a:gd name="connsiteX42" fmla="*/ 2410691 w 3022576"/>
                <a:gd name="connsiteY42" fmla="*/ 2493818 h 2576946"/>
                <a:gd name="connsiteX43" fmla="*/ 2339439 w 3022576"/>
                <a:gd name="connsiteY43" fmla="*/ 2529444 h 2576946"/>
                <a:gd name="connsiteX44" fmla="*/ 2280062 w 3022576"/>
                <a:gd name="connsiteY44" fmla="*/ 2576946 h 2576946"/>
                <a:gd name="connsiteX45" fmla="*/ 2244436 w 3022576"/>
                <a:gd name="connsiteY45" fmla="*/ 2565070 h 2576946"/>
                <a:gd name="connsiteX46" fmla="*/ 2220686 w 3022576"/>
                <a:gd name="connsiteY46" fmla="*/ 2529444 h 2576946"/>
                <a:gd name="connsiteX47" fmla="*/ 2006930 w 3022576"/>
                <a:gd name="connsiteY47" fmla="*/ 2493818 h 2576946"/>
                <a:gd name="connsiteX48" fmla="*/ 1900052 w 3022576"/>
                <a:gd name="connsiteY48" fmla="*/ 2458192 h 2576946"/>
                <a:gd name="connsiteX49" fmla="*/ 1864426 w 3022576"/>
                <a:gd name="connsiteY49" fmla="*/ 2446317 h 2576946"/>
                <a:gd name="connsiteX50" fmla="*/ 1710047 w 3022576"/>
                <a:gd name="connsiteY50" fmla="*/ 2434442 h 2576946"/>
                <a:gd name="connsiteX51" fmla="*/ 1638795 w 3022576"/>
                <a:gd name="connsiteY51" fmla="*/ 2410691 h 2576946"/>
                <a:gd name="connsiteX52" fmla="*/ 1591293 w 3022576"/>
                <a:gd name="connsiteY52" fmla="*/ 2363190 h 2576946"/>
                <a:gd name="connsiteX53" fmla="*/ 1163782 w 3022576"/>
                <a:gd name="connsiteY53" fmla="*/ 2363190 h 2576946"/>
                <a:gd name="connsiteX54" fmla="*/ 1128156 w 3022576"/>
                <a:gd name="connsiteY54" fmla="*/ 2351314 h 2576946"/>
                <a:gd name="connsiteX55" fmla="*/ 1104405 w 3022576"/>
                <a:gd name="connsiteY55" fmla="*/ 2315688 h 2576946"/>
                <a:gd name="connsiteX56" fmla="*/ 1009403 w 3022576"/>
                <a:gd name="connsiteY56" fmla="*/ 2339439 h 2576946"/>
                <a:gd name="connsiteX57" fmla="*/ 570016 w 3022576"/>
                <a:gd name="connsiteY57" fmla="*/ 2327564 h 2576946"/>
                <a:gd name="connsiteX58" fmla="*/ 498764 w 3022576"/>
                <a:gd name="connsiteY58" fmla="*/ 2327564 h 2576946"/>
                <a:gd name="connsiteX59" fmla="*/ 463138 w 3022576"/>
                <a:gd name="connsiteY59" fmla="*/ 2363190 h 2576946"/>
                <a:gd name="connsiteX60" fmla="*/ 213756 w 3022576"/>
                <a:gd name="connsiteY60" fmla="*/ 2375065 h 2576946"/>
                <a:gd name="connsiteX61" fmla="*/ 23751 w 3022576"/>
                <a:gd name="connsiteY61" fmla="*/ 2339439 h 2576946"/>
                <a:gd name="connsiteX62" fmla="*/ 0 w 3022576"/>
                <a:gd name="connsiteY62" fmla="*/ 2315688 h 257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022576" h="2576946">
                  <a:moveTo>
                    <a:pt x="0" y="2315688"/>
                  </a:moveTo>
                  <a:lnTo>
                    <a:pt x="0" y="2315688"/>
                  </a:lnTo>
                  <a:cubicBezTo>
                    <a:pt x="3958" y="1721922"/>
                    <a:pt x="4499" y="1128123"/>
                    <a:pt x="11875" y="534390"/>
                  </a:cubicBezTo>
                  <a:cubicBezTo>
                    <a:pt x="12418" y="490671"/>
                    <a:pt x="16153" y="446818"/>
                    <a:pt x="23751" y="403761"/>
                  </a:cubicBezTo>
                  <a:cubicBezTo>
                    <a:pt x="28102" y="379107"/>
                    <a:pt x="39584" y="356260"/>
                    <a:pt x="47501" y="332509"/>
                  </a:cubicBezTo>
                  <a:lnTo>
                    <a:pt x="59377" y="296883"/>
                  </a:lnTo>
                  <a:cubicBezTo>
                    <a:pt x="67294" y="249382"/>
                    <a:pt x="77154" y="202164"/>
                    <a:pt x="83127" y="154379"/>
                  </a:cubicBezTo>
                  <a:cubicBezTo>
                    <a:pt x="96556" y="46956"/>
                    <a:pt x="84911" y="89653"/>
                    <a:pt x="106878" y="23751"/>
                  </a:cubicBezTo>
                  <a:cubicBezTo>
                    <a:pt x="118753" y="27709"/>
                    <a:pt x="137420" y="24187"/>
                    <a:pt x="142504" y="35626"/>
                  </a:cubicBezTo>
                  <a:cubicBezTo>
                    <a:pt x="155465" y="64790"/>
                    <a:pt x="126812" y="114548"/>
                    <a:pt x="154379" y="130629"/>
                  </a:cubicBezTo>
                  <a:cubicBezTo>
                    <a:pt x="192146" y="152659"/>
                    <a:pt x="241465" y="122712"/>
                    <a:pt x="285008" y="118753"/>
                  </a:cubicBezTo>
                  <a:cubicBezTo>
                    <a:pt x="288966" y="98961"/>
                    <a:pt x="292505" y="79080"/>
                    <a:pt x="296883" y="59377"/>
                  </a:cubicBezTo>
                  <a:cubicBezTo>
                    <a:pt x="300423" y="43444"/>
                    <a:pt x="295701" y="21668"/>
                    <a:pt x="308758" y="11875"/>
                  </a:cubicBezTo>
                  <a:cubicBezTo>
                    <a:pt x="318772" y="4364"/>
                    <a:pt x="331873" y="23341"/>
                    <a:pt x="344384" y="23751"/>
                  </a:cubicBezTo>
                  <a:cubicBezTo>
                    <a:pt x="573884" y="31276"/>
                    <a:pt x="803563" y="31668"/>
                    <a:pt x="1033153" y="35626"/>
                  </a:cubicBezTo>
                  <a:cubicBezTo>
                    <a:pt x="1052945" y="39584"/>
                    <a:pt x="1075736" y="36305"/>
                    <a:pt x="1092530" y="47501"/>
                  </a:cubicBezTo>
                  <a:cubicBezTo>
                    <a:pt x="1102945" y="54445"/>
                    <a:pt x="1094219" y="75851"/>
                    <a:pt x="1104405" y="83127"/>
                  </a:cubicBezTo>
                  <a:cubicBezTo>
                    <a:pt x="1143185" y="110827"/>
                    <a:pt x="1245956" y="114689"/>
                    <a:pt x="1282535" y="118753"/>
                  </a:cubicBezTo>
                  <a:cubicBezTo>
                    <a:pt x="1294410" y="126670"/>
                    <a:pt x="1304063" y="140278"/>
                    <a:pt x="1318161" y="142504"/>
                  </a:cubicBezTo>
                  <a:cubicBezTo>
                    <a:pt x="1630758" y="191862"/>
                    <a:pt x="1426246" y="127071"/>
                    <a:pt x="1543792" y="166255"/>
                  </a:cubicBezTo>
                  <a:cubicBezTo>
                    <a:pt x="1595607" y="155892"/>
                    <a:pt x="1602643" y="145672"/>
                    <a:pt x="1650670" y="166255"/>
                  </a:cubicBezTo>
                  <a:cubicBezTo>
                    <a:pt x="1663788" y="171877"/>
                    <a:pt x="1672125" y="188305"/>
                    <a:pt x="1686296" y="190005"/>
                  </a:cubicBezTo>
                  <a:cubicBezTo>
                    <a:pt x="1772851" y="200392"/>
                    <a:pt x="1860467" y="197922"/>
                    <a:pt x="1947553" y="201881"/>
                  </a:cubicBezTo>
                  <a:cubicBezTo>
                    <a:pt x="1959428" y="205839"/>
                    <a:pt x="1971983" y="208158"/>
                    <a:pt x="1983179" y="213756"/>
                  </a:cubicBezTo>
                  <a:cubicBezTo>
                    <a:pt x="1995945" y="220139"/>
                    <a:pt x="2004777" y="234877"/>
                    <a:pt x="2018805" y="237507"/>
                  </a:cubicBezTo>
                  <a:cubicBezTo>
                    <a:pt x="2069533" y="247018"/>
                    <a:pt x="2121724" y="245424"/>
                    <a:pt x="2173184" y="249382"/>
                  </a:cubicBezTo>
                  <a:cubicBezTo>
                    <a:pt x="2181101" y="261257"/>
                    <a:pt x="2182699" y="283991"/>
                    <a:pt x="2196935" y="285008"/>
                  </a:cubicBezTo>
                  <a:cubicBezTo>
                    <a:pt x="2471863" y="304646"/>
                    <a:pt x="2426660" y="325822"/>
                    <a:pt x="2541319" y="249382"/>
                  </a:cubicBezTo>
                  <a:cubicBezTo>
                    <a:pt x="2549236" y="237507"/>
                    <a:pt x="2553925" y="222672"/>
                    <a:pt x="2565070" y="213756"/>
                  </a:cubicBezTo>
                  <a:cubicBezTo>
                    <a:pt x="2574845" y="205936"/>
                    <a:pt x="2593752" y="212296"/>
                    <a:pt x="2600696" y="201881"/>
                  </a:cubicBezTo>
                  <a:cubicBezTo>
                    <a:pt x="2611892" y="185087"/>
                    <a:pt x="2603544" y="160557"/>
                    <a:pt x="2612571" y="142504"/>
                  </a:cubicBezTo>
                  <a:cubicBezTo>
                    <a:pt x="2626500" y="114646"/>
                    <a:pt x="2655034" y="99801"/>
                    <a:pt x="2683823" y="95003"/>
                  </a:cubicBezTo>
                  <a:cubicBezTo>
                    <a:pt x="2719181" y="89110"/>
                    <a:pt x="2755075" y="87086"/>
                    <a:pt x="2790701" y="83127"/>
                  </a:cubicBezTo>
                  <a:cubicBezTo>
                    <a:pt x="2809332" y="73812"/>
                    <a:pt x="2857042" y="52413"/>
                    <a:pt x="2873829" y="35626"/>
                  </a:cubicBezTo>
                  <a:cubicBezTo>
                    <a:pt x="2883921" y="25534"/>
                    <a:pt x="2883307" y="0"/>
                    <a:pt x="2897579" y="0"/>
                  </a:cubicBezTo>
                  <a:cubicBezTo>
                    <a:pt x="2910097" y="0"/>
                    <a:pt x="2893524" y="25851"/>
                    <a:pt x="2885704" y="35626"/>
                  </a:cubicBezTo>
                  <a:cubicBezTo>
                    <a:pt x="2860015" y="67738"/>
                    <a:pt x="2785437" y="70151"/>
                    <a:pt x="2921330" y="47501"/>
                  </a:cubicBezTo>
                  <a:cubicBezTo>
                    <a:pt x="3001228" y="846509"/>
                    <a:pt x="3022576" y="1018062"/>
                    <a:pt x="2921330" y="2363190"/>
                  </a:cubicBezTo>
                  <a:cubicBezTo>
                    <a:pt x="2917456" y="2414656"/>
                    <a:pt x="2818411" y="2371107"/>
                    <a:pt x="2766951" y="2375065"/>
                  </a:cubicBezTo>
                  <a:cubicBezTo>
                    <a:pt x="2704244" y="2395967"/>
                    <a:pt x="2741743" y="2379996"/>
                    <a:pt x="2660073" y="2434442"/>
                  </a:cubicBezTo>
                  <a:cubicBezTo>
                    <a:pt x="2648198" y="2442359"/>
                    <a:pt x="2638670" y="2457007"/>
                    <a:pt x="2624447" y="2458192"/>
                  </a:cubicBezTo>
                  <a:lnTo>
                    <a:pt x="2481943" y="2470068"/>
                  </a:lnTo>
                  <a:cubicBezTo>
                    <a:pt x="2458192" y="2477985"/>
                    <a:pt x="2431522" y="2479931"/>
                    <a:pt x="2410691" y="2493818"/>
                  </a:cubicBezTo>
                  <a:cubicBezTo>
                    <a:pt x="2364650" y="2524513"/>
                    <a:pt x="2388605" y="2513056"/>
                    <a:pt x="2339439" y="2529444"/>
                  </a:cubicBezTo>
                  <a:cubicBezTo>
                    <a:pt x="2321202" y="2556798"/>
                    <a:pt x="2318301" y="2576946"/>
                    <a:pt x="2280062" y="2576946"/>
                  </a:cubicBezTo>
                  <a:cubicBezTo>
                    <a:pt x="2267544" y="2576946"/>
                    <a:pt x="2256311" y="2569029"/>
                    <a:pt x="2244436" y="2565070"/>
                  </a:cubicBezTo>
                  <a:cubicBezTo>
                    <a:pt x="2236519" y="2553195"/>
                    <a:pt x="2230778" y="2539536"/>
                    <a:pt x="2220686" y="2529444"/>
                  </a:cubicBezTo>
                  <a:cubicBezTo>
                    <a:pt x="2165955" y="2474713"/>
                    <a:pt x="2072509" y="2498190"/>
                    <a:pt x="2006930" y="2493818"/>
                  </a:cubicBezTo>
                  <a:lnTo>
                    <a:pt x="1900052" y="2458192"/>
                  </a:lnTo>
                  <a:cubicBezTo>
                    <a:pt x="1888177" y="2454234"/>
                    <a:pt x="1876907" y="2447277"/>
                    <a:pt x="1864426" y="2446317"/>
                  </a:cubicBezTo>
                  <a:lnTo>
                    <a:pt x="1710047" y="2434442"/>
                  </a:lnTo>
                  <a:cubicBezTo>
                    <a:pt x="1686296" y="2426525"/>
                    <a:pt x="1646712" y="2434442"/>
                    <a:pt x="1638795" y="2410691"/>
                  </a:cubicBezTo>
                  <a:cubicBezTo>
                    <a:pt x="1622960" y="2363190"/>
                    <a:pt x="1638794" y="2379023"/>
                    <a:pt x="1591293" y="2363190"/>
                  </a:cubicBezTo>
                  <a:cubicBezTo>
                    <a:pt x="1382708" y="2377095"/>
                    <a:pt x="1399070" y="2382798"/>
                    <a:pt x="1163782" y="2363190"/>
                  </a:cubicBezTo>
                  <a:cubicBezTo>
                    <a:pt x="1151307" y="2362150"/>
                    <a:pt x="1140031" y="2355273"/>
                    <a:pt x="1128156" y="2351314"/>
                  </a:cubicBezTo>
                  <a:cubicBezTo>
                    <a:pt x="1120239" y="2339439"/>
                    <a:pt x="1118128" y="2319609"/>
                    <a:pt x="1104405" y="2315688"/>
                  </a:cubicBezTo>
                  <a:cubicBezTo>
                    <a:pt x="1088975" y="2311279"/>
                    <a:pt x="1029311" y="2332803"/>
                    <a:pt x="1009403" y="2339439"/>
                  </a:cubicBezTo>
                  <a:cubicBezTo>
                    <a:pt x="862941" y="2335481"/>
                    <a:pt x="716349" y="2334881"/>
                    <a:pt x="570016" y="2327564"/>
                  </a:cubicBezTo>
                  <a:cubicBezTo>
                    <a:pt x="487405" y="2323433"/>
                    <a:pt x="581375" y="2300025"/>
                    <a:pt x="498764" y="2327564"/>
                  </a:cubicBezTo>
                  <a:cubicBezTo>
                    <a:pt x="486889" y="2339439"/>
                    <a:pt x="476040" y="2352439"/>
                    <a:pt x="463138" y="2363190"/>
                  </a:cubicBezTo>
                  <a:cubicBezTo>
                    <a:pt x="385949" y="2427513"/>
                    <a:pt x="352690" y="2382783"/>
                    <a:pt x="213756" y="2375065"/>
                  </a:cubicBezTo>
                  <a:cubicBezTo>
                    <a:pt x="107057" y="2303933"/>
                    <a:pt x="174177" y="2326904"/>
                    <a:pt x="23751" y="2339439"/>
                  </a:cubicBezTo>
                  <a:cubicBezTo>
                    <a:pt x="15861" y="2340096"/>
                    <a:pt x="3958" y="2319646"/>
                    <a:pt x="0" y="231568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5799609" y="2372098"/>
              <a:ext cx="22288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 like it that way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It must be that way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I’m neutral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 can live with it that way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 dislike it that way</a:t>
              </a:r>
              <a:endParaRPr lang="en-US" sz="1200" dirty="0">
                <a:latin typeface="Constantia" pitchFamily="18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799609" y="3403272"/>
              <a:ext cx="22288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 like it that way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It must be that way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I’m neutral</a:t>
              </a:r>
            </a:p>
            <a:p>
              <a:pPr marL="177800" indent="-177800">
                <a:buAutoNum type="arabicPeriod"/>
              </a:pPr>
              <a:r>
                <a:rPr lang="en-US" sz="1200" dirty="0" smtClean="0">
                  <a:latin typeface="Constantia" pitchFamily="18" charset="0"/>
                </a:rPr>
                <a:t>I can live with it that way</a:t>
              </a:r>
            </a:p>
            <a:p>
              <a:pPr marL="342900" indent="-342900"/>
              <a:r>
                <a:rPr lang="en-US" sz="1200" dirty="0" smtClean="0">
                  <a:latin typeface="Constantia" pitchFamily="18" charset="0"/>
                </a:rPr>
                <a:t>		. . .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277592" y="2345133"/>
              <a:ext cx="14938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200" b="1" dirty="0" smtClean="0">
                  <a:latin typeface="Constantia" pitchFamily="18" charset="0"/>
                </a:rPr>
                <a:t>Functional Form</a:t>
              </a:r>
            </a:p>
            <a:p>
              <a:r>
                <a:rPr lang="en-US" sz="1200" dirty="0" smtClean="0">
                  <a:latin typeface="Constantia" pitchFamily="18" charset="0"/>
                </a:rPr>
                <a:t>If the gas mileage is good, how do you feel?</a:t>
              </a:r>
              <a:endParaRPr lang="en-US" sz="1200" dirty="0">
                <a:latin typeface="Constantia" pitchFamily="18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4277592" y="3362250"/>
              <a:ext cx="164819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1200" b="1" dirty="0" smtClean="0">
                  <a:latin typeface="Constantia" pitchFamily="18" charset="0"/>
                </a:rPr>
                <a:t>Dysfunctional</a:t>
              </a:r>
            </a:p>
            <a:p>
              <a:pPr marL="342900" indent="-342900"/>
              <a:r>
                <a:rPr lang="en-US" sz="1200" b="1" dirty="0" smtClean="0">
                  <a:latin typeface="Constantia" pitchFamily="18" charset="0"/>
                </a:rPr>
                <a:t>Form</a:t>
              </a:r>
            </a:p>
            <a:p>
              <a:r>
                <a:rPr lang="en-US" sz="1200" dirty="0" smtClean="0">
                  <a:latin typeface="Constantia" pitchFamily="18" charset="0"/>
                </a:rPr>
                <a:t>If the gas mileage is poor, how do you feel?</a:t>
              </a:r>
              <a:endParaRPr lang="en-US" sz="1200" dirty="0">
                <a:latin typeface="Constantia" pitchFamily="18" charset="0"/>
              </a:endParaRPr>
            </a:p>
          </p:txBody>
        </p:sp>
        <p:cxnSp>
          <p:nvCxnSpPr>
            <p:cNvPr id="19" name="Gerade Verbindung 18"/>
            <p:cNvCxnSpPr/>
            <p:nvPr/>
          </p:nvCxnSpPr>
          <p:spPr bwMode="auto">
            <a:xfrm>
              <a:off x="4298883" y="3360668"/>
              <a:ext cx="342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Textfeld 20"/>
          <p:cNvSpPr txBox="1"/>
          <p:nvPr/>
        </p:nvSpPr>
        <p:spPr>
          <a:xfrm>
            <a:off x="247650" y="104775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nstantia" pitchFamily="18" charset="0"/>
              </a:rPr>
              <a:t>Questionnaire</a:t>
            </a:r>
            <a:endParaRPr lang="en-US" sz="1400" b="1" dirty="0">
              <a:latin typeface="Constantia" pitchFamily="18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1726416" y="1543892"/>
            <a:ext cx="216000" cy="216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1740064" y="3156628"/>
            <a:ext cx="216000" cy="216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452" t="38955" r="13410" b="14716"/>
          <a:stretch>
            <a:fillRect/>
          </a:stretch>
        </p:blipFill>
        <p:spPr bwMode="auto">
          <a:xfrm>
            <a:off x="4626598" y="1392057"/>
            <a:ext cx="4056199" cy="173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4603634" y="1047750"/>
            <a:ext cx="279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nstantia" pitchFamily="18" charset="0"/>
              </a:rPr>
              <a:t>Kano Evaluation Model</a:t>
            </a:r>
            <a:endParaRPr lang="en-US" sz="1400" b="1" dirty="0">
              <a:latin typeface="Constantia" pitchFamily="18" charset="0"/>
            </a:endParaRPr>
          </a:p>
        </p:txBody>
      </p:sp>
      <p:cxnSp>
        <p:nvCxnSpPr>
          <p:cNvPr id="27" name="Gewinkelte Verbindung 26"/>
          <p:cNvCxnSpPr/>
          <p:nvPr/>
        </p:nvCxnSpPr>
        <p:spPr bwMode="auto">
          <a:xfrm>
            <a:off x="3643952" y="1787857"/>
            <a:ext cx="1624084" cy="3138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91171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Gewinkelte Verbindung 30"/>
          <p:cNvCxnSpPr/>
          <p:nvPr/>
        </p:nvCxnSpPr>
        <p:spPr bwMode="auto">
          <a:xfrm flipV="1">
            <a:off x="3643952" y="1733267"/>
            <a:ext cx="4135272" cy="1514900"/>
          </a:xfrm>
          <a:prstGeom prst="bentConnector3">
            <a:avLst>
              <a:gd name="adj1" fmla="val 56271"/>
            </a:avLst>
          </a:prstGeom>
          <a:solidFill>
            <a:schemeClr val="accent1"/>
          </a:solidFill>
          <a:ln w="19050" cap="flat" cmpd="sng" algn="ctr">
            <a:solidFill>
              <a:srgbClr val="91171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Ellipse 40"/>
          <p:cNvSpPr/>
          <p:nvPr/>
        </p:nvSpPr>
        <p:spPr bwMode="auto">
          <a:xfrm>
            <a:off x="7815592" y="2051134"/>
            <a:ext cx="216000" cy="216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Gruppieren 48"/>
          <p:cNvGrpSpPr/>
          <p:nvPr/>
        </p:nvGrpSpPr>
        <p:grpSpPr>
          <a:xfrm>
            <a:off x="5617897" y="4230807"/>
            <a:ext cx="3086886" cy="1774209"/>
            <a:chOff x="-101762" y="1282890"/>
            <a:chExt cx="7717213" cy="4435522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079" t="12448" r="19970" b="9940"/>
            <a:stretch>
              <a:fillRect/>
            </a:stretch>
          </p:blipFill>
          <p:spPr bwMode="auto">
            <a:xfrm>
              <a:off x="-81887" y="1282890"/>
              <a:ext cx="7697338" cy="4435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8" name="Gruppieren 47"/>
            <p:cNvGrpSpPr/>
            <p:nvPr/>
          </p:nvGrpSpPr>
          <p:grpSpPr>
            <a:xfrm>
              <a:off x="-101762" y="1355683"/>
              <a:ext cx="4225658" cy="1673587"/>
              <a:chOff x="-101762" y="1355683"/>
              <a:chExt cx="4225658" cy="1673587"/>
            </a:xfrm>
          </p:grpSpPr>
          <p:sp>
            <p:nvSpPr>
              <p:cNvPr id="43" name="Rechteck 42"/>
              <p:cNvSpPr/>
              <p:nvPr/>
            </p:nvSpPr>
            <p:spPr bwMode="auto">
              <a:xfrm>
                <a:off x="3766781" y="2162043"/>
                <a:ext cx="341195" cy="39578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 bwMode="auto">
              <a:xfrm>
                <a:off x="3782701" y="2633485"/>
                <a:ext cx="341195" cy="39578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5" name="Rechteck 44"/>
              <p:cNvSpPr/>
              <p:nvPr/>
            </p:nvSpPr>
            <p:spPr bwMode="auto">
              <a:xfrm>
                <a:off x="3657600" y="1355683"/>
                <a:ext cx="454923" cy="18651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/>
            </p:nvSpPr>
            <p:spPr bwMode="auto">
              <a:xfrm rot="16200000">
                <a:off x="-106913" y="2204118"/>
                <a:ext cx="454923" cy="18651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7" name="Rechteck 46"/>
              <p:cNvSpPr/>
              <p:nvPr/>
            </p:nvSpPr>
            <p:spPr bwMode="auto">
              <a:xfrm rot="16200000" flipV="1">
                <a:off x="-301927" y="2231410"/>
                <a:ext cx="454922" cy="5459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50" name="Textfeld 49"/>
          <p:cNvSpPr txBox="1"/>
          <p:nvPr/>
        </p:nvSpPr>
        <p:spPr>
          <a:xfrm>
            <a:off x="6537280" y="4503761"/>
            <a:ext cx="35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en-US" sz="1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5" name="Gewinkelte Verbindung 54"/>
          <p:cNvCxnSpPr>
            <a:stCxn id="41" idx="5"/>
          </p:cNvCxnSpPr>
          <p:nvPr/>
        </p:nvCxnSpPr>
        <p:spPr bwMode="auto">
          <a:xfrm rot="5400000">
            <a:off x="6216376" y="2624642"/>
            <a:ext cx="2172725" cy="139444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91171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feld 55"/>
          <p:cNvSpPr txBox="1"/>
          <p:nvPr/>
        </p:nvSpPr>
        <p:spPr>
          <a:xfrm>
            <a:off x="6575182" y="3875111"/>
            <a:ext cx="279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nstantia" pitchFamily="18" charset="0"/>
              </a:rPr>
              <a:t>Single Tabulation of Surveys</a:t>
            </a:r>
            <a:endParaRPr lang="en-US" sz="1400" b="1" dirty="0">
              <a:latin typeface="Constantia" pitchFamily="18" charset="0"/>
            </a:endParaRPr>
          </a:p>
        </p:txBody>
      </p:sp>
      <p:grpSp>
        <p:nvGrpSpPr>
          <p:cNvPr id="59" name="Gruppieren 58"/>
          <p:cNvGrpSpPr/>
          <p:nvPr/>
        </p:nvGrpSpPr>
        <p:grpSpPr>
          <a:xfrm>
            <a:off x="286604" y="4026089"/>
            <a:ext cx="4326341" cy="1583141"/>
            <a:chOff x="204716" y="4026089"/>
            <a:chExt cx="4326341" cy="1583141"/>
          </a:xfrm>
        </p:grpSpPr>
        <p:sp>
          <p:nvSpPr>
            <p:cNvPr id="58" name="Rechteck 57"/>
            <p:cNvSpPr/>
            <p:nvPr/>
          </p:nvSpPr>
          <p:spPr bwMode="auto">
            <a:xfrm>
              <a:off x="204716" y="4026089"/>
              <a:ext cx="3985147" cy="15831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00250" y="4121631"/>
              <a:ext cx="423080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AMOI= primary measures of Kano model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(attractive, must-be, one-dimensional, and </a:t>
              </a:r>
            </a:p>
            <a:p>
              <a:r>
                <a:rPr lang="en-US" sz="1400" dirty="0" smtClean="0">
                  <a:latin typeface="Constantia" pitchFamily="18" charset="0"/>
                </a:rPr>
                <a:t>  indifferent)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Q= Contradiction among customer’s answers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R = Company’s judgment of functional and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dysfunctional is reverse to customer’s opinion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/>
      <p:bldP spid="41" grpId="0" animBg="1"/>
      <p:bldP spid="50" grpId="0"/>
      <p:bldP spid="5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086" y="1336601"/>
            <a:ext cx="4562229" cy="186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247649" y="1047750"/>
            <a:ext cx="3961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nstantia" pitchFamily="18" charset="0"/>
              </a:rPr>
              <a:t>Accumulated Tabulation of Survey Results</a:t>
            </a:r>
            <a:endParaRPr lang="en-US" sz="1400" b="1" dirty="0">
              <a:latin typeface="Constantia" pitchFamily="18" charset="0"/>
            </a:endParaRPr>
          </a:p>
        </p:txBody>
      </p:sp>
      <p:sp>
        <p:nvSpPr>
          <p:cNvPr id="7" name="Titel 6"/>
          <p:cNvSpPr txBox="1">
            <a:spLocks noGrp="1"/>
          </p:cNvSpPr>
          <p:nvPr>
            <p:ph type="title"/>
          </p:nvPr>
        </p:nvSpPr>
        <p:spPr>
          <a:xfrm>
            <a:off x="1081089" y="179419"/>
            <a:ext cx="53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5: Analyze the Results</a:t>
            </a:r>
            <a:endParaRPr lang="en-US" sz="2400" b="1" dirty="0">
              <a:latin typeface="Constantia" pitchFamily="18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61" y="3686012"/>
            <a:ext cx="2945702" cy="27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1601" y="3686012"/>
            <a:ext cx="2945702" cy="27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feil nach rechts 11"/>
          <p:cNvSpPr/>
          <p:nvPr/>
        </p:nvSpPr>
        <p:spPr bwMode="auto">
          <a:xfrm>
            <a:off x="3405354" y="5076487"/>
            <a:ext cx="1481959" cy="504497"/>
          </a:xfrm>
          <a:prstGeom prst="rightArrow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348201" y="4067513"/>
            <a:ext cx="1617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tantia" pitchFamily="18" charset="0"/>
              </a:rPr>
              <a:t>Rows can be rearranged into groups according to their results</a:t>
            </a:r>
            <a:endParaRPr lang="en-US" sz="1400" dirty="0">
              <a:latin typeface="Constantia" pitchFamily="18" charset="0"/>
            </a:endParaRPr>
          </a:p>
        </p:txBody>
      </p:sp>
      <p:sp>
        <p:nvSpPr>
          <p:cNvPr id="14" name="Pfeil nach rechts 13"/>
          <p:cNvSpPr/>
          <p:nvPr/>
        </p:nvSpPr>
        <p:spPr bwMode="auto">
          <a:xfrm rot="5400000">
            <a:off x="923053" y="3323123"/>
            <a:ext cx="792000" cy="504497"/>
          </a:xfrm>
          <a:prstGeom prst="rightArrow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5126618" y="1361716"/>
            <a:ext cx="3828196" cy="2122463"/>
            <a:chOff x="5126618" y="1361716"/>
            <a:chExt cx="3828196" cy="2122463"/>
          </a:xfrm>
        </p:grpSpPr>
        <p:sp>
          <p:nvSpPr>
            <p:cNvPr id="16" name="Rechteck 15"/>
            <p:cNvSpPr/>
            <p:nvPr/>
          </p:nvSpPr>
          <p:spPr bwMode="auto">
            <a:xfrm>
              <a:off x="5126618" y="1361716"/>
              <a:ext cx="3828196" cy="21224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218388" y="1441492"/>
              <a:ext cx="367336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tantia" pitchFamily="18" charset="0"/>
                </a:rPr>
                <a:t>When two Kano codes are tied in the scoring for a given question, consider: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 Following up with customers for additional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  insight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 Looking for market segmentation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  differences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latin typeface="Constantia" pitchFamily="18" charset="0"/>
                </a:rPr>
                <a:t>  Selecting the classification that would have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  the greatest impact on the product and </a:t>
              </a:r>
              <a:br>
                <a:rPr lang="en-US" sz="1400" dirty="0" smtClean="0">
                  <a:latin typeface="Constantia" pitchFamily="18" charset="0"/>
                </a:rPr>
              </a:br>
              <a:r>
                <a:rPr lang="en-US" sz="1400" dirty="0" smtClean="0">
                  <a:latin typeface="Constantia" pitchFamily="18" charset="0"/>
                </a:rPr>
                <a:t>    competitive positioning (M&gt;O&gt;A&gt;I)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Concluding Remarks (I)</a:t>
            </a:r>
            <a:endParaRPr lang="en-US" sz="24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4730062" y="1404780"/>
            <a:ext cx="4068000" cy="360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  <a:latin typeface="Constantia" pitchFamily="18" charset="0"/>
              </a:rPr>
              <a:t>   Limitations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730058" y="1763570"/>
            <a:ext cx="4068000" cy="22881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72000" rIns="3600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nstantia" pitchFamily="18" charset="0"/>
              </a:rPr>
              <a:t>Standardized process, however, not all customer requirements are not fully congruent</a:t>
            </a:r>
          </a:p>
          <a:p>
            <a:endParaRPr lang="en-US" sz="6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 Response should only be regarded a guide </a:t>
            </a:r>
            <a:br>
              <a:rPr lang="en-US" dirty="0" smtClean="0">
                <a:latin typeface="Constantia" pitchFamily="18" charset="0"/>
                <a:sym typeface="Wingdings" pitchFamily="2" charset="2"/>
              </a:rPr>
            </a:br>
            <a:r>
              <a:rPr lang="en-US" dirty="0" smtClean="0">
                <a:latin typeface="Constantia" pitchFamily="18" charset="0"/>
                <a:sym typeface="Wingdings" pitchFamily="2" charset="2"/>
              </a:rPr>
              <a:t>     that points you into the right direction. It </a:t>
            </a:r>
            <a:br>
              <a:rPr lang="en-US" dirty="0" smtClean="0">
                <a:latin typeface="Constantia" pitchFamily="18" charset="0"/>
                <a:sym typeface="Wingdings" pitchFamily="2" charset="2"/>
              </a:rPr>
            </a:br>
            <a:r>
              <a:rPr lang="en-US" dirty="0" smtClean="0">
                <a:latin typeface="Constantia" pitchFamily="18" charset="0"/>
                <a:sym typeface="Wingdings" pitchFamily="2" charset="2"/>
              </a:rPr>
              <a:t>     does, however, not provide exact answers </a:t>
            </a:r>
            <a:br>
              <a:rPr lang="en-US" dirty="0" smtClean="0">
                <a:latin typeface="Constantia" pitchFamily="18" charset="0"/>
                <a:sym typeface="Wingdings" pitchFamily="2" charset="2"/>
              </a:rPr>
            </a:br>
            <a:r>
              <a:rPr lang="en-US" dirty="0" smtClean="0">
                <a:latin typeface="Constantia" pitchFamily="18" charset="0"/>
                <a:sym typeface="Wingdings" pitchFamily="2" charset="2"/>
              </a:rPr>
              <a:t>     concerning  what the product design </a:t>
            </a:r>
            <a:br>
              <a:rPr lang="en-US" dirty="0" smtClean="0">
                <a:latin typeface="Constantia" pitchFamily="18" charset="0"/>
                <a:sym typeface="Wingdings" pitchFamily="2" charset="2"/>
              </a:rPr>
            </a:br>
            <a:r>
              <a:rPr lang="en-US" dirty="0" smtClean="0">
                <a:latin typeface="Constantia" pitchFamily="18" charset="0"/>
                <a:sym typeface="Wingdings" pitchFamily="2" charset="2"/>
              </a:rPr>
              <a:t>     must look like</a:t>
            </a:r>
            <a:endParaRPr lang="en-US" dirty="0" smtClean="0">
              <a:latin typeface="Constantia" pitchFamily="18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294556" y="1399520"/>
            <a:ext cx="4068000" cy="360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  <a:latin typeface="Constantia" pitchFamily="18" charset="0"/>
              </a:rPr>
              <a:t>   Benefits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94552" y="1758310"/>
            <a:ext cx="4068000" cy="22881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72000" rIns="36000" bIns="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Gaining a better understanding of customer requirements</a:t>
            </a:r>
          </a:p>
          <a:p>
            <a:pPr marL="228600" indent="-228600">
              <a:buFont typeface="+mj-lt"/>
              <a:buAutoNum type="arabicPeriod"/>
            </a:pPr>
            <a:endParaRPr lang="en-US" sz="600" dirty="0" smtClean="0">
              <a:latin typeface="Constantia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 Prioritizing requirements for development activities</a:t>
            </a:r>
          </a:p>
          <a:p>
            <a:pPr marL="228600" indent="-228600">
              <a:buFont typeface="+mj-lt"/>
              <a:buAutoNum type="arabicPeriod"/>
            </a:pPr>
            <a:endParaRPr lang="en-US" sz="600" dirty="0" smtClean="0">
              <a:latin typeface="Constantia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Distinguishing market segment characteristics</a:t>
            </a:r>
          </a:p>
          <a:p>
            <a:pPr marL="228600" indent="-228600">
              <a:buFont typeface="+mj-lt"/>
              <a:buAutoNum type="arabicPeriod"/>
            </a:pPr>
            <a:endParaRPr lang="en-US" sz="600" dirty="0" smtClean="0">
              <a:latin typeface="Constantia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Aiding in the design trade-off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94552" y="4247906"/>
            <a:ext cx="8460000" cy="3600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  <a:latin typeface="Constantia" pitchFamily="18" charset="0"/>
              </a:rPr>
              <a:t>   Guidelines for Application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94552" y="4606697"/>
            <a:ext cx="8460000" cy="16679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72000" rIns="36000" bIns="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Must-be requirements should be fulfilled within the product design</a:t>
            </a:r>
          </a:p>
          <a:p>
            <a:pPr marL="342900" indent="-342900">
              <a:buFont typeface="+mj-lt"/>
              <a:buAutoNum type="arabicPeriod"/>
            </a:pPr>
            <a:endParaRPr lang="en-US" sz="600" dirty="0" smtClean="0">
              <a:latin typeface="Constant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Improving performance on a must-be requirement that is already satisfying is unproductive when compared to improving performance on a one-dimensional or attractive requirement</a:t>
            </a:r>
          </a:p>
          <a:p>
            <a:pPr marL="342900" indent="-342900">
              <a:buFont typeface="+mj-lt"/>
              <a:buAutoNum type="arabicPeriod"/>
            </a:pPr>
            <a:endParaRPr lang="en-US" sz="600" dirty="0" smtClean="0">
              <a:latin typeface="Constant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Be competitive with market leaders in the one-dimensional requirements</a:t>
            </a:r>
          </a:p>
          <a:p>
            <a:pPr marL="342900" indent="-342900">
              <a:buFont typeface="+mj-lt"/>
              <a:buAutoNum type="arabicPeriod"/>
            </a:pPr>
            <a:endParaRPr lang="en-US" sz="600" dirty="0" smtClean="0">
              <a:latin typeface="Constant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Include some attractive requirements as a possibility to induce customer loyalty and delight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Concluding Remarks (II)</a:t>
            </a:r>
            <a:endParaRPr lang="en-US" sz="24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5666" y="1628258"/>
            <a:ext cx="3956050" cy="27699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defTabSz="330200">
              <a:tabLst>
                <a:tab pos="8521700" algn="r"/>
              </a:tabLst>
            </a:pPr>
            <a:r>
              <a:rPr lang="en-US" altLang="de-DE" sz="1800" b="1" dirty="0" smtClean="0">
                <a:solidFill>
                  <a:schemeClr val="accent5">
                    <a:lumMod val="25000"/>
                  </a:schemeClr>
                </a:solidFill>
                <a:latin typeface="Constantia" pitchFamily="18" charset="0"/>
              </a:rPr>
              <a:t>General Results</a:t>
            </a:r>
            <a:endParaRPr lang="en-US" altLang="de-DE" sz="1800" b="1" dirty="0">
              <a:solidFill>
                <a:schemeClr val="accent5">
                  <a:lumMod val="25000"/>
                </a:schemeClr>
              </a:solidFill>
              <a:latin typeface="Constantia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75666" y="2025519"/>
            <a:ext cx="3835400" cy="41857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1925" lvl="1" indent="-160338" defTabSz="330200">
              <a:buFont typeface="Arial" pitchFamily="34" charset="0"/>
              <a:buChar char="•"/>
              <a:tabLst>
                <a:tab pos="8521700" algn="r"/>
              </a:tabLst>
            </a:pPr>
            <a:r>
              <a:rPr lang="en-US" altLang="de-DE" b="0" dirty="0" smtClean="0">
                <a:latin typeface="Constantia" pitchFamily="18" charset="0"/>
              </a:rPr>
              <a:t>The Kano analysis and questionnaire can help you significantly to confirm or categorize your customers’ requirements</a:t>
            </a:r>
          </a:p>
          <a:p>
            <a:pPr marL="161925" lvl="1" indent="-160338" defTabSz="330200">
              <a:tabLst>
                <a:tab pos="8521700" algn="r"/>
              </a:tabLst>
            </a:pPr>
            <a:endParaRPr lang="en-US" altLang="de-DE" dirty="0" smtClean="0">
              <a:latin typeface="Constantia" pitchFamily="18" charset="0"/>
            </a:endParaRPr>
          </a:p>
          <a:p>
            <a:pPr marL="161925" lvl="1" indent="-160338" defTabSz="330200">
              <a:buFont typeface="Arial" pitchFamily="34" charset="0"/>
              <a:buChar char="•"/>
              <a:tabLst>
                <a:tab pos="8521700" algn="r"/>
              </a:tabLst>
            </a:pPr>
            <a:r>
              <a:rPr lang="en-US" dirty="0" smtClean="0">
                <a:latin typeface="Constantia" pitchFamily="18" charset="0"/>
              </a:rPr>
              <a:t>Can assist you in determining conscious as well  as subconscious needs of customers</a:t>
            </a:r>
          </a:p>
          <a:p>
            <a:pPr marL="161925" lvl="1" indent="-160338" defTabSz="330200">
              <a:buFont typeface="Arial" pitchFamily="34" charset="0"/>
              <a:buChar char="•"/>
              <a:tabLst>
                <a:tab pos="8521700" algn="r"/>
              </a:tabLst>
            </a:pPr>
            <a:endParaRPr lang="en-US" dirty="0" smtClean="0">
              <a:latin typeface="Constantia" pitchFamily="18" charset="0"/>
            </a:endParaRPr>
          </a:p>
          <a:p>
            <a:pPr marL="161925" lvl="1" indent="-160338" defTabSz="330200">
              <a:buFont typeface="Arial" pitchFamily="34" charset="0"/>
              <a:buChar char="•"/>
              <a:tabLst>
                <a:tab pos="8521700" algn="r"/>
              </a:tabLst>
            </a:pPr>
            <a:r>
              <a:rPr lang="en-US" dirty="0" smtClean="0">
                <a:latin typeface="Constantia" pitchFamily="18" charset="0"/>
              </a:rPr>
              <a:t>Provides you with knowledge regarding your customers’ perceived quality and attribute significance which enables you to design products and services with the perfectly matching attribute  levels and characteristics</a:t>
            </a:r>
            <a:endParaRPr lang="en-US" dirty="0" smtClean="0"/>
          </a:p>
          <a:p>
            <a:pPr marL="161925" lvl="1" indent="-160338" defTabSz="330200">
              <a:tabLst>
                <a:tab pos="8521700" algn="r"/>
              </a:tabLst>
            </a:pPr>
            <a:endParaRPr lang="en-US" altLang="de-DE" b="0" dirty="0" smtClean="0">
              <a:latin typeface="Constantia" pitchFamily="18" charset="0"/>
            </a:endParaRPr>
          </a:p>
          <a:p>
            <a:pPr marL="161925" lvl="1" indent="-160338" defTabSz="330200">
              <a:tabLst>
                <a:tab pos="8521700" algn="r"/>
              </a:tabLst>
            </a:pPr>
            <a:endParaRPr lang="en-US" altLang="de-DE" dirty="0" smtClean="0">
              <a:latin typeface="Constantia" pitchFamily="18" charset="0"/>
            </a:endParaRPr>
          </a:p>
          <a:p>
            <a:pPr marL="161925" lvl="1" indent="-160338" defTabSz="330200">
              <a:tabLst>
                <a:tab pos="8521700" algn="r"/>
              </a:tabLst>
            </a:pPr>
            <a:endParaRPr lang="en-US" altLang="de-DE" b="0" dirty="0">
              <a:latin typeface="Constantia" pitchFamily="18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275666" y="1949319"/>
            <a:ext cx="3960000" cy="3672000"/>
          </a:xfrm>
          <a:custGeom>
            <a:avLst/>
            <a:gdLst/>
            <a:ahLst/>
            <a:cxnLst>
              <a:cxn ang="0">
                <a:pos x="2173" y="963"/>
              </a:cxn>
              <a:cxn ang="0">
                <a:pos x="2173" y="0"/>
              </a:cxn>
              <a:cxn ang="0">
                <a:pos x="0" y="0"/>
              </a:cxn>
            </a:cxnLst>
            <a:rect l="0" t="0" r="r" b="b"/>
            <a:pathLst>
              <a:path w="2173" h="963">
                <a:moveTo>
                  <a:pt x="2173" y="963"/>
                </a:moveTo>
                <a:lnTo>
                  <a:pt x="2173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266" y="1628258"/>
            <a:ext cx="4194734" cy="27699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defTabSz="330200">
              <a:tabLst>
                <a:tab pos="8521700" algn="r"/>
              </a:tabLst>
            </a:pPr>
            <a:r>
              <a:rPr lang="en-US" altLang="de-DE" sz="1800" b="1" dirty="0" smtClean="0">
                <a:solidFill>
                  <a:schemeClr val="accent5">
                    <a:lumMod val="25000"/>
                  </a:schemeClr>
                </a:solidFill>
                <a:latin typeface="Constantia" pitchFamily="18" charset="0"/>
              </a:rPr>
              <a:t>Implications for QM</a:t>
            </a:r>
            <a:endParaRPr lang="en-US" altLang="de-DE" sz="1800" b="1" dirty="0">
              <a:solidFill>
                <a:schemeClr val="accent5">
                  <a:lumMod val="25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49266" y="2025519"/>
            <a:ext cx="3736975" cy="295465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lang="en-US" altLang="de-DE" dirty="0" smtClean="0">
                <a:latin typeface="Constantia" pitchFamily="18" charset="0"/>
              </a:rPr>
              <a:t>Highly applicable to the area of quality management as the early recognition of the right customer requirements can significantly reduce errors in the product design later in the process</a:t>
            </a:r>
          </a:p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endParaRPr lang="en-US" altLang="de-DE" b="0" dirty="0" smtClean="0">
              <a:latin typeface="Constantia" pitchFamily="18" charset="0"/>
            </a:endParaRPr>
          </a:p>
          <a:p>
            <a:pPr marL="161925" lvl="1" indent="-160338" defTabSz="330200">
              <a:buFontTx/>
              <a:buChar char="•"/>
              <a:tabLst>
                <a:tab pos="8521700" algn="r"/>
              </a:tabLst>
            </a:pPr>
            <a:r>
              <a:rPr lang="en-US" altLang="de-DE" dirty="0" smtClean="0">
                <a:latin typeface="Constantia" pitchFamily="18" charset="0"/>
              </a:rPr>
              <a:t>A correct application of quality management can only be established with a well-founded knowledge of customer requirements as quality is perceived and defined by the customer</a:t>
            </a:r>
          </a:p>
          <a:p>
            <a:pPr marL="161925" lvl="1" indent="-160338" defTabSz="330200">
              <a:tabLst>
                <a:tab pos="8521700" algn="r"/>
              </a:tabLst>
            </a:pPr>
            <a:endParaRPr lang="en-US" altLang="de-DE" b="0" dirty="0" smtClean="0">
              <a:latin typeface="Constantia" pitchFamily="18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4793691" y="1949319"/>
            <a:ext cx="3960000" cy="3672000"/>
          </a:xfrm>
          <a:custGeom>
            <a:avLst/>
            <a:gdLst/>
            <a:ahLst/>
            <a:cxnLst>
              <a:cxn ang="0">
                <a:pos x="2173" y="963"/>
              </a:cxn>
              <a:cxn ang="0">
                <a:pos x="2173" y="0"/>
              </a:cxn>
              <a:cxn ang="0">
                <a:pos x="0" y="0"/>
              </a:cxn>
            </a:cxnLst>
            <a:rect l="0" t="0" r="r" b="b"/>
            <a:pathLst>
              <a:path w="2173" h="963">
                <a:moveTo>
                  <a:pt x="2173" y="963"/>
                </a:moveTo>
                <a:lnTo>
                  <a:pt x="2173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4338080" y="3273321"/>
            <a:ext cx="328514" cy="520065"/>
          </a:xfrm>
          <a:prstGeom prst="rightArrow">
            <a:avLst>
              <a:gd name="adj1" fmla="val 46898"/>
              <a:gd name="adj2" fmla="val 50449"/>
            </a:avLst>
          </a:prstGeom>
          <a:solidFill>
            <a:srgbClr val="FFC000"/>
          </a:solidFill>
          <a:ln w="63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FDE48B"/>
      </a:dk2>
      <a:lt2>
        <a:srgbClr val="888888"/>
      </a:lt2>
      <a:accent1>
        <a:srgbClr val="7FABD2"/>
      </a:accent1>
      <a:accent2>
        <a:srgbClr val="FCC917"/>
      </a:accent2>
      <a:accent3>
        <a:srgbClr val="FFFFFF"/>
      </a:accent3>
      <a:accent4>
        <a:srgbClr val="000000"/>
      </a:accent4>
      <a:accent5>
        <a:srgbClr val="C0D2E5"/>
      </a:accent5>
      <a:accent6>
        <a:srgbClr val="E4B614"/>
      </a:accent6>
      <a:hlink>
        <a:srgbClr val="BFD5E9"/>
      </a:hlink>
      <a:folHlink>
        <a:srgbClr val="7BBE4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FDE48B"/>
        </a:dk2>
        <a:lt2>
          <a:srgbClr val="888888"/>
        </a:lt2>
        <a:accent1>
          <a:srgbClr val="7FABD2"/>
        </a:accent1>
        <a:accent2>
          <a:srgbClr val="FCC917"/>
        </a:accent2>
        <a:accent3>
          <a:srgbClr val="FFFFFF"/>
        </a:accent3>
        <a:accent4>
          <a:srgbClr val="000000"/>
        </a:accent4>
        <a:accent5>
          <a:srgbClr val="C0D2E5"/>
        </a:accent5>
        <a:accent6>
          <a:srgbClr val="E4B614"/>
        </a:accent6>
        <a:hlink>
          <a:srgbClr val="BFD5E9"/>
        </a:hlink>
        <a:folHlink>
          <a:srgbClr val="7BBE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807</Words>
  <Application>Microsoft Office PowerPoint</Application>
  <PresentationFormat>On-screen Show (4:3)</PresentationFormat>
  <Paragraphs>153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Origin and Objective of the Kano Model</vt:lpstr>
      <vt:lpstr>Types of Customer Requirements</vt:lpstr>
      <vt:lpstr>Step 1: Develop the Questionnaire</vt:lpstr>
      <vt:lpstr>Step 2 &amp; 3: Test and Administer the Questionnaire</vt:lpstr>
      <vt:lpstr>Step 4: Process the Results </vt:lpstr>
      <vt:lpstr>Step 5: Analyze the Results</vt:lpstr>
      <vt:lpstr>Concluding Remarks (I)</vt:lpstr>
      <vt:lpstr>Concluding Remarks (II)</vt:lpstr>
    </vt:vector>
  </TitlesOfParts>
  <Company>Oliver Wyman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Text and Tables</dc:title>
  <dc:creator>London Production</dc:creator>
  <cp:keywords>PowerPoint</cp:keywords>
  <dc:description>20080117 - based on new blank.pot where bullet colour changes with font colour</dc:description>
  <cp:lastModifiedBy>Levine</cp:lastModifiedBy>
  <cp:revision>301</cp:revision>
  <cp:lastPrinted>1601-01-01T00:00:00Z</cp:lastPrinted>
  <dcterms:created xsi:type="dcterms:W3CDTF">2008-01-11T15:32:55Z</dcterms:created>
  <dcterms:modified xsi:type="dcterms:W3CDTF">2013-05-30T03:20:50Z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