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notesMasterIdLst>
    <p:notesMasterId r:id="rId22"/>
  </p:notesMasterIdLst>
  <p:handoutMasterIdLst>
    <p:handoutMasterId r:id="rId23"/>
  </p:handoutMasterIdLst>
  <p:sldIdLst>
    <p:sldId id="273" r:id="rId2"/>
    <p:sldId id="277" r:id="rId3"/>
    <p:sldId id="257" r:id="rId4"/>
    <p:sldId id="279" r:id="rId5"/>
    <p:sldId id="275" r:id="rId6"/>
    <p:sldId id="276" r:id="rId7"/>
    <p:sldId id="274" r:id="rId8"/>
    <p:sldId id="280" r:id="rId9"/>
    <p:sldId id="264" r:id="rId10"/>
    <p:sldId id="265" r:id="rId11"/>
    <p:sldId id="270" r:id="rId12"/>
    <p:sldId id="262" r:id="rId13"/>
    <p:sldId id="263" r:id="rId14"/>
    <p:sldId id="266" r:id="rId15"/>
    <p:sldId id="281" r:id="rId16"/>
    <p:sldId id="278" r:id="rId17"/>
    <p:sldId id="283" r:id="rId18"/>
    <p:sldId id="282" r:id="rId19"/>
    <p:sldId id="285" r:id="rId20"/>
    <p:sldId id="286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72" autoAdjust="0"/>
    <p:restoredTop sz="90929"/>
  </p:normalViewPr>
  <p:slideViewPr>
    <p:cSldViewPr>
      <p:cViewPr>
        <p:scale>
          <a:sx n="100" d="100"/>
          <a:sy n="100" d="100"/>
        </p:scale>
        <p:origin x="-228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I:\blackbelt%20claims%20inquirie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I:\blackbelt%20claims%20inquiries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I:\LSS%20BB%20Project\Claim%20Inquiries%20Oct06_Dec0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tx>
        <c:rich>
          <a:bodyPr/>
          <a:lstStyle/>
          <a:p>
            <a:pPr>
              <a:defRPr/>
            </a:pPr>
            <a:r>
              <a:rPr lang="en-US"/>
              <a:t>Annual Inquiry Rate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spPr>
            <a:solidFill>
              <a:srgbClr val="C00000"/>
            </a:solidFill>
          </c:spPr>
          <c:cat>
            <c:numRef>
              <c:f>Sheet1!$B$1:$D$1</c:f>
              <c:numCache>
                <c:formatCode>General</c:formatCode>
                <c:ptCount val="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</c:numCache>
            </c:numRef>
          </c:cat>
          <c:val>
            <c:numRef>
              <c:f>Sheet1!$B$4:$D$4</c:f>
              <c:numCache>
                <c:formatCode>0.00%</c:formatCode>
                <c:ptCount val="3"/>
                <c:pt idx="0">
                  <c:v>1.9355754707974609E-2</c:v>
                </c:pt>
                <c:pt idx="1">
                  <c:v>2.3041120669748952E-2</c:v>
                </c:pt>
                <c:pt idx="2">
                  <c:v>1.8304894273101661E-2</c:v>
                </c:pt>
              </c:numCache>
            </c:numRef>
          </c:val>
        </c:ser>
        <c:axId val="58075392"/>
        <c:axId val="58077184"/>
      </c:barChart>
      <c:catAx>
        <c:axId val="58075392"/>
        <c:scaling>
          <c:orientation val="minMax"/>
        </c:scaling>
        <c:axPos val="b"/>
        <c:numFmt formatCode="General" sourceLinked="1"/>
        <c:majorTickMark val="none"/>
        <c:tickLblPos val="nextTo"/>
        <c:crossAx val="58077184"/>
        <c:crosses val="autoZero"/>
        <c:auto val="1"/>
        <c:lblAlgn val="ctr"/>
        <c:lblOffset val="100"/>
      </c:catAx>
      <c:valAx>
        <c:axId val="58077184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crossAx val="58075392"/>
        <c:crosses val="autoZero"/>
        <c:crossBetween val="between"/>
      </c:valAx>
    </c:plotArea>
    <c:plotVisOnly val="1"/>
  </c:chart>
  <c:spPr>
    <a:ln>
      <a:solidFill>
        <a:srgbClr val="000000"/>
      </a:solidFill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7"/>
  <c:chart>
    <c:title>
      <c:tx>
        <c:rich>
          <a:bodyPr/>
          <a:lstStyle/>
          <a:p>
            <a:pPr>
              <a:defRPr/>
            </a:pPr>
            <a:r>
              <a:rPr lang="en-US"/>
              <a:t>Total  Annual Claims Processed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cat>
            <c:numRef>
              <c:f>Sheet1!$B$1:$D$1</c:f>
              <c:numCache>
                <c:formatCode>General</c:formatCode>
                <c:ptCount val="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</c:numCache>
            </c:numRef>
          </c:cat>
          <c:val>
            <c:numRef>
              <c:f>Sheet1!$B$2:$D$2</c:f>
              <c:numCache>
                <c:formatCode>_(* #,##0_);_(* \(#,##0\);_(* "-"_);_(@_)</c:formatCode>
                <c:ptCount val="3"/>
                <c:pt idx="0">
                  <c:v>2042545</c:v>
                </c:pt>
                <c:pt idx="1">
                  <c:v>2135009</c:v>
                </c:pt>
                <c:pt idx="2">
                  <c:v>2192583</c:v>
                </c:pt>
              </c:numCache>
            </c:numRef>
          </c:val>
        </c:ser>
        <c:axId val="58113024"/>
        <c:axId val="58118912"/>
      </c:barChart>
      <c:catAx>
        <c:axId val="58113024"/>
        <c:scaling>
          <c:orientation val="minMax"/>
        </c:scaling>
        <c:axPos val="b"/>
        <c:numFmt formatCode="General" sourceLinked="1"/>
        <c:majorTickMark val="none"/>
        <c:tickLblPos val="nextTo"/>
        <c:crossAx val="58118912"/>
        <c:crosses val="autoZero"/>
        <c:auto val="1"/>
        <c:lblAlgn val="ctr"/>
        <c:lblOffset val="100"/>
      </c:catAx>
      <c:valAx>
        <c:axId val="58118912"/>
        <c:scaling>
          <c:orientation val="minMax"/>
        </c:scaling>
        <c:axPos val="l"/>
        <c:majorGridlines/>
        <c:numFmt formatCode="_(* #,##0_);_(* \(#,##0\);_(* &quot;-&quot;_);_(@_)" sourceLinked="1"/>
        <c:majorTickMark val="none"/>
        <c:tickLblPos val="nextTo"/>
        <c:crossAx val="58113024"/>
        <c:crosses val="autoZero"/>
        <c:crossBetween val="between"/>
      </c:valAx>
    </c:plotArea>
    <c:plotVisOnly val="1"/>
  </c:chart>
  <c:spPr>
    <a:ln>
      <a:solidFill>
        <a:schemeClr val="tx1"/>
      </a:solidFill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title>
      <c:tx>
        <c:rich>
          <a:bodyPr/>
          <a:lstStyle/>
          <a:p>
            <a:pPr>
              <a:defRPr/>
            </a:pPr>
            <a:r>
              <a:rPr lang="en-US"/>
              <a:t>Reason Code Score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Sheet1!$B$11:$B$23</c:f>
              <c:strCache>
                <c:ptCount val="1"/>
                <c:pt idx="0">
                  <c:v>9 2 47 29 36 16 31 25 44 8 10 7 3</c:v>
                </c:pt>
              </c:strCache>
            </c:strRef>
          </c:tx>
          <c:spPr>
            <a:solidFill>
              <a:srgbClr val="CC6600"/>
            </a:solidFill>
          </c:spPr>
          <c:cat>
            <c:numRef>
              <c:f>Sheet1!$B$11:$B$23</c:f>
              <c:numCache>
                <c:formatCode>General</c:formatCode>
                <c:ptCount val="13"/>
                <c:pt idx="0">
                  <c:v>9</c:v>
                </c:pt>
                <c:pt idx="1">
                  <c:v>2</c:v>
                </c:pt>
                <c:pt idx="2">
                  <c:v>47</c:v>
                </c:pt>
                <c:pt idx="3">
                  <c:v>29</c:v>
                </c:pt>
                <c:pt idx="4">
                  <c:v>36</c:v>
                </c:pt>
                <c:pt idx="5">
                  <c:v>16</c:v>
                </c:pt>
                <c:pt idx="6">
                  <c:v>31</c:v>
                </c:pt>
                <c:pt idx="7">
                  <c:v>25</c:v>
                </c:pt>
                <c:pt idx="8">
                  <c:v>44</c:v>
                </c:pt>
                <c:pt idx="9">
                  <c:v>8</c:v>
                </c:pt>
                <c:pt idx="10">
                  <c:v>10</c:v>
                </c:pt>
                <c:pt idx="11">
                  <c:v>7</c:v>
                </c:pt>
                <c:pt idx="12">
                  <c:v>3</c:v>
                </c:pt>
              </c:numCache>
            </c:numRef>
          </c:cat>
          <c:val>
            <c:numRef>
              <c:f>Sheet1!$C$11:$C$23</c:f>
              <c:numCache>
                <c:formatCode>General</c:formatCode>
                <c:ptCount val="13"/>
                <c:pt idx="0">
                  <c:v>18</c:v>
                </c:pt>
                <c:pt idx="1">
                  <c:v>11</c:v>
                </c:pt>
                <c:pt idx="2">
                  <c:v>12</c:v>
                </c:pt>
                <c:pt idx="3">
                  <c:v>6</c:v>
                </c:pt>
                <c:pt idx="4">
                  <c:v>13</c:v>
                </c:pt>
                <c:pt idx="5">
                  <c:v>1</c:v>
                </c:pt>
                <c:pt idx="6">
                  <c:v>4</c:v>
                </c:pt>
                <c:pt idx="7">
                  <c:v>5</c:v>
                </c:pt>
                <c:pt idx="8">
                  <c:v>0</c:v>
                </c:pt>
                <c:pt idx="9">
                  <c:v>2</c:v>
                </c:pt>
                <c:pt idx="10">
                  <c:v>2</c:v>
                </c:pt>
                <c:pt idx="11">
                  <c:v>1</c:v>
                </c:pt>
                <c:pt idx="12">
                  <c:v>0</c:v>
                </c:pt>
              </c:numCache>
            </c:numRef>
          </c:val>
        </c:ser>
        <c:axId val="58121216"/>
        <c:axId val="65015168"/>
      </c:barChart>
      <c:catAx>
        <c:axId val="581212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Reason Code #</a:t>
                </a:r>
              </a:p>
            </c:rich>
          </c:tx>
        </c:title>
        <c:numFmt formatCode="General" sourceLinked="1"/>
        <c:majorTickMark val="none"/>
        <c:tickLblPos val="nextTo"/>
        <c:crossAx val="65015168"/>
        <c:crosses val="autoZero"/>
        <c:auto val="1"/>
        <c:lblAlgn val="ctr"/>
        <c:lblOffset val="100"/>
      </c:catAx>
      <c:valAx>
        <c:axId val="6501516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endParaRPr lang="en-US"/>
              </a:p>
              <a:p>
                <a:pPr>
                  <a:defRPr/>
                </a:pPr>
                <a:r>
                  <a:rPr lang="en-US"/>
                  <a:t>weighted Score</a:t>
                </a:r>
              </a:p>
            </c:rich>
          </c:tx>
        </c:title>
        <c:numFmt formatCode="General" sourceLinked="1"/>
        <c:majorTickMark val="none"/>
        <c:tickLblPos val="nextTo"/>
        <c:crossAx val="58121216"/>
        <c:crosses val="autoZero"/>
        <c:crossBetween val="between"/>
      </c:valAx>
    </c:plotArea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6BA688-5CDE-4031-AC14-BB0B7DEFA8F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960805-AC52-4405-BDCD-C0EB8810F763}">
      <dgm:prSet phldrT="[Text]"/>
      <dgm:spPr/>
      <dgm:t>
        <a:bodyPr/>
        <a:lstStyle/>
        <a:p>
          <a:r>
            <a:rPr lang="en-US" dirty="0" smtClean="0"/>
            <a:t>Operations</a:t>
          </a:r>
          <a:endParaRPr lang="en-US" dirty="0"/>
        </a:p>
      </dgm:t>
    </dgm:pt>
    <dgm:pt modelId="{A94ED552-2AFE-48F9-A224-0C717EA4C9E1}" type="parTrans" cxnId="{26911459-967A-4EC8-9371-A278270E4E16}">
      <dgm:prSet/>
      <dgm:spPr/>
      <dgm:t>
        <a:bodyPr/>
        <a:lstStyle/>
        <a:p>
          <a:endParaRPr lang="en-US"/>
        </a:p>
      </dgm:t>
    </dgm:pt>
    <dgm:pt modelId="{C4F01BFE-2EFC-4F4C-821C-D981872D094B}" type="sibTrans" cxnId="{26911459-967A-4EC8-9371-A278270E4E16}">
      <dgm:prSet/>
      <dgm:spPr/>
      <dgm:t>
        <a:bodyPr/>
        <a:lstStyle/>
        <a:p>
          <a:endParaRPr lang="en-US"/>
        </a:p>
      </dgm:t>
    </dgm:pt>
    <dgm:pt modelId="{30A9F092-6A7C-41FF-8796-9FF0A7C512DE}">
      <dgm:prSet phldrT="[Text]"/>
      <dgm:spPr/>
      <dgm:t>
        <a:bodyPr/>
        <a:lstStyle/>
        <a:p>
          <a:r>
            <a:rPr lang="en-US" dirty="0" smtClean="0"/>
            <a:t>PMO</a:t>
          </a:r>
          <a:endParaRPr lang="en-US" dirty="0"/>
        </a:p>
      </dgm:t>
    </dgm:pt>
    <dgm:pt modelId="{5803C971-E695-4CBF-A02D-9293BA25DD26}" type="parTrans" cxnId="{DD04541D-DB7B-4268-818E-BBF7FCA325E5}">
      <dgm:prSet/>
      <dgm:spPr/>
      <dgm:t>
        <a:bodyPr/>
        <a:lstStyle/>
        <a:p>
          <a:endParaRPr lang="en-US"/>
        </a:p>
      </dgm:t>
    </dgm:pt>
    <dgm:pt modelId="{0B7C9D84-8D69-449F-B4D8-2A47B26FEAEF}" type="sibTrans" cxnId="{DD04541D-DB7B-4268-818E-BBF7FCA325E5}">
      <dgm:prSet/>
      <dgm:spPr/>
      <dgm:t>
        <a:bodyPr/>
        <a:lstStyle/>
        <a:p>
          <a:endParaRPr lang="en-US"/>
        </a:p>
      </dgm:t>
    </dgm:pt>
    <dgm:pt modelId="{64F39F41-4DE9-467E-92BA-46DE18C8D89D}">
      <dgm:prSet phldrT="[Text]"/>
      <dgm:spPr/>
      <dgm:t>
        <a:bodyPr/>
        <a:lstStyle/>
        <a:p>
          <a:r>
            <a:rPr lang="en-US" dirty="0" smtClean="0"/>
            <a:t>Claims</a:t>
          </a:r>
          <a:endParaRPr lang="en-US" dirty="0"/>
        </a:p>
      </dgm:t>
    </dgm:pt>
    <dgm:pt modelId="{23CC3246-964B-4694-A953-37254C996E5E}" type="parTrans" cxnId="{96F5D8AE-457A-4A4D-B81D-35A2A6F97989}">
      <dgm:prSet/>
      <dgm:spPr/>
      <dgm:t>
        <a:bodyPr/>
        <a:lstStyle/>
        <a:p>
          <a:endParaRPr lang="en-US"/>
        </a:p>
      </dgm:t>
    </dgm:pt>
    <dgm:pt modelId="{BC97CEE3-0B40-45CD-B301-B283B89D4ED2}" type="sibTrans" cxnId="{96F5D8AE-457A-4A4D-B81D-35A2A6F97989}">
      <dgm:prSet/>
      <dgm:spPr/>
      <dgm:t>
        <a:bodyPr/>
        <a:lstStyle/>
        <a:p>
          <a:endParaRPr lang="en-US"/>
        </a:p>
      </dgm:t>
    </dgm:pt>
    <dgm:pt modelId="{DF566A58-50CE-437E-82EB-61B0104DB012}">
      <dgm:prSet phldrT="[Text]"/>
      <dgm:spPr/>
      <dgm:t>
        <a:bodyPr/>
        <a:lstStyle/>
        <a:p>
          <a:r>
            <a:rPr lang="en-US" dirty="0" smtClean="0"/>
            <a:t>Customer Care</a:t>
          </a:r>
          <a:endParaRPr lang="en-US" dirty="0"/>
        </a:p>
      </dgm:t>
    </dgm:pt>
    <dgm:pt modelId="{33E9C176-D51F-4ED7-8B91-CA99998D944C}" type="parTrans" cxnId="{4FA9D358-E3DB-4421-A0D0-5BAF7A700D29}">
      <dgm:prSet/>
      <dgm:spPr/>
      <dgm:t>
        <a:bodyPr/>
        <a:lstStyle/>
        <a:p>
          <a:endParaRPr lang="en-US"/>
        </a:p>
      </dgm:t>
    </dgm:pt>
    <dgm:pt modelId="{0FD22D81-7BCD-4AF6-AC42-8AB55BE027D2}" type="sibTrans" cxnId="{4FA9D358-E3DB-4421-A0D0-5BAF7A700D29}">
      <dgm:prSet/>
      <dgm:spPr/>
      <dgm:t>
        <a:bodyPr/>
        <a:lstStyle/>
        <a:p>
          <a:endParaRPr lang="en-US"/>
        </a:p>
      </dgm:t>
    </dgm:pt>
    <dgm:pt modelId="{BD976A14-9BA8-4641-B95D-55B7CD2EEC4D}">
      <dgm:prSet phldrT="[Text]"/>
      <dgm:spPr/>
      <dgm:t>
        <a:bodyPr/>
        <a:lstStyle/>
        <a:p>
          <a:r>
            <a:rPr lang="en-US" dirty="0" smtClean="0"/>
            <a:t>Provider Services</a:t>
          </a:r>
          <a:endParaRPr lang="en-US" dirty="0"/>
        </a:p>
      </dgm:t>
    </dgm:pt>
    <dgm:pt modelId="{2CF0F2CD-919A-48B3-BF2F-AADA450C321C}" type="parTrans" cxnId="{5C10005D-8132-418E-A176-FE28442CC0FA}">
      <dgm:prSet/>
      <dgm:spPr/>
      <dgm:t>
        <a:bodyPr/>
        <a:lstStyle/>
        <a:p>
          <a:endParaRPr lang="en-US"/>
        </a:p>
      </dgm:t>
    </dgm:pt>
    <dgm:pt modelId="{0CB4A20A-AF21-4CD6-8C91-5E3007BB6934}" type="sibTrans" cxnId="{5C10005D-8132-418E-A176-FE28442CC0FA}">
      <dgm:prSet/>
      <dgm:spPr/>
      <dgm:t>
        <a:bodyPr/>
        <a:lstStyle/>
        <a:p>
          <a:endParaRPr lang="en-US"/>
        </a:p>
      </dgm:t>
    </dgm:pt>
    <dgm:pt modelId="{4C763F85-C9EA-4027-85C5-23249B7C4B68}">
      <dgm:prSet phldrT="[Text]"/>
      <dgm:spPr/>
      <dgm:t>
        <a:bodyPr/>
        <a:lstStyle/>
        <a:p>
          <a:r>
            <a:rPr lang="en-US" dirty="0" smtClean="0"/>
            <a:t>Billing &amp; Enrollment</a:t>
          </a:r>
          <a:endParaRPr lang="en-US" dirty="0"/>
        </a:p>
      </dgm:t>
    </dgm:pt>
    <dgm:pt modelId="{6EA42D7A-2F01-4A2E-97C6-B5DEFC3ABD78}" type="parTrans" cxnId="{76817842-2DF2-4461-AC3A-8A79CA4F1DED}">
      <dgm:prSet/>
      <dgm:spPr/>
      <dgm:t>
        <a:bodyPr/>
        <a:lstStyle/>
        <a:p>
          <a:endParaRPr lang="en-US"/>
        </a:p>
      </dgm:t>
    </dgm:pt>
    <dgm:pt modelId="{D3CD46B9-0506-4C2A-A8CD-B3B4DA94035F}" type="sibTrans" cxnId="{76817842-2DF2-4461-AC3A-8A79CA4F1DED}">
      <dgm:prSet/>
      <dgm:spPr/>
      <dgm:t>
        <a:bodyPr/>
        <a:lstStyle/>
        <a:p>
          <a:endParaRPr lang="en-US"/>
        </a:p>
      </dgm:t>
    </dgm:pt>
    <dgm:pt modelId="{616E4829-F82C-4951-BFCF-3FD773456F7D}" type="pres">
      <dgm:prSet presAssocID="{4F6BA688-5CDE-4031-AC14-BB0B7DEFA8F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526ED35-7532-4B28-A724-184EF9C1F8F2}" type="pres">
      <dgm:prSet presAssocID="{39960805-AC52-4405-BDCD-C0EB8810F763}" presName="hierRoot1" presStyleCnt="0">
        <dgm:presLayoutVars>
          <dgm:hierBranch val="init"/>
        </dgm:presLayoutVars>
      </dgm:prSet>
      <dgm:spPr/>
    </dgm:pt>
    <dgm:pt modelId="{ECF83269-40C1-4244-AE21-104403878D33}" type="pres">
      <dgm:prSet presAssocID="{39960805-AC52-4405-BDCD-C0EB8810F763}" presName="rootComposite1" presStyleCnt="0"/>
      <dgm:spPr/>
    </dgm:pt>
    <dgm:pt modelId="{E7181F32-8A0A-4831-8E37-70BB922A7791}" type="pres">
      <dgm:prSet presAssocID="{39960805-AC52-4405-BDCD-C0EB8810F76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533898-AA49-4DC5-92AC-C004B6320228}" type="pres">
      <dgm:prSet presAssocID="{39960805-AC52-4405-BDCD-C0EB8810F76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3DD13D5-B412-4032-BE26-4DE490D14634}" type="pres">
      <dgm:prSet presAssocID="{39960805-AC52-4405-BDCD-C0EB8810F763}" presName="hierChild2" presStyleCnt="0"/>
      <dgm:spPr/>
    </dgm:pt>
    <dgm:pt modelId="{C671FC38-13F9-4318-8368-E1CBBDBE0C4C}" type="pres">
      <dgm:prSet presAssocID="{5803C971-E695-4CBF-A02D-9293BA25DD26}" presName="Name37" presStyleLbl="parChTrans1D2" presStyleIdx="0" presStyleCnt="5"/>
      <dgm:spPr/>
      <dgm:t>
        <a:bodyPr/>
        <a:lstStyle/>
        <a:p>
          <a:endParaRPr lang="en-US"/>
        </a:p>
      </dgm:t>
    </dgm:pt>
    <dgm:pt modelId="{D7FE48A1-60C3-4A32-9948-05E410792FBF}" type="pres">
      <dgm:prSet presAssocID="{30A9F092-6A7C-41FF-8796-9FF0A7C512DE}" presName="hierRoot2" presStyleCnt="0">
        <dgm:presLayoutVars>
          <dgm:hierBranch val="init"/>
        </dgm:presLayoutVars>
      </dgm:prSet>
      <dgm:spPr/>
    </dgm:pt>
    <dgm:pt modelId="{DFC3622C-2B73-4701-AE34-93C7151C91F5}" type="pres">
      <dgm:prSet presAssocID="{30A9F092-6A7C-41FF-8796-9FF0A7C512DE}" presName="rootComposite" presStyleCnt="0"/>
      <dgm:spPr/>
    </dgm:pt>
    <dgm:pt modelId="{A2F12775-6C75-4DE8-9B06-831071949CA6}" type="pres">
      <dgm:prSet presAssocID="{30A9F092-6A7C-41FF-8796-9FF0A7C512DE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28BDED-3B4D-4DDE-9A16-73E883DA0DDC}" type="pres">
      <dgm:prSet presAssocID="{30A9F092-6A7C-41FF-8796-9FF0A7C512DE}" presName="rootConnector" presStyleLbl="node2" presStyleIdx="0" presStyleCnt="5"/>
      <dgm:spPr/>
      <dgm:t>
        <a:bodyPr/>
        <a:lstStyle/>
        <a:p>
          <a:endParaRPr lang="en-US"/>
        </a:p>
      </dgm:t>
    </dgm:pt>
    <dgm:pt modelId="{F69009B9-E292-4584-808A-B373A9C859DC}" type="pres">
      <dgm:prSet presAssocID="{30A9F092-6A7C-41FF-8796-9FF0A7C512DE}" presName="hierChild4" presStyleCnt="0"/>
      <dgm:spPr/>
    </dgm:pt>
    <dgm:pt modelId="{35CA5F78-3516-4B82-91B8-A305391D7E89}" type="pres">
      <dgm:prSet presAssocID="{30A9F092-6A7C-41FF-8796-9FF0A7C512DE}" presName="hierChild5" presStyleCnt="0"/>
      <dgm:spPr/>
    </dgm:pt>
    <dgm:pt modelId="{5A4AD5FB-DD79-403E-8E73-EB69635CEA4E}" type="pres">
      <dgm:prSet presAssocID="{23CC3246-964B-4694-A953-37254C996E5E}" presName="Name37" presStyleLbl="parChTrans1D2" presStyleIdx="1" presStyleCnt="5"/>
      <dgm:spPr/>
      <dgm:t>
        <a:bodyPr/>
        <a:lstStyle/>
        <a:p>
          <a:endParaRPr lang="en-US"/>
        </a:p>
      </dgm:t>
    </dgm:pt>
    <dgm:pt modelId="{52946CCD-13A7-442C-B28E-152F2B745044}" type="pres">
      <dgm:prSet presAssocID="{64F39F41-4DE9-467E-92BA-46DE18C8D89D}" presName="hierRoot2" presStyleCnt="0">
        <dgm:presLayoutVars>
          <dgm:hierBranch val="init"/>
        </dgm:presLayoutVars>
      </dgm:prSet>
      <dgm:spPr/>
    </dgm:pt>
    <dgm:pt modelId="{69568447-FA21-4908-B8F1-538D5212BDEE}" type="pres">
      <dgm:prSet presAssocID="{64F39F41-4DE9-467E-92BA-46DE18C8D89D}" presName="rootComposite" presStyleCnt="0"/>
      <dgm:spPr/>
    </dgm:pt>
    <dgm:pt modelId="{0BE11FC9-5EBB-4620-9D8A-2544E01349FC}" type="pres">
      <dgm:prSet presAssocID="{64F39F41-4DE9-467E-92BA-46DE18C8D89D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8644BE-B313-4242-9A8F-CDA2A4004D01}" type="pres">
      <dgm:prSet presAssocID="{64F39F41-4DE9-467E-92BA-46DE18C8D89D}" presName="rootConnector" presStyleLbl="node2" presStyleIdx="1" presStyleCnt="5"/>
      <dgm:spPr/>
      <dgm:t>
        <a:bodyPr/>
        <a:lstStyle/>
        <a:p>
          <a:endParaRPr lang="en-US"/>
        </a:p>
      </dgm:t>
    </dgm:pt>
    <dgm:pt modelId="{8D67855F-95CB-46AF-82EE-A11A9648ED5B}" type="pres">
      <dgm:prSet presAssocID="{64F39F41-4DE9-467E-92BA-46DE18C8D89D}" presName="hierChild4" presStyleCnt="0"/>
      <dgm:spPr/>
    </dgm:pt>
    <dgm:pt modelId="{9D3099EB-4781-44B8-888A-51BE168B6890}" type="pres">
      <dgm:prSet presAssocID="{64F39F41-4DE9-467E-92BA-46DE18C8D89D}" presName="hierChild5" presStyleCnt="0"/>
      <dgm:spPr/>
    </dgm:pt>
    <dgm:pt modelId="{A5A10314-CC0E-4639-B9C9-68FAB4DB7376}" type="pres">
      <dgm:prSet presAssocID="{33E9C176-D51F-4ED7-8B91-CA99998D944C}" presName="Name37" presStyleLbl="parChTrans1D2" presStyleIdx="2" presStyleCnt="5"/>
      <dgm:spPr/>
      <dgm:t>
        <a:bodyPr/>
        <a:lstStyle/>
        <a:p>
          <a:endParaRPr lang="en-US"/>
        </a:p>
      </dgm:t>
    </dgm:pt>
    <dgm:pt modelId="{BBF2BCFA-A838-4361-B68F-23CDAEE9F6A7}" type="pres">
      <dgm:prSet presAssocID="{DF566A58-50CE-437E-82EB-61B0104DB012}" presName="hierRoot2" presStyleCnt="0">
        <dgm:presLayoutVars>
          <dgm:hierBranch val="init"/>
        </dgm:presLayoutVars>
      </dgm:prSet>
      <dgm:spPr/>
    </dgm:pt>
    <dgm:pt modelId="{1C9EA854-D2B2-46E0-8532-F7DD3560F2BC}" type="pres">
      <dgm:prSet presAssocID="{DF566A58-50CE-437E-82EB-61B0104DB012}" presName="rootComposite" presStyleCnt="0"/>
      <dgm:spPr/>
    </dgm:pt>
    <dgm:pt modelId="{70900318-5099-4113-B7A2-27D796EB3772}" type="pres">
      <dgm:prSet presAssocID="{DF566A58-50CE-437E-82EB-61B0104DB012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0499F5-AA8F-4BE6-838D-32C4FE7BB21C}" type="pres">
      <dgm:prSet presAssocID="{DF566A58-50CE-437E-82EB-61B0104DB012}" presName="rootConnector" presStyleLbl="node2" presStyleIdx="2" presStyleCnt="5"/>
      <dgm:spPr/>
      <dgm:t>
        <a:bodyPr/>
        <a:lstStyle/>
        <a:p>
          <a:endParaRPr lang="en-US"/>
        </a:p>
      </dgm:t>
    </dgm:pt>
    <dgm:pt modelId="{A41A0833-A7B5-40BE-8E7E-747E2D623882}" type="pres">
      <dgm:prSet presAssocID="{DF566A58-50CE-437E-82EB-61B0104DB012}" presName="hierChild4" presStyleCnt="0"/>
      <dgm:spPr/>
    </dgm:pt>
    <dgm:pt modelId="{F992F9DA-115B-41E7-9113-174B9DE396AA}" type="pres">
      <dgm:prSet presAssocID="{DF566A58-50CE-437E-82EB-61B0104DB012}" presName="hierChild5" presStyleCnt="0"/>
      <dgm:spPr/>
    </dgm:pt>
    <dgm:pt modelId="{68F16F8B-EBDC-40B4-89CC-10BCB9DA2914}" type="pres">
      <dgm:prSet presAssocID="{2CF0F2CD-919A-48B3-BF2F-AADA450C321C}" presName="Name37" presStyleLbl="parChTrans1D2" presStyleIdx="3" presStyleCnt="5"/>
      <dgm:spPr/>
      <dgm:t>
        <a:bodyPr/>
        <a:lstStyle/>
        <a:p>
          <a:endParaRPr lang="en-US"/>
        </a:p>
      </dgm:t>
    </dgm:pt>
    <dgm:pt modelId="{47673AD0-96BF-4F41-84D4-5983F26D8CE6}" type="pres">
      <dgm:prSet presAssocID="{BD976A14-9BA8-4641-B95D-55B7CD2EEC4D}" presName="hierRoot2" presStyleCnt="0">
        <dgm:presLayoutVars>
          <dgm:hierBranch val="init"/>
        </dgm:presLayoutVars>
      </dgm:prSet>
      <dgm:spPr/>
    </dgm:pt>
    <dgm:pt modelId="{96DB292B-52D0-4220-8D2A-3E9DFE488BDE}" type="pres">
      <dgm:prSet presAssocID="{BD976A14-9BA8-4641-B95D-55B7CD2EEC4D}" presName="rootComposite" presStyleCnt="0"/>
      <dgm:spPr/>
    </dgm:pt>
    <dgm:pt modelId="{ADB69AE1-C506-49BB-B4AA-FD9D35C780E3}" type="pres">
      <dgm:prSet presAssocID="{BD976A14-9BA8-4641-B95D-55B7CD2EEC4D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86BDA4-DAB9-4B34-9A18-05505FA0FC0E}" type="pres">
      <dgm:prSet presAssocID="{BD976A14-9BA8-4641-B95D-55B7CD2EEC4D}" presName="rootConnector" presStyleLbl="node2" presStyleIdx="3" presStyleCnt="5"/>
      <dgm:spPr/>
      <dgm:t>
        <a:bodyPr/>
        <a:lstStyle/>
        <a:p>
          <a:endParaRPr lang="en-US"/>
        </a:p>
      </dgm:t>
    </dgm:pt>
    <dgm:pt modelId="{CF965192-FF46-4D89-91CB-B8EBEF5C5161}" type="pres">
      <dgm:prSet presAssocID="{BD976A14-9BA8-4641-B95D-55B7CD2EEC4D}" presName="hierChild4" presStyleCnt="0"/>
      <dgm:spPr/>
    </dgm:pt>
    <dgm:pt modelId="{CC9C685B-7E23-4F76-B324-3AC8C027C453}" type="pres">
      <dgm:prSet presAssocID="{BD976A14-9BA8-4641-B95D-55B7CD2EEC4D}" presName="hierChild5" presStyleCnt="0"/>
      <dgm:spPr/>
    </dgm:pt>
    <dgm:pt modelId="{AC1F55C2-09B0-4696-8893-3ECFA55367DA}" type="pres">
      <dgm:prSet presAssocID="{6EA42D7A-2F01-4A2E-97C6-B5DEFC3ABD78}" presName="Name37" presStyleLbl="parChTrans1D2" presStyleIdx="4" presStyleCnt="5"/>
      <dgm:spPr/>
      <dgm:t>
        <a:bodyPr/>
        <a:lstStyle/>
        <a:p>
          <a:endParaRPr lang="en-US"/>
        </a:p>
      </dgm:t>
    </dgm:pt>
    <dgm:pt modelId="{32F19AF8-82A2-4419-A665-3DBEF35D55A1}" type="pres">
      <dgm:prSet presAssocID="{4C763F85-C9EA-4027-85C5-23249B7C4B68}" presName="hierRoot2" presStyleCnt="0">
        <dgm:presLayoutVars>
          <dgm:hierBranch val="init"/>
        </dgm:presLayoutVars>
      </dgm:prSet>
      <dgm:spPr/>
    </dgm:pt>
    <dgm:pt modelId="{8A7E301F-D287-4C1F-A7CF-252BC601AB02}" type="pres">
      <dgm:prSet presAssocID="{4C763F85-C9EA-4027-85C5-23249B7C4B68}" presName="rootComposite" presStyleCnt="0"/>
      <dgm:spPr/>
    </dgm:pt>
    <dgm:pt modelId="{9EEB5BA4-9CCD-4AB7-BBDD-5035F90ED1FC}" type="pres">
      <dgm:prSet presAssocID="{4C763F85-C9EA-4027-85C5-23249B7C4B68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51A373-6B3C-4F30-BE31-F843D8CC056F}" type="pres">
      <dgm:prSet presAssocID="{4C763F85-C9EA-4027-85C5-23249B7C4B68}" presName="rootConnector" presStyleLbl="node2" presStyleIdx="4" presStyleCnt="5"/>
      <dgm:spPr/>
      <dgm:t>
        <a:bodyPr/>
        <a:lstStyle/>
        <a:p>
          <a:endParaRPr lang="en-US"/>
        </a:p>
      </dgm:t>
    </dgm:pt>
    <dgm:pt modelId="{A7D2CC73-6740-45CF-889D-3CB6F416F5A4}" type="pres">
      <dgm:prSet presAssocID="{4C763F85-C9EA-4027-85C5-23249B7C4B68}" presName="hierChild4" presStyleCnt="0"/>
      <dgm:spPr/>
    </dgm:pt>
    <dgm:pt modelId="{4AB6140C-BE6E-4C73-95ED-A98452325E56}" type="pres">
      <dgm:prSet presAssocID="{4C763F85-C9EA-4027-85C5-23249B7C4B68}" presName="hierChild5" presStyleCnt="0"/>
      <dgm:spPr/>
    </dgm:pt>
    <dgm:pt modelId="{05A36DB3-3EEC-4FC8-8B56-45AC17B1B00C}" type="pres">
      <dgm:prSet presAssocID="{39960805-AC52-4405-BDCD-C0EB8810F763}" presName="hierChild3" presStyleCnt="0"/>
      <dgm:spPr/>
    </dgm:pt>
  </dgm:ptLst>
  <dgm:cxnLst>
    <dgm:cxn modelId="{994A97D7-E3E8-4A18-9FC9-6D992FE4C2E0}" type="presOf" srcId="{4F6BA688-5CDE-4031-AC14-BB0B7DEFA8FC}" destId="{616E4829-F82C-4951-BFCF-3FD773456F7D}" srcOrd="0" destOrd="0" presId="urn:microsoft.com/office/officeart/2005/8/layout/orgChart1"/>
    <dgm:cxn modelId="{493D7821-A883-44FD-982D-A9BA572F19C3}" type="presOf" srcId="{DF566A58-50CE-437E-82EB-61B0104DB012}" destId="{70900318-5099-4113-B7A2-27D796EB3772}" srcOrd="0" destOrd="0" presId="urn:microsoft.com/office/officeart/2005/8/layout/orgChart1"/>
    <dgm:cxn modelId="{5A45ABCE-4182-4422-9649-45B6CA4C2B35}" type="presOf" srcId="{DF566A58-50CE-437E-82EB-61B0104DB012}" destId="{D00499F5-AA8F-4BE6-838D-32C4FE7BB21C}" srcOrd="1" destOrd="0" presId="urn:microsoft.com/office/officeart/2005/8/layout/orgChart1"/>
    <dgm:cxn modelId="{5127C8F7-752A-4F40-81A7-EC137C61CDD1}" type="presOf" srcId="{5803C971-E695-4CBF-A02D-9293BA25DD26}" destId="{C671FC38-13F9-4318-8368-E1CBBDBE0C4C}" srcOrd="0" destOrd="0" presId="urn:microsoft.com/office/officeart/2005/8/layout/orgChart1"/>
    <dgm:cxn modelId="{96F5D8AE-457A-4A4D-B81D-35A2A6F97989}" srcId="{39960805-AC52-4405-BDCD-C0EB8810F763}" destId="{64F39F41-4DE9-467E-92BA-46DE18C8D89D}" srcOrd="1" destOrd="0" parTransId="{23CC3246-964B-4694-A953-37254C996E5E}" sibTransId="{BC97CEE3-0B40-45CD-B301-B283B89D4ED2}"/>
    <dgm:cxn modelId="{4FA9D358-E3DB-4421-A0D0-5BAF7A700D29}" srcId="{39960805-AC52-4405-BDCD-C0EB8810F763}" destId="{DF566A58-50CE-437E-82EB-61B0104DB012}" srcOrd="2" destOrd="0" parTransId="{33E9C176-D51F-4ED7-8B91-CA99998D944C}" sibTransId="{0FD22D81-7BCD-4AF6-AC42-8AB55BE027D2}"/>
    <dgm:cxn modelId="{8831E9B6-2C4A-4F4C-9BCC-6EF28FCA1F99}" type="presOf" srcId="{4C763F85-C9EA-4027-85C5-23249B7C4B68}" destId="{8B51A373-6B3C-4F30-BE31-F843D8CC056F}" srcOrd="1" destOrd="0" presId="urn:microsoft.com/office/officeart/2005/8/layout/orgChart1"/>
    <dgm:cxn modelId="{B77D3A25-9717-4DE2-9CAF-A22A74A2F622}" type="presOf" srcId="{23CC3246-964B-4694-A953-37254C996E5E}" destId="{5A4AD5FB-DD79-403E-8E73-EB69635CEA4E}" srcOrd="0" destOrd="0" presId="urn:microsoft.com/office/officeart/2005/8/layout/orgChart1"/>
    <dgm:cxn modelId="{5FC17198-BA6F-4FF8-98BF-5B991D08BE95}" type="presOf" srcId="{BD976A14-9BA8-4641-B95D-55B7CD2EEC4D}" destId="{AB86BDA4-DAB9-4B34-9A18-05505FA0FC0E}" srcOrd="1" destOrd="0" presId="urn:microsoft.com/office/officeart/2005/8/layout/orgChart1"/>
    <dgm:cxn modelId="{76817842-2DF2-4461-AC3A-8A79CA4F1DED}" srcId="{39960805-AC52-4405-BDCD-C0EB8810F763}" destId="{4C763F85-C9EA-4027-85C5-23249B7C4B68}" srcOrd="4" destOrd="0" parTransId="{6EA42D7A-2F01-4A2E-97C6-B5DEFC3ABD78}" sibTransId="{D3CD46B9-0506-4C2A-A8CD-B3B4DA94035F}"/>
    <dgm:cxn modelId="{6342014D-5455-4918-93FA-DCA2F7FE80AF}" type="presOf" srcId="{64F39F41-4DE9-467E-92BA-46DE18C8D89D}" destId="{788644BE-B313-4242-9A8F-CDA2A4004D01}" srcOrd="1" destOrd="0" presId="urn:microsoft.com/office/officeart/2005/8/layout/orgChart1"/>
    <dgm:cxn modelId="{105A3783-03ED-4432-8343-1ED2021500AE}" type="presOf" srcId="{2CF0F2CD-919A-48B3-BF2F-AADA450C321C}" destId="{68F16F8B-EBDC-40B4-89CC-10BCB9DA2914}" srcOrd="0" destOrd="0" presId="urn:microsoft.com/office/officeart/2005/8/layout/orgChart1"/>
    <dgm:cxn modelId="{75336B68-F440-4573-9109-2D3FE78B5457}" type="presOf" srcId="{BD976A14-9BA8-4641-B95D-55B7CD2EEC4D}" destId="{ADB69AE1-C506-49BB-B4AA-FD9D35C780E3}" srcOrd="0" destOrd="0" presId="urn:microsoft.com/office/officeart/2005/8/layout/orgChart1"/>
    <dgm:cxn modelId="{B13DF90A-55B0-4DA2-B528-7FBD10902A47}" type="presOf" srcId="{4C763F85-C9EA-4027-85C5-23249B7C4B68}" destId="{9EEB5BA4-9CCD-4AB7-BBDD-5035F90ED1FC}" srcOrd="0" destOrd="0" presId="urn:microsoft.com/office/officeart/2005/8/layout/orgChart1"/>
    <dgm:cxn modelId="{BECAFDB8-D0FA-4232-93D6-B51BA74B6A53}" type="presOf" srcId="{33E9C176-D51F-4ED7-8B91-CA99998D944C}" destId="{A5A10314-CC0E-4639-B9C9-68FAB4DB7376}" srcOrd="0" destOrd="0" presId="urn:microsoft.com/office/officeart/2005/8/layout/orgChart1"/>
    <dgm:cxn modelId="{605DB81D-E986-4162-9E6D-C3FE89327FC6}" type="presOf" srcId="{30A9F092-6A7C-41FF-8796-9FF0A7C512DE}" destId="{A2F12775-6C75-4DE8-9B06-831071949CA6}" srcOrd="0" destOrd="0" presId="urn:microsoft.com/office/officeart/2005/8/layout/orgChart1"/>
    <dgm:cxn modelId="{DD04541D-DB7B-4268-818E-BBF7FCA325E5}" srcId="{39960805-AC52-4405-BDCD-C0EB8810F763}" destId="{30A9F092-6A7C-41FF-8796-9FF0A7C512DE}" srcOrd="0" destOrd="0" parTransId="{5803C971-E695-4CBF-A02D-9293BA25DD26}" sibTransId="{0B7C9D84-8D69-449F-B4D8-2A47B26FEAEF}"/>
    <dgm:cxn modelId="{691FCF92-A098-4B0C-8C0F-85190E0FD141}" type="presOf" srcId="{39960805-AC52-4405-BDCD-C0EB8810F763}" destId="{A3533898-AA49-4DC5-92AC-C004B6320228}" srcOrd="1" destOrd="0" presId="urn:microsoft.com/office/officeart/2005/8/layout/orgChart1"/>
    <dgm:cxn modelId="{8DD3485E-98C1-4F8F-BA91-48A80C0441D4}" type="presOf" srcId="{39960805-AC52-4405-BDCD-C0EB8810F763}" destId="{E7181F32-8A0A-4831-8E37-70BB922A7791}" srcOrd="0" destOrd="0" presId="urn:microsoft.com/office/officeart/2005/8/layout/orgChart1"/>
    <dgm:cxn modelId="{A956FBBC-E259-4FB3-A0CD-D7F02FB761A8}" type="presOf" srcId="{30A9F092-6A7C-41FF-8796-9FF0A7C512DE}" destId="{1C28BDED-3B4D-4DDE-9A16-73E883DA0DDC}" srcOrd="1" destOrd="0" presId="urn:microsoft.com/office/officeart/2005/8/layout/orgChart1"/>
    <dgm:cxn modelId="{AEFB7039-41AF-4BFF-B18D-608163F482C6}" type="presOf" srcId="{64F39F41-4DE9-467E-92BA-46DE18C8D89D}" destId="{0BE11FC9-5EBB-4620-9D8A-2544E01349FC}" srcOrd="0" destOrd="0" presId="urn:microsoft.com/office/officeart/2005/8/layout/orgChart1"/>
    <dgm:cxn modelId="{26911459-967A-4EC8-9371-A278270E4E16}" srcId="{4F6BA688-5CDE-4031-AC14-BB0B7DEFA8FC}" destId="{39960805-AC52-4405-BDCD-C0EB8810F763}" srcOrd="0" destOrd="0" parTransId="{A94ED552-2AFE-48F9-A224-0C717EA4C9E1}" sibTransId="{C4F01BFE-2EFC-4F4C-821C-D981872D094B}"/>
    <dgm:cxn modelId="{C13E9464-8233-450D-8969-3AAC2E83E9D0}" type="presOf" srcId="{6EA42D7A-2F01-4A2E-97C6-B5DEFC3ABD78}" destId="{AC1F55C2-09B0-4696-8893-3ECFA55367DA}" srcOrd="0" destOrd="0" presId="urn:microsoft.com/office/officeart/2005/8/layout/orgChart1"/>
    <dgm:cxn modelId="{5C10005D-8132-418E-A176-FE28442CC0FA}" srcId="{39960805-AC52-4405-BDCD-C0EB8810F763}" destId="{BD976A14-9BA8-4641-B95D-55B7CD2EEC4D}" srcOrd="3" destOrd="0" parTransId="{2CF0F2CD-919A-48B3-BF2F-AADA450C321C}" sibTransId="{0CB4A20A-AF21-4CD6-8C91-5E3007BB6934}"/>
    <dgm:cxn modelId="{6B756CA0-BAFA-4211-946C-3D796F016008}" type="presParOf" srcId="{616E4829-F82C-4951-BFCF-3FD773456F7D}" destId="{4526ED35-7532-4B28-A724-184EF9C1F8F2}" srcOrd="0" destOrd="0" presId="urn:microsoft.com/office/officeart/2005/8/layout/orgChart1"/>
    <dgm:cxn modelId="{0DE563CD-DB51-48CC-AA94-30C24667F923}" type="presParOf" srcId="{4526ED35-7532-4B28-A724-184EF9C1F8F2}" destId="{ECF83269-40C1-4244-AE21-104403878D33}" srcOrd="0" destOrd="0" presId="urn:microsoft.com/office/officeart/2005/8/layout/orgChart1"/>
    <dgm:cxn modelId="{0AEB02E6-A014-4D5B-9F42-91049E338BEF}" type="presParOf" srcId="{ECF83269-40C1-4244-AE21-104403878D33}" destId="{E7181F32-8A0A-4831-8E37-70BB922A7791}" srcOrd="0" destOrd="0" presId="urn:microsoft.com/office/officeart/2005/8/layout/orgChart1"/>
    <dgm:cxn modelId="{FCFCAA70-EA25-41C2-9E37-8A74318E5427}" type="presParOf" srcId="{ECF83269-40C1-4244-AE21-104403878D33}" destId="{A3533898-AA49-4DC5-92AC-C004B6320228}" srcOrd="1" destOrd="0" presId="urn:microsoft.com/office/officeart/2005/8/layout/orgChart1"/>
    <dgm:cxn modelId="{B9DB39CE-D05D-4DF4-9D67-22424FB19AE7}" type="presParOf" srcId="{4526ED35-7532-4B28-A724-184EF9C1F8F2}" destId="{F3DD13D5-B412-4032-BE26-4DE490D14634}" srcOrd="1" destOrd="0" presId="urn:microsoft.com/office/officeart/2005/8/layout/orgChart1"/>
    <dgm:cxn modelId="{0DFE89CD-3F8C-4902-98C4-5CAA0C4198C2}" type="presParOf" srcId="{F3DD13D5-B412-4032-BE26-4DE490D14634}" destId="{C671FC38-13F9-4318-8368-E1CBBDBE0C4C}" srcOrd="0" destOrd="0" presId="urn:microsoft.com/office/officeart/2005/8/layout/orgChart1"/>
    <dgm:cxn modelId="{6EE6CEB8-C91B-44CC-B691-FD0327EB3A42}" type="presParOf" srcId="{F3DD13D5-B412-4032-BE26-4DE490D14634}" destId="{D7FE48A1-60C3-4A32-9948-05E410792FBF}" srcOrd="1" destOrd="0" presId="urn:microsoft.com/office/officeart/2005/8/layout/orgChart1"/>
    <dgm:cxn modelId="{C4D4B47E-912A-4104-B7B0-9586D094F5AE}" type="presParOf" srcId="{D7FE48A1-60C3-4A32-9948-05E410792FBF}" destId="{DFC3622C-2B73-4701-AE34-93C7151C91F5}" srcOrd="0" destOrd="0" presId="urn:microsoft.com/office/officeart/2005/8/layout/orgChart1"/>
    <dgm:cxn modelId="{2CA602B5-5962-4D6C-AA3A-0381E4AB5690}" type="presParOf" srcId="{DFC3622C-2B73-4701-AE34-93C7151C91F5}" destId="{A2F12775-6C75-4DE8-9B06-831071949CA6}" srcOrd="0" destOrd="0" presId="urn:microsoft.com/office/officeart/2005/8/layout/orgChart1"/>
    <dgm:cxn modelId="{3C660FA1-9417-4293-B09E-366A83CB0B7B}" type="presParOf" srcId="{DFC3622C-2B73-4701-AE34-93C7151C91F5}" destId="{1C28BDED-3B4D-4DDE-9A16-73E883DA0DDC}" srcOrd="1" destOrd="0" presId="urn:microsoft.com/office/officeart/2005/8/layout/orgChart1"/>
    <dgm:cxn modelId="{ADE7819B-526C-4311-AE06-C825782B2F4D}" type="presParOf" srcId="{D7FE48A1-60C3-4A32-9948-05E410792FBF}" destId="{F69009B9-E292-4584-808A-B373A9C859DC}" srcOrd="1" destOrd="0" presId="urn:microsoft.com/office/officeart/2005/8/layout/orgChart1"/>
    <dgm:cxn modelId="{E13A10A0-050F-4A60-9CE5-13AAEC22B7CC}" type="presParOf" srcId="{D7FE48A1-60C3-4A32-9948-05E410792FBF}" destId="{35CA5F78-3516-4B82-91B8-A305391D7E89}" srcOrd="2" destOrd="0" presId="urn:microsoft.com/office/officeart/2005/8/layout/orgChart1"/>
    <dgm:cxn modelId="{F68B5979-9BA0-4B82-B700-7A85BFF72DE8}" type="presParOf" srcId="{F3DD13D5-B412-4032-BE26-4DE490D14634}" destId="{5A4AD5FB-DD79-403E-8E73-EB69635CEA4E}" srcOrd="2" destOrd="0" presId="urn:microsoft.com/office/officeart/2005/8/layout/orgChart1"/>
    <dgm:cxn modelId="{48D1F66D-8FEE-4632-AB1C-307F633D0312}" type="presParOf" srcId="{F3DD13D5-B412-4032-BE26-4DE490D14634}" destId="{52946CCD-13A7-442C-B28E-152F2B745044}" srcOrd="3" destOrd="0" presId="urn:microsoft.com/office/officeart/2005/8/layout/orgChart1"/>
    <dgm:cxn modelId="{4C763B80-1ADB-4777-83AE-1632A4AE1B8C}" type="presParOf" srcId="{52946CCD-13A7-442C-B28E-152F2B745044}" destId="{69568447-FA21-4908-B8F1-538D5212BDEE}" srcOrd="0" destOrd="0" presId="urn:microsoft.com/office/officeart/2005/8/layout/orgChart1"/>
    <dgm:cxn modelId="{EAC7F213-9CC1-4B89-8104-E9EAF66D63FA}" type="presParOf" srcId="{69568447-FA21-4908-B8F1-538D5212BDEE}" destId="{0BE11FC9-5EBB-4620-9D8A-2544E01349FC}" srcOrd="0" destOrd="0" presId="urn:microsoft.com/office/officeart/2005/8/layout/orgChart1"/>
    <dgm:cxn modelId="{A6D8CC62-5FEC-4026-9C30-6A6416E574BF}" type="presParOf" srcId="{69568447-FA21-4908-B8F1-538D5212BDEE}" destId="{788644BE-B313-4242-9A8F-CDA2A4004D01}" srcOrd="1" destOrd="0" presId="urn:microsoft.com/office/officeart/2005/8/layout/orgChart1"/>
    <dgm:cxn modelId="{B0482441-714D-42F8-A48B-B02E45EE5A88}" type="presParOf" srcId="{52946CCD-13A7-442C-B28E-152F2B745044}" destId="{8D67855F-95CB-46AF-82EE-A11A9648ED5B}" srcOrd="1" destOrd="0" presId="urn:microsoft.com/office/officeart/2005/8/layout/orgChart1"/>
    <dgm:cxn modelId="{A518F357-D5CF-4591-B33B-629906A163A0}" type="presParOf" srcId="{52946CCD-13A7-442C-B28E-152F2B745044}" destId="{9D3099EB-4781-44B8-888A-51BE168B6890}" srcOrd="2" destOrd="0" presId="urn:microsoft.com/office/officeart/2005/8/layout/orgChart1"/>
    <dgm:cxn modelId="{1AE70187-C785-44AA-9A8F-77AAB88759F9}" type="presParOf" srcId="{F3DD13D5-B412-4032-BE26-4DE490D14634}" destId="{A5A10314-CC0E-4639-B9C9-68FAB4DB7376}" srcOrd="4" destOrd="0" presId="urn:microsoft.com/office/officeart/2005/8/layout/orgChart1"/>
    <dgm:cxn modelId="{1BC7589F-E6B9-439B-B73A-CCDF7475DFE4}" type="presParOf" srcId="{F3DD13D5-B412-4032-BE26-4DE490D14634}" destId="{BBF2BCFA-A838-4361-B68F-23CDAEE9F6A7}" srcOrd="5" destOrd="0" presId="urn:microsoft.com/office/officeart/2005/8/layout/orgChart1"/>
    <dgm:cxn modelId="{D7C5FDFD-7AB7-463F-BDCD-5A81A01977CF}" type="presParOf" srcId="{BBF2BCFA-A838-4361-B68F-23CDAEE9F6A7}" destId="{1C9EA854-D2B2-46E0-8532-F7DD3560F2BC}" srcOrd="0" destOrd="0" presId="urn:microsoft.com/office/officeart/2005/8/layout/orgChart1"/>
    <dgm:cxn modelId="{6FE79F92-373C-4723-AF51-4242F26032D9}" type="presParOf" srcId="{1C9EA854-D2B2-46E0-8532-F7DD3560F2BC}" destId="{70900318-5099-4113-B7A2-27D796EB3772}" srcOrd="0" destOrd="0" presId="urn:microsoft.com/office/officeart/2005/8/layout/orgChart1"/>
    <dgm:cxn modelId="{6B190910-C7FB-4AF9-BCCB-CD14AF52BBA2}" type="presParOf" srcId="{1C9EA854-D2B2-46E0-8532-F7DD3560F2BC}" destId="{D00499F5-AA8F-4BE6-838D-32C4FE7BB21C}" srcOrd="1" destOrd="0" presId="urn:microsoft.com/office/officeart/2005/8/layout/orgChart1"/>
    <dgm:cxn modelId="{CCC0F2AE-4889-4B6F-8120-ED8E98F921E9}" type="presParOf" srcId="{BBF2BCFA-A838-4361-B68F-23CDAEE9F6A7}" destId="{A41A0833-A7B5-40BE-8E7E-747E2D623882}" srcOrd="1" destOrd="0" presId="urn:microsoft.com/office/officeart/2005/8/layout/orgChart1"/>
    <dgm:cxn modelId="{809ED26F-63B8-4119-8016-6A2A0A5A4C97}" type="presParOf" srcId="{BBF2BCFA-A838-4361-B68F-23CDAEE9F6A7}" destId="{F992F9DA-115B-41E7-9113-174B9DE396AA}" srcOrd="2" destOrd="0" presId="urn:microsoft.com/office/officeart/2005/8/layout/orgChart1"/>
    <dgm:cxn modelId="{63FA2568-FF30-4565-9078-43A16767EFDF}" type="presParOf" srcId="{F3DD13D5-B412-4032-BE26-4DE490D14634}" destId="{68F16F8B-EBDC-40B4-89CC-10BCB9DA2914}" srcOrd="6" destOrd="0" presId="urn:microsoft.com/office/officeart/2005/8/layout/orgChart1"/>
    <dgm:cxn modelId="{2AD8C96D-7A19-4B53-8016-E7CB097D252A}" type="presParOf" srcId="{F3DD13D5-B412-4032-BE26-4DE490D14634}" destId="{47673AD0-96BF-4F41-84D4-5983F26D8CE6}" srcOrd="7" destOrd="0" presId="urn:microsoft.com/office/officeart/2005/8/layout/orgChart1"/>
    <dgm:cxn modelId="{5D903518-F32B-45F7-B1B4-EF4E8D1BC4D8}" type="presParOf" srcId="{47673AD0-96BF-4F41-84D4-5983F26D8CE6}" destId="{96DB292B-52D0-4220-8D2A-3E9DFE488BDE}" srcOrd="0" destOrd="0" presId="urn:microsoft.com/office/officeart/2005/8/layout/orgChart1"/>
    <dgm:cxn modelId="{A0B6506B-8916-41F4-AB63-20E99974C98E}" type="presParOf" srcId="{96DB292B-52D0-4220-8D2A-3E9DFE488BDE}" destId="{ADB69AE1-C506-49BB-B4AA-FD9D35C780E3}" srcOrd="0" destOrd="0" presId="urn:microsoft.com/office/officeart/2005/8/layout/orgChart1"/>
    <dgm:cxn modelId="{C353F4BB-8FE4-476A-BD57-46102004545B}" type="presParOf" srcId="{96DB292B-52D0-4220-8D2A-3E9DFE488BDE}" destId="{AB86BDA4-DAB9-4B34-9A18-05505FA0FC0E}" srcOrd="1" destOrd="0" presId="urn:microsoft.com/office/officeart/2005/8/layout/orgChart1"/>
    <dgm:cxn modelId="{2081B1D9-10AA-4FBB-A20D-F496B03BBF04}" type="presParOf" srcId="{47673AD0-96BF-4F41-84D4-5983F26D8CE6}" destId="{CF965192-FF46-4D89-91CB-B8EBEF5C5161}" srcOrd="1" destOrd="0" presId="urn:microsoft.com/office/officeart/2005/8/layout/orgChart1"/>
    <dgm:cxn modelId="{DAA5D901-7C7A-43C8-9766-65AC7ACABFBE}" type="presParOf" srcId="{47673AD0-96BF-4F41-84D4-5983F26D8CE6}" destId="{CC9C685B-7E23-4F76-B324-3AC8C027C453}" srcOrd="2" destOrd="0" presId="urn:microsoft.com/office/officeart/2005/8/layout/orgChart1"/>
    <dgm:cxn modelId="{D5888FA5-D65E-4765-A8B7-B26FEE7FAC7D}" type="presParOf" srcId="{F3DD13D5-B412-4032-BE26-4DE490D14634}" destId="{AC1F55C2-09B0-4696-8893-3ECFA55367DA}" srcOrd="8" destOrd="0" presId="urn:microsoft.com/office/officeart/2005/8/layout/orgChart1"/>
    <dgm:cxn modelId="{6C635B40-C31F-4BF3-939D-E87C4A60E18A}" type="presParOf" srcId="{F3DD13D5-B412-4032-BE26-4DE490D14634}" destId="{32F19AF8-82A2-4419-A665-3DBEF35D55A1}" srcOrd="9" destOrd="0" presId="urn:microsoft.com/office/officeart/2005/8/layout/orgChart1"/>
    <dgm:cxn modelId="{BEFCE715-EDE3-424E-AC4C-8AB01302AB85}" type="presParOf" srcId="{32F19AF8-82A2-4419-A665-3DBEF35D55A1}" destId="{8A7E301F-D287-4C1F-A7CF-252BC601AB02}" srcOrd="0" destOrd="0" presId="urn:microsoft.com/office/officeart/2005/8/layout/orgChart1"/>
    <dgm:cxn modelId="{949DB135-409D-4293-8911-8332FE210633}" type="presParOf" srcId="{8A7E301F-D287-4C1F-A7CF-252BC601AB02}" destId="{9EEB5BA4-9CCD-4AB7-BBDD-5035F90ED1FC}" srcOrd="0" destOrd="0" presId="urn:microsoft.com/office/officeart/2005/8/layout/orgChart1"/>
    <dgm:cxn modelId="{527A0432-3D5C-46BA-BF91-AA62729D1EB8}" type="presParOf" srcId="{8A7E301F-D287-4C1F-A7CF-252BC601AB02}" destId="{8B51A373-6B3C-4F30-BE31-F843D8CC056F}" srcOrd="1" destOrd="0" presId="urn:microsoft.com/office/officeart/2005/8/layout/orgChart1"/>
    <dgm:cxn modelId="{892D8FF9-18B6-4573-83B8-5F0A43569035}" type="presParOf" srcId="{32F19AF8-82A2-4419-A665-3DBEF35D55A1}" destId="{A7D2CC73-6740-45CF-889D-3CB6F416F5A4}" srcOrd="1" destOrd="0" presId="urn:microsoft.com/office/officeart/2005/8/layout/orgChart1"/>
    <dgm:cxn modelId="{021BAA92-F709-46D4-9EF1-DCEC17ADCE5F}" type="presParOf" srcId="{32F19AF8-82A2-4419-A665-3DBEF35D55A1}" destId="{4AB6140C-BE6E-4C73-95ED-A98452325E56}" srcOrd="2" destOrd="0" presId="urn:microsoft.com/office/officeart/2005/8/layout/orgChart1"/>
    <dgm:cxn modelId="{02D12570-73CE-4666-8F30-C4C392BA8CE2}" type="presParOf" srcId="{4526ED35-7532-4B28-A724-184EF9C1F8F2}" destId="{05A36DB3-3EEC-4FC8-8B56-45AC17B1B00C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9AE8EF7-CC02-49A2-AAB2-6274012418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576B6846-3CF1-4BD2-830E-80D695A7169E}" type="datetimeFigureOut">
              <a:rPr lang="en-US"/>
              <a:pPr>
                <a:defRPr/>
              </a:pPr>
              <a:t>2/25/2011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6BBA8EED-CAA7-4DC6-BE54-1BBABE8C7E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9FEF7-699A-4E98-80BE-8FA5C9B7C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D82B2-08CF-4FC9-99F5-87CCA0C6D1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8DA4A-F682-4AA9-BD9E-5C6E5B279F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3115B-3BD2-41E8-A28E-806D3CD63E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F6B51-BFBB-4210-9430-6B3A9BE15D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2C355-8373-437B-ABE7-76F44B888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353F2-05AA-4193-A1AA-DEF27F08A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EAF53-77D2-4E3C-99F6-D23565AA5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B5D0E-75C7-4AB2-8E89-FE78EBB04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73F5E-81DC-4BF4-AC4D-9C06FC9D1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5A723-CF25-45A0-B967-90B8C9BD5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F5930-C9C9-4443-ABDC-5DBDE55A1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7E063FA8-42E2-454A-B04B-A9F88EDAB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Claims Rework Reduction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Arial" charset="0"/>
              </a:rPr>
              <a:t>Lean Six Sigma Black Belt Project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Arial" charset="0"/>
              </a:rPr>
              <a:t>Final Report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latin typeface="Arial" charset="0"/>
              </a:rPr>
              <a:t>06 Jun 08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248400" y="5715000"/>
            <a:ext cx="35052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Black Belt Candidates</a:t>
            </a:r>
            <a:r>
              <a:rPr lang="en-US" sz="1400"/>
              <a:t>:</a:t>
            </a:r>
          </a:p>
          <a:p>
            <a:pPr>
              <a:spcBef>
                <a:spcPct val="50000"/>
              </a:spcBef>
            </a:pPr>
            <a:r>
              <a:rPr lang="en-US" sz="1400"/>
              <a:t>Andy Booth</a:t>
            </a:r>
          </a:p>
          <a:p>
            <a:pPr>
              <a:spcBef>
                <a:spcPct val="50000"/>
              </a:spcBef>
            </a:pPr>
            <a:r>
              <a:rPr lang="en-US" sz="1400"/>
              <a:t>Mary Kay Gilbert</a:t>
            </a:r>
          </a:p>
        </p:txBody>
      </p:sp>
      <p:pic>
        <p:nvPicPr>
          <p:cNvPr id="205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25" y="0"/>
            <a:ext cx="24288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990600"/>
            <a:ext cx="8686800" cy="518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Box 3"/>
          <p:cNvSpPr txBox="1">
            <a:spLocks noChangeArrowheads="1"/>
          </p:cNvSpPr>
          <p:nvPr/>
        </p:nvSpPr>
        <p:spPr bwMode="auto">
          <a:xfrm>
            <a:off x="3505200" y="6248400"/>
            <a:ext cx="2581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Average: </a:t>
            </a:r>
            <a:r>
              <a:rPr lang="en-US" b="1" u="sng" dirty="0">
                <a:solidFill>
                  <a:schemeClr val="accent1">
                    <a:lumMod val="50000"/>
                  </a:schemeClr>
                </a:solidFill>
                <a:latin typeface="Times New Roman" charset="0"/>
              </a:rPr>
              <a:t>2.45 days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787400"/>
            <a:ext cx="8305800" cy="553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91440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91440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981200" y="1676400"/>
          <a:ext cx="4572000" cy="1266825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orgi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Georgi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Georgia"/>
                        </a:rPr>
                        <a:t>Reason Code Popularity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Georgi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Georgi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1" u="none" strike="noStrike" dirty="0">
                          <a:latin typeface="Georgia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1" u="none" strike="noStrike" dirty="0">
                          <a:latin typeface="Georgia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1" u="none" strike="noStrike" dirty="0">
                          <a:latin typeface="Georgia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1" u="none" strike="noStrike" dirty="0">
                          <a:latin typeface="Georgia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1" u="none" strike="noStrike" dirty="0">
                          <a:latin typeface="Georgia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Georgia"/>
                        </a:rPr>
                        <a:t>CHI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latin typeface="Georgia"/>
                        </a:rPr>
                        <a:t>9</a:t>
                      </a:r>
                      <a:endParaRPr lang="en-US" sz="1100" b="0" i="0" u="none" strike="noStrike" dirty="0">
                        <a:latin typeface="Georgi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latin typeface="Georgia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latin typeface="Georgia"/>
                        </a:rPr>
                        <a:t>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Georgia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Georgia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Georgia"/>
                        </a:rPr>
                        <a:t>ATL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Georgia"/>
                        </a:rPr>
                        <a:t>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Georgia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latin typeface="Georgia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latin typeface="Georgia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Georgia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Georgia"/>
                        </a:rPr>
                        <a:t>MIA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Georgia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Georgia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Georgia"/>
                        </a:rPr>
                        <a:t>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latin typeface="Georgia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latin typeface="Georgia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Georgia"/>
                        </a:rPr>
                        <a:t>JAM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Georgia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Georgia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Georgia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Georgia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latin typeface="Georgia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Georgia"/>
                        </a:rPr>
                        <a:t>TMP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Georgia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Georgia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Georgia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Georgia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latin typeface="Georgia"/>
                        </a:rPr>
                        <a:t>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Chart 2"/>
          <p:cNvGraphicFramePr/>
          <p:nvPr/>
        </p:nvGraphicFramePr>
        <p:xfrm>
          <a:off x="1676400" y="3200400"/>
          <a:ext cx="51054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416" name="Title 3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Standardization &amp; Variation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81000"/>
            <a:ext cx="88392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House of Quality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820863"/>
          <a:ext cx="8077200" cy="4656137"/>
        </p:xfrm>
        <a:graphic>
          <a:graphicData uri="http://schemas.openxmlformats.org/drawingml/2006/table">
            <a:tbl>
              <a:tblPr/>
              <a:tblGrid>
                <a:gridCol w="448978"/>
                <a:gridCol w="746096"/>
                <a:gridCol w="369746"/>
                <a:gridCol w="545816"/>
                <a:gridCol w="519407"/>
                <a:gridCol w="492996"/>
                <a:gridCol w="510602"/>
                <a:gridCol w="466584"/>
                <a:gridCol w="220088"/>
                <a:gridCol w="310323"/>
                <a:gridCol w="310323"/>
                <a:gridCol w="310323"/>
                <a:gridCol w="220088"/>
                <a:gridCol w="651459"/>
                <a:gridCol w="563423"/>
                <a:gridCol w="545816"/>
                <a:gridCol w="422568"/>
                <a:gridCol w="422568"/>
              </a:tblGrid>
              <a:tr h="17324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latin typeface="Arial"/>
                        </a:rPr>
                        <a:t>House of Quality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24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latin typeface="Arial"/>
                        </a:rPr>
                        <a:t>Claims Processing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714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933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933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latin typeface="Arial"/>
                        </a:rPr>
                        <a:t>Correlation</a:t>
                      </a:r>
                    </a:p>
                  </a:txBody>
                  <a:tcPr marL="4986" marR="4986" marT="49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latin typeface="Arial"/>
                        </a:rPr>
                        <a:t>Competitive Evaluation</a:t>
                      </a:r>
                    </a:p>
                  </a:txBody>
                  <a:tcPr marL="4986" marR="4986" marT="49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706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$$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latin typeface="Arial"/>
                        </a:rPr>
                        <a:t>Strong Positive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O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latin typeface="Arial"/>
                        </a:rPr>
                        <a:t>Us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429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#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latin typeface="Arial"/>
                        </a:rPr>
                        <a:t>Postive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X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latin typeface="Arial"/>
                        </a:rPr>
                        <a:t>Major Competitor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210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latin typeface="Arial"/>
                        </a:rPr>
                        <a:t>#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@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latin typeface="Arial"/>
                        </a:rPr>
                        <a:t>Negative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5 is Best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714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714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latin typeface="Arial"/>
                        </a:rPr>
                        <a:t>$$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latin typeface="Arial"/>
                        </a:rPr>
                        <a:t>#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866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Technical Requirements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714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latin typeface="Arial"/>
                        </a:rPr>
                        <a:t>Online Claim Submissions</a:t>
                      </a:r>
                    </a:p>
                  </a:txBody>
                  <a:tcPr marL="4986" marR="4986" marT="49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latin typeface="Arial"/>
                        </a:rPr>
                        <a:t>Resubmitted claims processed quickly</a:t>
                      </a:r>
                    </a:p>
                  </a:txBody>
                  <a:tcPr marL="4986" marR="4986" marT="49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latin typeface="Arial"/>
                        </a:rPr>
                        <a:t>Direct deposit of claims processed</a:t>
                      </a:r>
                    </a:p>
                  </a:txBody>
                  <a:tcPr marL="4986" marR="4986" marT="49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latin typeface="Arial"/>
                        </a:rPr>
                        <a:t>Online access to Claims Processed</a:t>
                      </a:r>
                    </a:p>
                  </a:txBody>
                  <a:tcPr marL="4986" marR="4986" marT="49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latin typeface="Arial"/>
                        </a:rPr>
                        <a:t>IVR access to claims processed</a:t>
                      </a:r>
                    </a:p>
                  </a:txBody>
                  <a:tcPr marL="4986" marR="4986" marT="49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0858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71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Customer Requirements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71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Accuracy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X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X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XX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X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X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XO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latin typeface="Arial"/>
                        </a:rPr>
                        <a:t>3.4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latin typeface="Arial"/>
                        </a:rPr>
                        <a:t>3.2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latin typeface="Arial"/>
                        </a:rPr>
                        <a:t>13.1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71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Timeliness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XX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X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XX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X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X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O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X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latin typeface="Arial"/>
                        </a:rPr>
                        <a:t>4.2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latin typeface="Arial"/>
                        </a:rPr>
                        <a:t>4.6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latin typeface="Arial"/>
                        </a:rPr>
                        <a:t>1.5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latin typeface="Arial"/>
                        </a:rPr>
                        <a:t>7.5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latin typeface="Arial"/>
                        </a:rPr>
                        <a:t>31.2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71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Easy to Understand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XX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XX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XO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latin typeface="Arial"/>
                        </a:rPr>
                        <a:t>3.2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latin typeface="Arial"/>
                        </a:rPr>
                        <a:t>4.4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latin typeface="Arial"/>
                        </a:rPr>
                        <a:t>1.1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latin typeface="Arial"/>
                        </a:rPr>
                        <a:t>4.9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latin typeface="Arial"/>
                        </a:rPr>
                        <a:t>20.7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71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Responsiveness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XX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X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O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latin typeface="Arial"/>
                        </a:rPr>
                        <a:t>3.8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latin typeface="Arial"/>
                        </a:rPr>
                        <a:t>1.6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latin typeface="Arial"/>
                        </a:rPr>
                        <a:t>6.1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latin typeface="Arial"/>
                        </a:rPr>
                        <a:t>24.8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71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Easy Access to Information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XX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XX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latin typeface="Arial"/>
                        </a:rPr>
                        <a:t>O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X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latin typeface="Arial"/>
                        </a:rPr>
                        <a:t>3.2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latin typeface="Arial"/>
                        </a:rPr>
                        <a:t>4.2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latin typeface="Arial"/>
                        </a:rPr>
                        <a:t>2.5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latin typeface="Arial"/>
                        </a:rPr>
                        <a:t>10.2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714">
                <a:tc rowSpan="5" grid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latin typeface="Arial"/>
                        </a:rPr>
                        <a:t>Technical Evaluation (5 is best)</a:t>
                      </a:r>
                    </a:p>
                  </a:txBody>
                  <a:tcPr marL="4986" marR="4986" marT="49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latin typeface="Arial"/>
                        </a:rPr>
                        <a:t>Importance to Customer</a:t>
                      </a:r>
                    </a:p>
                  </a:txBody>
                  <a:tcPr marL="4986" marR="4986" marT="49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latin typeface="Arial"/>
                        </a:rPr>
                        <a:t>Target Value (Qualitative)</a:t>
                      </a:r>
                    </a:p>
                  </a:txBody>
                  <a:tcPr marL="4986" marR="4986" marT="49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latin typeface="Arial"/>
                        </a:rPr>
                        <a:t>Ratio Target- Current</a:t>
                      </a:r>
                    </a:p>
                  </a:txBody>
                  <a:tcPr marL="4986" marR="4986" marT="49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latin typeface="Arial"/>
                        </a:rPr>
                        <a:t>Absolute Weight</a:t>
                      </a:r>
                    </a:p>
                  </a:txBody>
                  <a:tcPr marL="4986" marR="4986" marT="49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latin typeface="Arial"/>
                        </a:rPr>
                        <a:t>Absolute Weight %</a:t>
                      </a:r>
                    </a:p>
                  </a:txBody>
                  <a:tcPr marL="4986" marR="4986" marT="49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271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O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X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X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Relationships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271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OX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X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O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XX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Strong 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latin typeface="Arial"/>
                        </a:rPr>
                        <a:t>O = 9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271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Moderate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latin typeface="Arial"/>
                        </a:rPr>
                        <a:t>O = 3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993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Weak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latin typeface="Arial"/>
                        </a:rPr>
                        <a:t>∆ = 1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271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Target Values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3.2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3.5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4.8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4.5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71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Difficultiy (Qualitative)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71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Absolute Weight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19.2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30.6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19.2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31.9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42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71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latin typeface="Arial"/>
                        </a:rPr>
                        <a:t>Relative Weight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17.1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35.4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17.1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38.6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37.9</a:t>
                      </a: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714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latin typeface="Arial"/>
                      </a:endParaRPr>
                    </a:p>
                  </a:txBody>
                  <a:tcPr marL="4986" marR="4986" marT="4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Improvements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Kaizen Event</a:t>
            </a:r>
          </a:p>
          <a:p>
            <a:pPr eaLnBrk="1" hangingPunct="1"/>
            <a:r>
              <a:rPr lang="en-US" smtClean="0"/>
              <a:t>Eliminate P&amp;R outsourcing</a:t>
            </a:r>
          </a:p>
          <a:p>
            <a:pPr eaLnBrk="1" hangingPunct="1"/>
            <a:r>
              <a:rPr lang="en-US" smtClean="0"/>
              <a:t>Standardize training for Customer Care Reason Codes</a:t>
            </a:r>
          </a:p>
          <a:p>
            <a:pPr lvl="1" eaLnBrk="1" hangingPunct="1"/>
            <a:r>
              <a:rPr lang="en-US" smtClean="0"/>
              <a:t>Reduce # of codes from 43 to 12</a:t>
            </a:r>
          </a:p>
          <a:p>
            <a:pPr eaLnBrk="1" hangingPunct="1"/>
            <a:r>
              <a:rPr lang="en-US" smtClean="0"/>
              <a:t>Coerce/reward providers into automated/online submittal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" y="609600"/>
            <a:ext cx="88773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1600200" y="685800"/>
            <a:ext cx="1828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1524000" y="2133600"/>
            <a:ext cx="1981200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1524000" y="6019800"/>
            <a:ext cx="1981200" cy="685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Text Box 12"/>
          <p:cNvSpPr txBox="1">
            <a:spLocks noChangeArrowheads="1"/>
          </p:cNvSpPr>
          <p:nvPr/>
        </p:nvSpPr>
        <p:spPr bwMode="auto">
          <a:xfrm>
            <a:off x="1600200" y="762000"/>
            <a:ext cx="17526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Dental Claims</a:t>
            </a:r>
          </a:p>
          <a:p>
            <a:pPr algn="ctr">
              <a:spcBef>
                <a:spcPct val="50000"/>
              </a:spcBef>
            </a:pPr>
            <a:r>
              <a:rPr lang="en-US" sz="1400" b="1"/>
              <a:t>200K</a:t>
            </a:r>
          </a:p>
        </p:txBody>
      </p:sp>
      <p:sp>
        <p:nvSpPr>
          <p:cNvPr id="20486" name="Text Box 15"/>
          <p:cNvSpPr txBox="1">
            <a:spLocks noChangeArrowheads="1"/>
          </p:cNvSpPr>
          <p:nvPr/>
        </p:nvSpPr>
        <p:spPr bwMode="auto">
          <a:xfrm>
            <a:off x="1676400" y="2286000"/>
            <a:ext cx="1524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Claims Processed</a:t>
            </a:r>
          </a:p>
        </p:txBody>
      </p:sp>
      <p:sp>
        <p:nvSpPr>
          <p:cNvPr id="20487" name="Text Box 17"/>
          <p:cNvSpPr txBox="1">
            <a:spLocks noChangeArrowheads="1"/>
          </p:cNvSpPr>
          <p:nvPr/>
        </p:nvSpPr>
        <p:spPr bwMode="auto">
          <a:xfrm>
            <a:off x="1447800" y="6021388"/>
            <a:ext cx="1905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Claims Approved/Declined</a:t>
            </a:r>
          </a:p>
        </p:txBody>
      </p:sp>
      <p:sp>
        <p:nvSpPr>
          <p:cNvPr id="20488" name="Text Box 18"/>
          <p:cNvSpPr txBox="1">
            <a:spLocks noChangeArrowheads="1"/>
          </p:cNvSpPr>
          <p:nvPr/>
        </p:nvSpPr>
        <p:spPr bwMode="auto">
          <a:xfrm>
            <a:off x="1066800" y="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DENTAL CLAIMS PROCESS MAP- </a:t>
            </a:r>
            <a:r>
              <a:rPr lang="en-US" b="1" i="1"/>
              <a:t>Redesigned</a:t>
            </a:r>
          </a:p>
        </p:txBody>
      </p:sp>
      <p:sp>
        <p:nvSpPr>
          <p:cNvPr id="20489" name="Rectangle 26"/>
          <p:cNvSpPr>
            <a:spLocks noChangeArrowheads="1"/>
          </p:cNvSpPr>
          <p:nvPr/>
        </p:nvSpPr>
        <p:spPr bwMode="auto">
          <a:xfrm>
            <a:off x="1524000" y="3581400"/>
            <a:ext cx="1981200" cy="990600"/>
          </a:xfrm>
          <a:prstGeom prst="rect">
            <a:avLst/>
          </a:prstGeom>
          <a:solidFill>
            <a:srgbClr val="EDB1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20490" name="Text Box 28"/>
          <p:cNvSpPr txBox="1">
            <a:spLocks noChangeArrowheads="1"/>
          </p:cNvSpPr>
          <p:nvPr/>
        </p:nvSpPr>
        <p:spPr bwMode="auto">
          <a:xfrm>
            <a:off x="1676400" y="3657600"/>
            <a:ext cx="1600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Claims sent to outsourced company for review</a:t>
            </a:r>
          </a:p>
        </p:txBody>
      </p:sp>
      <p:sp>
        <p:nvSpPr>
          <p:cNvPr id="20491" name="Rectangle 29"/>
          <p:cNvSpPr>
            <a:spLocks noChangeArrowheads="1"/>
          </p:cNvSpPr>
          <p:nvPr/>
        </p:nvSpPr>
        <p:spPr bwMode="auto">
          <a:xfrm>
            <a:off x="4267200" y="6019800"/>
            <a:ext cx="4419600" cy="685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Text Box 30"/>
          <p:cNvSpPr txBox="1">
            <a:spLocks noChangeArrowheads="1"/>
          </p:cNvSpPr>
          <p:nvPr/>
        </p:nvSpPr>
        <p:spPr bwMode="auto">
          <a:xfrm>
            <a:off x="4800600" y="6005513"/>
            <a:ext cx="35052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1400"/>
              <a:t> 93% of claims approved (from 87%)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1400"/>
              <a:t> 7 % of claims declined (from 13%)</a:t>
            </a:r>
          </a:p>
        </p:txBody>
      </p:sp>
      <p:sp>
        <p:nvSpPr>
          <p:cNvPr id="2061" name="Rectangle 35"/>
          <p:cNvSpPr>
            <a:spLocks noChangeArrowheads="1"/>
          </p:cNvSpPr>
          <p:nvPr/>
        </p:nvSpPr>
        <p:spPr bwMode="auto">
          <a:xfrm>
            <a:off x="4267200" y="2209800"/>
            <a:ext cx="4495800" cy="838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r>
              <a:rPr lang="en-US" sz="1400" dirty="0">
                <a:latin typeface="Times New Roman" charset="0"/>
              </a:rPr>
              <a:t>            - 76% claims auto adjudicated decision (from 63%)</a:t>
            </a:r>
          </a:p>
          <a:p>
            <a:pPr>
              <a:spcBef>
                <a:spcPct val="50000"/>
              </a:spcBef>
              <a:defRPr/>
            </a:pPr>
            <a:r>
              <a:rPr lang="en-US" sz="1400" dirty="0">
                <a:latin typeface="Times New Roman" charset="0"/>
              </a:rPr>
              <a:t>            - 24% claims manual decision (from 37%)</a:t>
            </a:r>
          </a:p>
        </p:txBody>
      </p:sp>
      <p:sp>
        <p:nvSpPr>
          <p:cNvPr id="20494" name="Rectangle 37"/>
          <p:cNvSpPr>
            <a:spLocks noChangeArrowheads="1"/>
          </p:cNvSpPr>
          <p:nvPr/>
        </p:nvSpPr>
        <p:spPr bwMode="auto">
          <a:xfrm>
            <a:off x="4343400" y="609600"/>
            <a:ext cx="44196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/>
              <a:t>      - 65% received electronically (from 45%)</a:t>
            </a:r>
          </a:p>
          <a:p>
            <a:r>
              <a:rPr lang="en-US" sz="1400"/>
              <a:t>      - 35% received via paper and  sent to data entry </a:t>
            </a:r>
          </a:p>
          <a:p>
            <a:r>
              <a:rPr lang="en-US" sz="1400"/>
              <a:t>                 outsourcer (now single vendor)</a:t>
            </a:r>
          </a:p>
          <a:p>
            <a:r>
              <a:rPr lang="en-US" sz="1400"/>
              <a:t>       - </a:t>
            </a:r>
            <a:r>
              <a:rPr lang="en-US" sz="1400" b="1">
                <a:solidFill>
                  <a:srgbClr val="FFC000"/>
                </a:solidFill>
              </a:rPr>
              <a:t>0%</a:t>
            </a:r>
            <a:r>
              <a:rPr lang="en-US" sz="1400">
                <a:solidFill>
                  <a:schemeClr val="bg1"/>
                </a:solidFill>
              </a:rPr>
              <a:t> </a:t>
            </a:r>
            <a:r>
              <a:rPr lang="en-US" sz="1400"/>
              <a:t>processed paper only!</a:t>
            </a:r>
          </a:p>
        </p:txBody>
      </p:sp>
      <p:sp>
        <p:nvSpPr>
          <p:cNvPr id="20495" name="Rectangle 40"/>
          <p:cNvSpPr>
            <a:spLocks noChangeArrowheads="1"/>
          </p:cNvSpPr>
          <p:nvPr/>
        </p:nvSpPr>
        <p:spPr bwMode="auto">
          <a:xfrm>
            <a:off x="4343400" y="3505200"/>
            <a:ext cx="4343400" cy="1066800"/>
          </a:xfrm>
          <a:prstGeom prst="rect">
            <a:avLst/>
          </a:prstGeom>
          <a:solidFill>
            <a:srgbClr val="EDB1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/>
              <a:t>             - 23% claims go to HCI for code edit review </a:t>
            </a:r>
          </a:p>
          <a:p>
            <a:r>
              <a:rPr lang="en-US" sz="1400"/>
              <a:t>               (from 35%)</a:t>
            </a:r>
          </a:p>
          <a:p>
            <a:r>
              <a:rPr lang="en-US" sz="1400"/>
              <a:t>   </a:t>
            </a:r>
          </a:p>
        </p:txBody>
      </p:sp>
      <p:sp>
        <p:nvSpPr>
          <p:cNvPr id="20496" name="Text Box 42"/>
          <p:cNvSpPr txBox="1">
            <a:spLocks noChangeArrowheads="1"/>
          </p:cNvSpPr>
          <p:nvPr/>
        </p:nvSpPr>
        <p:spPr bwMode="auto">
          <a:xfrm>
            <a:off x="0" y="762000"/>
            <a:ext cx="1150938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Claims</a:t>
            </a:r>
          </a:p>
          <a:p>
            <a:pPr algn="ctr">
              <a:spcBef>
                <a:spcPct val="50000"/>
              </a:spcBef>
            </a:pPr>
            <a:r>
              <a:rPr lang="en-US" sz="1400" b="1"/>
              <a:t>Presort</a:t>
            </a:r>
          </a:p>
        </p:txBody>
      </p:sp>
      <p:sp>
        <p:nvSpPr>
          <p:cNvPr id="20497" name="Text Box 43"/>
          <p:cNvSpPr txBox="1">
            <a:spLocks noChangeArrowheads="1"/>
          </p:cNvSpPr>
          <p:nvPr/>
        </p:nvSpPr>
        <p:spPr bwMode="auto">
          <a:xfrm>
            <a:off x="0" y="2438400"/>
            <a:ext cx="1150938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Claims</a:t>
            </a:r>
          </a:p>
          <a:p>
            <a:pPr algn="ctr">
              <a:spcBef>
                <a:spcPct val="50000"/>
              </a:spcBef>
            </a:pPr>
            <a:r>
              <a:rPr lang="en-US" sz="1400" b="1"/>
              <a:t>Processing</a:t>
            </a:r>
          </a:p>
        </p:txBody>
      </p:sp>
      <p:sp>
        <p:nvSpPr>
          <p:cNvPr id="20498" name="Text Box 44"/>
          <p:cNvSpPr txBox="1">
            <a:spLocks noChangeArrowheads="1"/>
          </p:cNvSpPr>
          <p:nvPr/>
        </p:nvSpPr>
        <p:spPr bwMode="auto">
          <a:xfrm>
            <a:off x="0" y="3657600"/>
            <a:ext cx="1150938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Claims</a:t>
            </a:r>
          </a:p>
          <a:p>
            <a:pPr algn="ctr">
              <a:spcBef>
                <a:spcPct val="50000"/>
              </a:spcBef>
            </a:pPr>
            <a:r>
              <a:rPr lang="en-US" sz="1400" b="1"/>
              <a:t>Review</a:t>
            </a:r>
          </a:p>
        </p:txBody>
      </p:sp>
      <p:sp>
        <p:nvSpPr>
          <p:cNvPr id="20499" name="Text Box 45"/>
          <p:cNvSpPr txBox="1">
            <a:spLocks noChangeArrowheads="1"/>
          </p:cNvSpPr>
          <p:nvPr/>
        </p:nvSpPr>
        <p:spPr bwMode="auto">
          <a:xfrm>
            <a:off x="0" y="6019800"/>
            <a:ext cx="1150938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Claims</a:t>
            </a:r>
          </a:p>
          <a:p>
            <a:pPr algn="ctr">
              <a:spcBef>
                <a:spcPct val="50000"/>
              </a:spcBef>
            </a:pPr>
            <a:r>
              <a:rPr lang="en-US" sz="1400" b="1"/>
              <a:t>System</a:t>
            </a:r>
          </a:p>
        </p:txBody>
      </p:sp>
      <p:sp>
        <p:nvSpPr>
          <p:cNvPr id="20500" name="Text Box 46"/>
          <p:cNvSpPr txBox="1">
            <a:spLocks noChangeArrowheads="1"/>
          </p:cNvSpPr>
          <p:nvPr/>
        </p:nvSpPr>
        <p:spPr bwMode="auto">
          <a:xfrm>
            <a:off x="0" y="4953000"/>
            <a:ext cx="1477963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Claims</a:t>
            </a:r>
          </a:p>
          <a:p>
            <a:pPr algn="ctr">
              <a:spcBef>
                <a:spcPct val="50000"/>
              </a:spcBef>
            </a:pPr>
            <a:r>
              <a:rPr lang="en-US" sz="1400" b="1"/>
              <a:t>Determination</a:t>
            </a:r>
          </a:p>
          <a:p>
            <a:pPr>
              <a:spcBef>
                <a:spcPct val="50000"/>
              </a:spcBef>
            </a:pPr>
            <a:endParaRPr lang="en-US" sz="1400" b="1"/>
          </a:p>
        </p:txBody>
      </p:sp>
      <p:sp>
        <p:nvSpPr>
          <p:cNvPr id="20501" name="Rectangle 47"/>
          <p:cNvSpPr>
            <a:spLocks noChangeArrowheads="1"/>
          </p:cNvSpPr>
          <p:nvPr/>
        </p:nvSpPr>
        <p:spPr bwMode="auto">
          <a:xfrm>
            <a:off x="1524000" y="4800600"/>
            <a:ext cx="1981200" cy="990600"/>
          </a:xfrm>
          <a:prstGeom prst="rect">
            <a:avLst/>
          </a:prstGeom>
          <a:solidFill>
            <a:srgbClr val="F0612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400" b="1"/>
              <a:t>Claims sent from </a:t>
            </a:r>
          </a:p>
          <a:p>
            <a:pPr algn="ctr">
              <a:spcBef>
                <a:spcPct val="50000"/>
              </a:spcBef>
            </a:pPr>
            <a:r>
              <a:rPr lang="en-US" sz="1400" b="1"/>
              <a:t>Outsourcer</a:t>
            </a:r>
          </a:p>
          <a:p>
            <a:pPr algn="ctr">
              <a:spcBef>
                <a:spcPct val="50000"/>
              </a:spcBef>
            </a:pPr>
            <a:r>
              <a:rPr lang="en-US" sz="1400" b="1"/>
              <a:t>back  to CB</a:t>
            </a:r>
          </a:p>
        </p:txBody>
      </p:sp>
      <p:sp>
        <p:nvSpPr>
          <p:cNvPr id="20502" name="Line 51"/>
          <p:cNvSpPr>
            <a:spLocks noChangeShapeType="1"/>
          </p:cNvSpPr>
          <p:nvPr/>
        </p:nvSpPr>
        <p:spPr bwMode="auto">
          <a:xfrm>
            <a:off x="1981200" y="160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3" name="Line 52"/>
          <p:cNvSpPr>
            <a:spLocks noChangeShapeType="1"/>
          </p:cNvSpPr>
          <p:nvPr/>
        </p:nvSpPr>
        <p:spPr bwMode="auto">
          <a:xfrm flipH="1">
            <a:off x="1981200" y="3048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4" name="Line 53"/>
          <p:cNvSpPr>
            <a:spLocks noChangeShapeType="1"/>
          </p:cNvSpPr>
          <p:nvPr/>
        </p:nvSpPr>
        <p:spPr bwMode="auto">
          <a:xfrm>
            <a:off x="19812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5" name="Line 54"/>
          <p:cNvSpPr>
            <a:spLocks noChangeShapeType="1"/>
          </p:cNvSpPr>
          <p:nvPr/>
        </p:nvSpPr>
        <p:spPr bwMode="auto">
          <a:xfrm>
            <a:off x="1981200" y="579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From the charter:</a:t>
            </a: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609600" y="2286000"/>
            <a:ext cx="77724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latin typeface="Arial" charset="0"/>
              </a:rPr>
              <a:t>Project Description</a:t>
            </a:r>
            <a:r>
              <a:rPr lang="en-US" sz="1800">
                <a:latin typeface="Arial" charset="0"/>
              </a:rPr>
              <a:t>: To reduce claims rework rate by indentifying and addressing the root causes which motivate members/providers to contact us.  In addition, to streamline the current Claims &amp; Claim Inquiry process as well as ensure that the Perfect Service characteristics are incorporated into the process.</a:t>
            </a:r>
            <a:endParaRPr lang="en-US" sz="1800"/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609600" y="4495800"/>
            <a:ext cx="7543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Problem Statement: </a:t>
            </a:r>
            <a:r>
              <a:rPr lang="en-US" sz="1800">
                <a:latin typeface="Arial" charset="0"/>
              </a:rPr>
              <a:t>CompBenefits Dental processed claims produce a significant number of phone calls (300+K) and claims inquiries (1.9%) that dramatically increase the cost of processing claims.</a:t>
            </a:r>
            <a:endParaRPr lang="en-US" sz="18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Placeholder 2"/>
          <p:cNvSpPr>
            <a:spLocks noGrp="1"/>
          </p:cNvSpPr>
          <p:nvPr>
            <p:ph type="body" idx="4294967295"/>
          </p:nvPr>
        </p:nvSpPr>
        <p:spPr>
          <a:xfrm>
            <a:off x="762000" y="2743200"/>
            <a:ext cx="7772400" cy="1500188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6000" smtClean="0"/>
              <a:t>Questions 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u="sng" smtClean="0"/>
              <a:t>CompBenefits Org chart</a:t>
            </a:r>
          </a:p>
        </p:txBody>
      </p:sp>
      <p:graphicFrame>
        <p:nvGraphicFramePr>
          <p:cNvPr id="6" name="SmartArt Placeholder 5"/>
          <p:cNvGraphicFramePr>
            <a:graphicFrameLocks noGrp="1"/>
          </p:cNvGraphicFramePr>
          <p:nvPr>
            <p:ph type="dgm"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04800" y="1600200"/>
          <a:ext cx="8458198" cy="4615150"/>
        </p:xfrm>
        <a:graphic>
          <a:graphicData uri="http://schemas.openxmlformats.org/drawingml/2006/table">
            <a:tbl>
              <a:tblPr/>
              <a:tblGrid>
                <a:gridCol w="1912855"/>
                <a:gridCol w="1418374"/>
                <a:gridCol w="2290221"/>
                <a:gridCol w="1418374"/>
                <a:gridCol w="1418374"/>
              </a:tblGrid>
              <a:tr h="2262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S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uppliers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I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nput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P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rocess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O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utput</a:t>
                      </a:r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C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ustomers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262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Dental Provider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Submitted Claim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latin typeface="Arial"/>
                        </a:rPr>
                        <a:t>Claim Processed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latin typeface="Arial"/>
                        </a:rPr>
                        <a:t>Approved Claim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latin typeface="Arial"/>
                        </a:rPr>
                        <a:t>Members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62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Dental member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Manually Entered Claim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Times New Roman"/>
                        </a:rPr>
                        <a:t>↓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Declined Claim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Providers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2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Claims Operations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Electronic Claim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EOB/Check Produced Mailed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Question Answered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Groups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0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Claims Data Entry Vendor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Paper Claim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Times New Roman"/>
                        </a:rPr>
                        <a:t>↓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Open Claim Inquiry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Agents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latin typeface="Arial"/>
                        </a:rPr>
                        <a:t>3rd Party Claims Review Vendor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Phone Call to Cust. Care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Question from a processed claim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Closd Claim Inquiry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Claims Dept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2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Customer Care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Email to Cust Care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latin typeface="Times New Roman"/>
                        </a:rPr>
                        <a:t>↓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Reprocessed Claim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Customer Care Dept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2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Claims Inquiry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Reprocessed Claim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Claim Inquiry Opened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Provider Svc's Dept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2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(if not immediately resolved)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2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Times New Roman"/>
                        </a:rPr>
                        <a:t>↓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2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Claim Inquiry processed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2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Times New Roman"/>
                        </a:rPr>
                        <a:t>↓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2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Member/Provider notified of disposition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2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239"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latin typeface="Arial"/>
                        </a:rPr>
                        <a:t>Metrics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latin typeface="Arial"/>
                        </a:rPr>
                        <a:t>Metrics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6239"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Time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Time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239"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Accuracy rate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Accuracy rate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239"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Inquiry rate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Cost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239"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Reprocess rate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239"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234" name="Title 10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SIPOC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1600200" y="685800"/>
            <a:ext cx="1828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1524000" y="2133600"/>
            <a:ext cx="1981200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1524000" y="6019800"/>
            <a:ext cx="1981200" cy="685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Text Box 12"/>
          <p:cNvSpPr txBox="1">
            <a:spLocks noChangeArrowheads="1"/>
          </p:cNvSpPr>
          <p:nvPr/>
        </p:nvSpPr>
        <p:spPr bwMode="auto">
          <a:xfrm>
            <a:off x="1600200" y="762000"/>
            <a:ext cx="17526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Dental Claims</a:t>
            </a:r>
          </a:p>
          <a:p>
            <a:pPr algn="ctr">
              <a:spcBef>
                <a:spcPct val="50000"/>
              </a:spcBef>
            </a:pPr>
            <a:r>
              <a:rPr lang="en-US" sz="1400" b="1"/>
              <a:t>2.1 Million</a:t>
            </a:r>
          </a:p>
        </p:txBody>
      </p:sp>
      <p:sp>
        <p:nvSpPr>
          <p:cNvPr id="6150" name="Text Box 15"/>
          <p:cNvSpPr txBox="1">
            <a:spLocks noChangeArrowheads="1"/>
          </p:cNvSpPr>
          <p:nvPr/>
        </p:nvSpPr>
        <p:spPr bwMode="auto">
          <a:xfrm>
            <a:off x="1676400" y="2286000"/>
            <a:ext cx="1524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Claims Processed</a:t>
            </a:r>
          </a:p>
        </p:txBody>
      </p:sp>
      <p:sp>
        <p:nvSpPr>
          <p:cNvPr id="6151" name="Text Box 17"/>
          <p:cNvSpPr txBox="1">
            <a:spLocks noChangeArrowheads="1"/>
          </p:cNvSpPr>
          <p:nvPr/>
        </p:nvSpPr>
        <p:spPr bwMode="auto">
          <a:xfrm>
            <a:off x="1447800" y="6021388"/>
            <a:ext cx="1905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Claims Approved/Declined</a:t>
            </a:r>
          </a:p>
        </p:txBody>
      </p:sp>
      <p:sp>
        <p:nvSpPr>
          <p:cNvPr id="6152" name="Text Box 18"/>
          <p:cNvSpPr txBox="1">
            <a:spLocks noChangeArrowheads="1"/>
          </p:cNvSpPr>
          <p:nvPr/>
        </p:nvSpPr>
        <p:spPr bwMode="auto">
          <a:xfrm>
            <a:off x="1905000" y="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DENTAL CLAIMS PROCESS MAP- </a:t>
            </a:r>
            <a:r>
              <a:rPr lang="en-US" b="1" i="1"/>
              <a:t>AS IS</a:t>
            </a:r>
          </a:p>
        </p:txBody>
      </p:sp>
      <p:sp>
        <p:nvSpPr>
          <p:cNvPr id="6153" name="Rectangle 26"/>
          <p:cNvSpPr>
            <a:spLocks noChangeArrowheads="1"/>
          </p:cNvSpPr>
          <p:nvPr/>
        </p:nvSpPr>
        <p:spPr bwMode="auto">
          <a:xfrm>
            <a:off x="1524000" y="3581400"/>
            <a:ext cx="1981200" cy="990600"/>
          </a:xfrm>
          <a:prstGeom prst="rect">
            <a:avLst/>
          </a:prstGeom>
          <a:solidFill>
            <a:srgbClr val="EDB1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154" name="Text Box 28"/>
          <p:cNvSpPr txBox="1">
            <a:spLocks noChangeArrowheads="1"/>
          </p:cNvSpPr>
          <p:nvPr/>
        </p:nvSpPr>
        <p:spPr bwMode="auto">
          <a:xfrm>
            <a:off x="1676400" y="3657600"/>
            <a:ext cx="16002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Claims sent to outsourced companies for review</a:t>
            </a:r>
          </a:p>
        </p:txBody>
      </p:sp>
      <p:sp>
        <p:nvSpPr>
          <p:cNvPr id="6155" name="Rectangle 29"/>
          <p:cNvSpPr>
            <a:spLocks noChangeArrowheads="1"/>
          </p:cNvSpPr>
          <p:nvPr/>
        </p:nvSpPr>
        <p:spPr bwMode="auto">
          <a:xfrm>
            <a:off x="4267200" y="6019800"/>
            <a:ext cx="4419600" cy="685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Text Box 30"/>
          <p:cNvSpPr txBox="1">
            <a:spLocks noChangeArrowheads="1"/>
          </p:cNvSpPr>
          <p:nvPr/>
        </p:nvSpPr>
        <p:spPr bwMode="auto">
          <a:xfrm>
            <a:off x="4800600" y="6005513"/>
            <a:ext cx="3505200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1400"/>
              <a:t> 87% of claims approved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1400"/>
              <a:t> 13% of claims declined</a:t>
            </a:r>
          </a:p>
        </p:txBody>
      </p:sp>
      <p:sp>
        <p:nvSpPr>
          <p:cNvPr id="2061" name="Rectangle 35"/>
          <p:cNvSpPr>
            <a:spLocks noChangeArrowheads="1"/>
          </p:cNvSpPr>
          <p:nvPr/>
        </p:nvSpPr>
        <p:spPr bwMode="auto">
          <a:xfrm>
            <a:off x="4267200" y="2209800"/>
            <a:ext cx="4495800" cy="838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r>
              <a:rPr lang="en-US" sz="1400">
                <a:latin typeface="Times New Roman" charset="0"/>
              </a:rPr>
              <a:t>            - 63% claims auto adjudicated decision</a:t>
            </a:r>
          </a:p>
          <a:p>
            <a:pPr>
              <a:spcBef>
                <a:spcPct val="50000"/>
              </a:spcBef>
              <a:defRPr/>
            </a:pPr>
            <a:r>
              <a:rPr lang="en-US" sz="1400">
                <a:latin typeface="Times New Roman" charset="0"/>
              </a:rPr>
              <a:t>            - 37% claims manual decision</a:t>
            </a:r>
          </a:p>
        </p:txBody>
      </p:sp>
      <p:sp>
        <p:nvSpPr>
          <p:cNvPr id="6158" name="Rectangle 37"/>
          <p:cNvSpPr>
            <a:spLocks noChangeArrowheads="1"/>
          </p:cNvSpPr>
          <p:nvPr/>
        </p:nvSpPr>
        <p:spPr bwMode="auto">
          <a:xfrm>
            <a:off x="4343400" y="609600"/>
            <a:ext cx="44196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/>
              <a:t>           - 45% received electronically</a:t>
            </a:r>
          </a:p>
          <a:p>
            <a:r>
              <a:rPr lang="en-US" sz="1400"/>
              <a:t>           - 45% received via paper and </a:t>
            </a:r>
          </a:p>
          <a:p>
            <a:r>
              <a:rPr lang="en-US" sz="1400"/>
              <a:t>                      sent to data entry outsourcer</a:t>
            </a:r>
          </a:p>
          <a:p>
            <a:r>
              <a:rPr lang="en-US" sz="1400"/>
              <a:t>           - 10% received/processed via paper</a:t>
            </a:r>
          </a:p>
        </p:txBody>
      </p:sp>
      <p:sp>
        <p:nvSpPr>
          <p:cNvPr id="6159" name="Rectangle 40"/>
          <p:cNvSpPr>
            <a:spLocks noChangeArrowheads="1"/>
          </p:cNvSpPr>
          <p:nvPr/>
        </p:nvSpPr>
        <p:spPr bwMode="auto">
          <a:xfrm>
            <a:off x="4343400" y="3505200"/>
            <a:ext cx="4343400" cy="1066800"/>
          </a:xfrm>
          <a:prstGeom prst="rect">
            <a:avLst/>
          </a:prstGeom>
          <a:solidFill>
            <a:srgbClr val="EDB1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/>
              <a:t>   - 35% claims go to HCI for code edit review</a:t>
            </a:r>
          </a:p>
          <a:p>
            <a:r>
              <a:rPr lang="en-US" sz="1400"/>
              <a:t>   -   4% of claims go to P&amp;R for professional review</a:t>
            </a:r>
          </a:p>
        </p:txBody>
      </p:sp>
      <p:sp>
        <p:nvSpPr>
          <p:cNvPr id="6160" name="Text Box 42"/>
          <p:cNvSpPr txBox="1">
            <a:spLocks noChangeArrowheads="1"/>
          </p:cNvSpPr>
          <p:nvPr/>
        </p:nvSpPr>
        <p:spPr bwMode="auto">
          <a:xfrm>
            <a:off x="0" y="762000"/>
            <a:ext cx="1150938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Claims</a:t>
            </a:r>
          </a:p>
          <a:p>
            <a:pPr algn="ctr">
              <a:spcBef>
                <a:spcPct val="50000"/>
              </a:spcBef>
            </a:pPr>
            <a:r>
              <a:rPr lang="en-US" sz="1400" b="1"/>
              <a:t>Presort</a:t>
            </a:r>
          </a:p>
        </p:txBody>
      </p:sp>
      <p:sp>
        <p:nvSpPr>
          <p:cNvPr id="6161" name="Text Box 43"/>
          <p:cNvSpPr txBox="1">
            <a:spLocks noChangeArrowheads="1"/>
          </p:cNvSpPr>
          <p:nvPr/>
        </p:nvSpPr>
        <p:spPr bwMode="auto">
          <a:xfrm>
            <a:off x="0" y="2438400"/>
            <a:ext cx="1150938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Claims</a:t>
            </a:r>
          </a:p>
          <a:p>
            <a:pPr algn="ctr">
              <a:spcBef>
                <a:spcPct val="50000"/>
              </a:spcBef>
            </a:pPr>
            <a:r>
              <a:rPr lang="en-US" sz="1400" b="1"/>
              <a:t>Processing</a:t>
            </a:r>
          </a:p>
        </p:txBody>
      </p:sp>
      <p:sp>
        <p:nvSpPr>
          <p:cNvPr id="6162" name="Text Box 44"/>
          <p:cNvSpPr txBox="1">
            <a:spLocks noChangeArrowheads="1"/>
          </p:cNvSpPr>
          <p:nvPr/>
        </p:nvSpPr>
        <p:spPr bwMode="auto">
          <a:xfrm>
            <a:off x="0" y="3657600"/>
            <a:ext cx="1150938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Claims</a:t>
            </a:r>
          </a:p>
          <a:p>
            <a:pPr algn="ctr">
              <a:spcBef>
                <a:spcPct val="50000"/>
              </a:spcBef>
            </a:pPr>
            <a:r>
              <a:rPr lang="en-US" sz="1400" b="1"/>
              <a:t>Review</a:t>
            </a:r>
          </a:p>
        </p:txBody>
      </p:sp>
      <p:sp>
        <p:nvSpPr>
          <p:cNvPr id="6163" name="Text Box 45"/>
          <p:cNvSpPr txBox="1">
            <a:spLocks noChangeArrowheads="1"/>
          </p:cNvSpPr>
          <p:nvPr/>
        </p:nvSpPr>
        <p:spPr bwMode="auto">
          <a:xfrm>
            <a:off x="0" y="6019800"/>
            <a:ext cx="1150938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Claims</a:t>
            </a:r>
          </a:p>
          <a:p>
            <a:pPr algn="ctr">
              <a:spcBef>
                <a:spcPct val="50000"/>
              </a:spcBef>
            </a:pPr>
            <a:r>
              <a:rPr lang="en-US" sz="1400" b="1"/>
              <a:t>System</a:t>
            </a:r>
          </a:p>
        </p:txBody>
      </p:sp>
      <p:sp>
        <p:nvSpPr>
          <p:cNvPr id="6164" name="Text Box 46"/>
          <p:cNvSpPr txBox="1">
            <a:spLocks noChangeArrowheads="1"/>
          </p:cNvSpPr>
          <p:nvPr/>
        </p:nvSpPr>
        <p:spPr bwMode="auto">
          <a:xfrm>
            <a:off x="0" y="4953000"/>
            <a:ext cx="1477963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Claims</a:t>
            </a:r>
          </a:p>
          <a:p>
            <a:pPr algn="ctr">
              <a:spcBef>
                <a:spcPct val="50000"/>
              </a:spcBef>
            </a:pPr>
            <a:r>
              <a:rPr lang="en-US" sz="1400" b="1"/>
              <a:t>Determination</a:t>
            </a:r>
          </a:p>
          <a:p>
            <a:pPr>
              <a:spcBef>
                <a:spcPct val="50000"/>
              </a:spcBef>
            </a:pPr>
            <a:endParaRPr lang="en-US" sz="1400" b="1"/>
          </a:p>
        </p:txBody>
      </p:sp>
      <p:sp>
        <p:nvSpPr>
          <p:cNvPr id="6165" name="Rectangle 47"/>
          <p:cNvSpPr>
            <a:spLocks noChangeArrowheads="1"/>
          </p:cNvSpPr>
          <p:nvPr/>
        </p:nvSpPr>
        <p:spPr bwMode="auto">
          <a:xfrm>
            <a:off x="1524000" y="4800600"/>
            <a:ext cx="1981200" cy="990600"/>
          </a:xfrm>
          <a:prstGeom prst="rect">
            <a:avLst/>
          </a:prstGeom>
          <a:solidFill>
            <a:srgbClr val="F0612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400" b="1"/>
              <a:t>Claims sent from </a:t>
            </a:r>
          </a:p>
          <a:p>
            <a:pPr algn="ctr">
              <a:spcBef>
                <a:spcPct val="50000"/>
              </a:spcBef>
            </a:pPr>
            <a:r>
              <a:rPr lang="en-US" sz="1400" b="1"/>
              <a:t>Outsourcers </a:t>
            </a:r>
          </a:p>
          <a:p>
            <a:pPr algn="ctr">
              <a:spcBef>
                <a:spcPct val="50000"/>
              </a:spcBef>
            </a:pPr>
            <a:r>
              <a:rPr lang="en-US" sz="1400" b="1"/>
              <a:t>back  to CB</a:t>
            </a:r>
          </a:p>
        </p:txBody>
      </p:sp>
      <p:sp>
        <p:nvSpPr>
          <p:cNvPr id="6166" name="Line 51"/>
          <p:cNvSpPr>
            <a:spLocks noChangeShapeType="1"/>
          </p:cNvSpPr>
          <p:nvPr/>
        </p:nvSpPr>
        <p:spPr bwMode="auto">
          <a:xfrm>
            <a:off x="1981200" y="160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7" name="Line 52"/>
          <p:cNvSpPr>
            <a:spLocks noChangeShapeType="1"/>
          </p:cNvSpPr>
          <p:nvPr/>
        </p:nvSpPr>
        <p:spPr bwMode="auto">
          <a:xfrm flipH="1">
            <a:off x="1981200" y="3048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8" name="Line 53"/>
          <p:cNvSpPr>
            <a:spLocks noChangeShapeType="1"/>
          </p:cNvSpPr>
          <p:nvPr/>
        </p:nvSpPr>
        <p:spPr bwMode="auto">
          <a:xfrm>
            <a:off x="19812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9" name="Line 54"/>
          <p:cNvSpPr>
            <a:spLocks noChangeShapeType="1"/>
          </p:cNvSpPr>
          <p:nvPr/>
        </p:nvSpPr>
        <p:spPr bwMode="auto">
          <a:xfrm>
            <a:off x="1981200" y="579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447800" y="762000"/>
            <a:ext cx="19050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441450" y="2133600"/>
            <a:ext cx="1905000" cy="1371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371600" y="5715000"/>
            <a:ext cx="1828800" cy="914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Text Box 8"/>
          <p:cNvSpPr txBox="1">
            <a:spLocks noChangeArrowheads="1"/>
          </p:cNvSpPr>
          <p:nvPr/>
        </p:nvSpPr>
        <p:spPr bwMode="auto">
          <a:xfrm>
            <a:off x="1066800" y="795338"/>
            <a:ext cx="2819400" cy="1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Dental Claims</a:t>
            </a:r>
          </a:p>
          <a:p>
            <a:pPr algn="ctr">
              <a:spcBef>
                <a:spcPct val="50000"/>
              </a:spcBef>
            </a:pPr>
            <a:r>
              <a:rPr lang="en-US" sz="1400" b="1"/>
              <a:t>Processed</a:t>
            </a:r>
          </a:p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C00000"/>
                </a:solidFill>
              </a:rPr>
              <a:t>2.1 Million</a:t>
            </a:r>
          </a:p>
          <a:p>
            <a:pPr algn="ctr">
              <a:spcBef>
                <a:spcPct val="50000"/>
              </a:spcBef>
            </a:pPr>
            <a:endParaRPr lang="en-US" sz="1400"/>
          </a:p>
        </p:txBody>
      </p:sp>
      <p:sp>
        <p:nvSpPr>
          <p:cNvPr id="7174" name="Text Box 10"/>
          <p:cNvSpPr txBox="1">
            <a:spLocks noChangeArrowheads="1"/>
          </p:cNvSpPr>
          <p:nvPr/>
        </p:nvSpPr>
        <p:spPr bwMode="auto">
          <a:xfrm>
            <a:off x="1365250" y="2286000"/>
            <a:ext cx="206375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Customer Contacts Company regarding claims status</a:t>
            </a:r>
          </a:p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C00000"/>
                </a:solidFill>
              </a:rPr>
              <a:t>300k calls/ 5k e-mails</a:t>
            </a:r>
          </a:p>
        </p:txBody>
      </p:sp>
      <p:sp>
        <p:nvSpPr>
          <p:cNvPr id="7175" name="Text Box 11"/>
          <p:cNvSpPr txBox="1">
            <a:spLocks noChangeArrowheads="1"/>
          </p:cNvSpPr>
          <p:nvPr/>
        </p:nvSpPr>
        <p:spPr bwMode="auto">
          <a:xfrm>
            <a:off x="1524000" y="5791200"/>
            <a:ext cx="15240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Claims Resolves Inquiries</a:t>
            </a:r>
          </a:p>
        </p:txBody>
      </p:sp>
      <p:sp>
        <p:nvSpPr>
          <p:cNvPr id="7176" name="Text Box 12"/>
          <p:cNvSpPr txBox="1">
            <a:spLocks noChangeArrowheads="1"/>
          </p:cNvSpPr>
          <p:nvPr/>
        </p:nvSpPr>
        <p:spPr bwMode="auto">
          <a:xfrm>
            <a:off x="990600" y="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DENTAL CLAIMS INQUIRY PROCESS MAP – </a:t>
            </a:r>
            <a:r>
              <a:rPr lang="en-US" b="1" i="1"/>
              <a:t>AS IS</a:t>
            </a:r>
          </a:p>
        </p:txBody>
      </p:sp>
      <p:sp>
        <p:nvSpPr>
          <p:cNvPr id="7177" name="Rectangle 16"/>
          <p:cNvSpPr>
            <a:spLocks noChangeArrowheads="1"/>
          </p:cNvSpPr>
          <p:nvPr/>
        </p:nvSpPr>
        <p:spPr bwMode="auto">
          <a:xfrm>
            <a:off x="1447800" y="3962400"/>
            <a:ext cx="1905000" cy="1295400"/>
          </a:xfrm>
          <a:prstGeom prst="rect">
            <a:avLst/>
          </a:prstGeom>
          <a:solidFill>
            <a:srgbClr val="EDB1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7178" name="Text Box 17"/>
          <p:cNvSpPr txBox="1">
            <a:spLocks noChangeArrowheads="1"/>
          </p:cNvSpPr>
          <p:nvPr/>
        </p:nvSpPr>
        <p:spPr bwMode="auto">
          <a:xfrm>
            <a:off x="1371600" y="3962400"/>
            <a:ext cx="1981200" cy="12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Customer Care opens Claim Inquiries for unresolved issues</a:t>
            </a:r>
          </a:p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C00000"/>
                </a:solidFill>
              </a:rPr>
              <a:t>38k Claims Inquiries</a:t>
            </a:r>
          </a:p>
        </p:txBody>
      </p:sp>
      <p:sp>
        <p:nvSpPr>
          <p:cNvPr id="7179" name="Rectangle 18"/>
          <p:cNvSpPr>
            <a:spLocks noChangeArrowheads="1"/>
          </p:cNvSpPr>
          <p:nvPr/>
        </p:nvSpPr>
        <p:spPr bwMode="auto">
          <a:xfrm>
            <a:off x="3657600" y="5486400"/>
            <a:ext cx="4953000" cy="1143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/>
              <a:t> </a:t>
            </a:r>
            <a:r>
              <a:rPr lang="en-US" sz="1400"/>
              <a:t>89% of claims inquiries resolved by reprocessing </a:t>
            </a:r>
          </a:p>
          <a:p>
            <a:pPr>
              <a:spcBef>
                <a:spcPct val="50000"/>
              </a:spcBef>
            </a:pPr>
            <a:r>
              <a:rPr lang="en-US" sz="1400"/>
              <a:t>           claims (61%)  or returned to customer care (28%)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1400"/>
              <a:t> 11% of claim inquiries require re-contact by customer</a:t>
            </a:r>
          </a:p>
        </p:txBody>
      </p:sp>
      <p:sp>
        <p:nvSpPr>
          <p:cNvPr id="3084" name="Rectangle 22"/>
          <p:cNvSpPr>
            <a:spLocks noChangeArrowheads="1"/>
          </p:cNvSpPr>
          <p:nvPr/>
        </p:nvSpPr>
        <p:spPr bwMode="auto">
          <a:xfrm>
            <a:off x="3733800" y="2209800"/>
            <a:ext cx="4419600" cy="838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7181" name="Text Box 23"/>
          <p:cNvSpPr txBox="1">
            <a:spLocks noChangeArrowheads="1"/>
          </p:cNvSpPr>
          <p:nvPr/>
        </p:nvSpPr>
        <p:spPr bwMode="auto">
          <a:xfrm>
            <a:off x="3886200" y="2286000"/>
            <a:ext cx="41148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1400"/>
              <a:t>87% questions resolved over phone/ e-mail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1400"/>
              <a:t> 13% requires claims inquiry</a:t>
            </a:r>
          </a:p>
        </p:txBody>
      </p:sp>
      <p:sp>
        <p:nvSpPr>
          <p:cNvPr id="7182" name="Rectangle 24"/>
          <p:cNvSpPr>
            <a:spLocks noChangeArrowheads="1"/>
          </p:cNvSpPr>
          <p:nvPr/>
        </p:nvSpPr>
        <p:spPr bwMode="auto">
          <a:xfrm>
            <a:off x="3733800" y="838200"/>
            <a:ext cx="4419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 </a:t>
            </a:r>
          </a:p>
          <a:p>
            <a:pPr algn="ctr"/>
            <a:endParaRPr lang="en-US" sz="1400"/>
          </a:p>
          <a:p>
            <a:pPr algn="ctr"/>
            <a:r>
              <a:rPr lang="en-US" sz="1400"/>
              <a:t>87% Claims Approved</a:t>
            </a:r>
          </a:p>
          <a:p>
            <a:pPr algn="ctr"/>
            <a:r>
              <a:rPr lang="en-US" sz="1400"/>
              <a:t>13% Claims Declined</a:t>
            </a:r>
          </a:p>
          <a:p>
            <a:pPr algn="ctr"/>
            <a:endParaRPr lang="en-US" sz="1400"/>
          </a:p>
          <a:p>
            <a:pPr algn="ctr"/>
            <a:endParaRPr lang="en-US" sz="1400"/>
          </a:p>
        </p:txBody>
      </p:sp>
      <p:sp>
        <p:nvSpPr>
          <p:cNvPr id="7183" name="Text Box 25"/>
          <p:cNvSpPr txBox="1">
            <a:spLocks noChangeArrowheads="1"/>
          </p:cNvSpPr>
          <p:nvPr/>
        </p:nvSpPr>
        <p:spPr bwMode="auto">
          <a:xfrm>
            <a:off x="0" y="838200"/>
            <a:ext cx="140017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Claims</a:t>
            </a:r>
          </a:p>
          <a:p>
            <a:pPr algn="ctr">
              <a:spcBef>
                <a:spcPct val="50000"/>
              </a:spcBef>
            </a:pPr>
            <a:r>
              <a:rPr lang="en-US" sz="1400" b="1"/>
              <a:t>Process</a:t>
            </a:r>
          </a:p>
        </p:txBody>
      </p:sp>
      <p:sp>
        <p:nvSpPr>
          <p:cNvPr id="7184" name="Text Box 26"/>
          <p:cNvSpPr txBox="1">
            <a:spLocks noChangeArrowheads="1"/>
          </p:cNvSpPr>
          <p:nvPr/>
        </p:nvSpPr>
        <p:spPr bwMode="auto">
          <a:xfrm>
            <a:off x="144463" y="2514600"/>
            <a:ext cx="1150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Customer</a:t>
            </a:r>
          </a:p>
        </p:txBody>
      </p:sp>
      <p:sp>
        <p:nvSpPr>
          <p:cNvPr id="7185" name="Text Box 27"/>
          <p:cNvSpPr txBox="1">
            <a:spLocks noChangeArrowheads="1"/>
          </p:cNvSpPr>
          <p:nvPr/>
        </p:nvSpPr>
        <p:spPr bwMode="auto">
          <a:xfrm>
            <a:off x="0" y="4572000"/>
            <a:ext cx="11509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Customer Care</a:t>
            </a:r>
          </a:p>
        </p:txBody>
      </p:sp>
      <p:sp>
        <p:nvSpPr>
          <p:cNvPr id="7186" name="Text Box 28"/>
          <p:cNvSpPr txBox="1">
            <a:spLocks noChangeArrowheads="1"/>
          </p:cNvSpPr>
          <p:nvPr/>
        </p:nvSpPr>
        <p:spPr bwMode="auto">
          <a:xfrm>
            <a:off x="0" y="6172200"/>
            <a:ext cx="1150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Claims</a:t>
            </a:r>
          </a:p>
        </p:txBody>
      </p:sp>
      <p:sp>
        <p:nvSpPr>
          <p:cNvPr id="7187" name="Line 30"/>
          <p:cNvSpPr>
            <a:spLocks noChangeShapeType="1"/>
          </p:cNvSpPr>
          <p:nvPr/>
        </p:nvSpPr>
        <p:spPr bwMode="auto">
          <a:xfrm>
            <a:off x="1752600" y="182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8" name="Line 31"/>
          <p:cNvSpPr>
            <a:spLocks noChangeShapeType="1"/>
          </p:cNvSpPr>
          <p:nvPr/>
        </p:nvSpPr>
        <p:spPr bwMode="auto">
          <a:xfrm>
            <a:off x="1752600" y="3505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9" name="Line 32"/>
          <p:cNvSpPr>
            <a:spLocks noChangeShapeType="1"/>
          </p:cNvSpPr>
          <p:nvPr/>
        </p:nvSpPr>
        <p:spPr bwMode="auto">
          <a:xfrm>
            <a:off x="1752600" y="5257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0" name="Freeform 35"/>
          <p:cNvSpPr>
            <a:spLocks/>
          </p:cNvSpPr>
          <p:nvPr/>
        </p:nvSpPr>
        <p:spPr bwMode="auto">
          <a:xfrm>
            <a:off x="1066800" y="3124200"/>
            <a:ext cx="152400" cy="3352800"/>
          </a:xfrm>
          <a:custGeom>
            <a:avLst/>
            <a:gdLst>
              <a:gd name="T0" fmla="*/ 2147483647 w 448"/>
              <a:gd name="T1" fmla="*/ 2147483647 h 1712"/>
              <a:gd name="T2" fmla="*/ 2147483647 w 448"/>
              <a:gd name="T3" fmla="*/ 2147483647 h 1712"/>
              <a:gd name="T4" fmla="*/ 2147483647 w 448"/>
              <a:gd name="T5" fmla="*/ 2147483647 h 1712"/>
              <a:gd name="T6" fmla="*/ 0 60000 65536"/>
              <a:gd name="T7" fmla="*/ 0 60000 65536"/>
              <a:gd name="T8" fmla="*/ 0 60000 65536"/>
              <a:gd name="T9" fmla="*/ 0 w 448"/>
              <a:gd name="T10" fmla="*/ 0 h 1712"/>
              <a:gd name="T11" fmla="*/ 448 w 448"/>
              <a:gd name="T12" fmla="*/ 1712 h 17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8" h="1712">
                <a:moveTo>
                  <a:pt x="64" y="1712"/>
                </a:moveTo>
                <a:cubicBezTo>
                  <a:pt x="32" y="1128"/>
                  <a:pt x="0" y="544"/>
                  <a:pt x="64" y="272"/>
                </a:cubicBezTo>
                <a:cubicBezTo>
                  <a:pt x="128" y="0"/>
                  <a:pt x="392" y="112"/>
                  <a:pt x="448" y="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1" name="Line 37"/>
          <p:cNvSpPr>
            <a:spLocks noChangeShapeType="1"/>
          </p:cNvSpPr>
          <p:nvPr/>
        </p:nvSpPr>
        <p:spPr bwMode="auto">
          <a:xfrm>
            <a:off x="1066800" y="647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2" name="AutoShape 40"/>
          <p:cNvSpPr>
            <a:spLocks noChangeArrowheads="1"/>
          </p:cNvSpPr>
          <p:nvPr/>
        </p:nvSpPr>
        <p:spPr bwMode="auto">
          <a:xfrm rot="5400000">
            <a:off x="1028700" y="3162300"/>
            <a:ext cx="457200" cy="228600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1143000"/>
          <a:ext cx="7723188" cy="5260978"/>
        </p:xfrm>
        <a:graphic>
          <a:graphicData uri="http://schemas.openxmlformats.org/drawingml/2006/table">
            <a:tbl>
              <a:tblPr/>
              <a:tblGrid>
                <a:gridCol w="677863"/>
                <a:gridCol w="639763"/>
                <a:gridCol w="1020762"/>
                <a:gridCol w="638175"/>
                <a:gridCol w="1022350"/>
                <a:gridCol w="638175"/>
                <a:gridCol w="1022350"/>
                <a:gridCol w="638175"/>
                <a:gridCol w="1425575"/>
              </a:tblGrid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Activity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Unit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Cumulative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Annual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Cost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Cost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Volume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Cost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Claim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$2.00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$2.00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2.1M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$4,200,000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Processed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Calls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$3.00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$5.00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300K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$1,500,000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(1st, 2nd, 3rd)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First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$3.00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$8.00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38.5k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$308,000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Inquiry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Reprocessed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$2.00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$10.00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24.6k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$246,000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Claims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Second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$3.00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$14.00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4000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$56,000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Inquiry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Third 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$4.00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$21.00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1400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$29,400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Inquiry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Grievance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$200.00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$221.00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900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$198,900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Grand total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$6,538,300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>
            <a:off x="3200400" y="6248400"/>
            <a:ext cx="2600325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57" name="Title 4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u="sng" smtClean="0"/>
              <a:t>Cost-volume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u="sng" smtClean="0"/>
              <a:t>Voice of the Customer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905000"/>
          <a:ext cx="7162799" cy="3505203"/>
        </p:xfrm>
        <a:graphic>
          <a:graphicData uri="http://schemas.openxmlformats.org/drawingml/2006/table">
            <a:tbl>
              <a:tblPr/>
              <a:tblGrid>
                <a:gridCol w="1889201"/>
                <a:gridCol w="878933"/>
                <a:gridCol w="878933"/>
                <a:gridCol w="878933"/>
                <a:gridCol w="878933"/>
                <a:gridCol w="878933"/>
                <a:gridCol w="878933"/>
              </a:tblGrid>
              <a:tr h="38946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49" marR="6449" marT="6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Strongly Agree</a:t>
                      </a:r>
                    </a:p>
                  </a:txBody>
                  <a:tcPr marL="6449" marR="6449" marT="6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Agree</a:t>
                      </a:r>
                    </a:p>
                  </a:txBody>
                  <a:tcPr marL="6449" marR="6449" marT="6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Neutral</a:t>
                      </a:r>
                    </a:p>
                  </a:txBody>
                  <a:tcPr marL="6449" marR="6449" marT="6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Disagree</a:t>
                      </a:r>
                    </a:p>
                  </a:txBody>
                  <a:tcPr marL="6449" marR="6449" marT="6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Strongly Disagree</a:t>
                      </a:r>
                    </a:p>
                  </a:txBody>
                  <a:tcPr marL="6449" marR="6449" marT="6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N/A</a:t>
                      </a:r>
                    </a:p>
                  </a:txBody>
                  <a:tcPr marL="6449" marR="6449" marT="6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Timely Processing</a:t>
                      </a:r>
                    </a:p>
                  </a:txBody>
                  <a:tcPr marL="6449" marR="6449" marT="644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7.0%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40.7%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15.1%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16.1%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18.9%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2.1%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Accurate Processing</a:t>
                      </a:r>
                    </a:p>
                  </a:txBody>
                  <a:tcPr marL="6449" marR="6449" marT="644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7.8%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41.3%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14.9%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19.9%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13.9%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2.1%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Efficient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Re-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proessing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49" marR="6449" marT="644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5.7%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33.3%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20.8%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20.8%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15.4%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3.9%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EOB Info Easy to Use</a:t>
                      </a:r>
                    </a:p>
                  </a:txBody>
                  <a:tcPr marL="6449" marR="6449" marT="644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13.9%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49.3%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15.0%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16.1%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1.8%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4.0%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Online Access Helpful/Easy</a:t>
                      </a:r>
                    </a:p>
                  </a:txBody>
                  <a:tcPr marL="6449" marR="6449" marT="644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8.1%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13.9%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14.9%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9.7%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1.5%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52.5%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9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Automated Phone Service Helpful</a:t>
                      </a:r>
                    </a:p>
                  </a:txBody>
                  <a:tcPr marL="6449" marR="6449" marT="644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8.9%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38.9%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20.7%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12.6%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7.4%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11.5%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Electronic Claims Processed Quickly</a:t>
                      </a:r>
                    </a:p>
                  </a:txBody>
                  <a:tcPr marL="6449" marR="6449" marT="644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13.3%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29.5%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22.9%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7.8%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12.7%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13.9%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Direct Deposit Faster than Check</a:t>
                      </a:r>
                    </a:p>
                  </a:txBody>
                  <a:tcPr marL="6449" marR="6449" marT="644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6.6%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10.9%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19.0%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9.3%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3.5%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50.8%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u="sng" smtClean="0"/>
              <a:t>Historical Claims &amp; Error Data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5029200" y="2133600"/>
          <a:ext cx="3810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533400" y="2133600"/>
          <a:ext cx="3810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600</TotalTime>
  <Words>1092</Words>
  <Application>Microsoft PowerPoint</Application>
  <PresentationFormat>On-screen Show (4:3)</PresentationFormat>
  <Paragraphs>576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Times New Roman</vt:lpstr>
      <vt:lpstr>Arial</vt:lpstr>
      <vt:lpstr>Calibri</vt:lpstr>
      <vt:lpstr>Georgia</vt:lpstr>
      <vt:lpstr>Office Theme</vt:lpstr>
      <vt:lpstr>Claims Rework Reduction</vt:lpstr>
      <vt:lpstr>From the charter:</vt:lpstr>
      <vt:lpstr>CompBenefits Org chart</vt:lpstr>
      <vt:lpstr>SIPOC</vt:lpstr>
      <vt:lpstr>Slide 5</vt:lpstr>
      <vt:lpstr>Slide 6</vt:lpstr>
      <vt:lpstr>Cost-volume </vt:lpstr>
      <vt:lpstr>Voice of the Customer</vt:lpstr>
      <vt:lpstr>Historical Claims &amp; Error Data</vt:lpstr>
      <vt:lpstr>Slide 10</vt:lpstr>
      <vt:lpstr>Slide 11</vt:lpstr>
      <vt:lpstr>Slide 12</vt:lpstr>
      <vt:lpstr>Slide 13</vt:lpstr>
      <vt:lpstr>Standardization &amp; Variation</vt:lpstr>
      <vt:lpstr>Slide 15</vt:lpstr>
      <vt:lpstr>House of Quality</vt:lpstr>
      <vt:lpstr>Improvements</vt:lpstr>
      <vt:lpstr>Slide 18</vt:lpstr>
      <vt:lpstr>Slide 19</vt:lpstr>
      <vt:lpstr>Slide 20</vt:lpstr>
    </vt:vector>
  </TitlesOfParts>
  <Company>Compbenefits Corp.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HUMANA/COMPBENEFITS OPERATIONS</dc:title>
  <dc:creator>Compbenefits User</dc:creator>
  <cp:lastModifiedBy>Nargundkar</cp:lastModifiedBy>
  <cp:revision>50</cp:revision>
  <dcterms:created xsi:type="dcterms:W3CDTF">2007-11-06T15:42:14Z</dcterms:created>
  <dcterms:modified xsi:type="dcterms:W3CDTF">2011-02-25T13:52:25Z</dcterms:modified>
</cp:coreProperties>
</file>