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7" r:id="rId4"/>
    <p:sldId id="276" r:id="rId5"/>
    <p:sldId id="275" r:id="rId6"/>
    <p:sldId id="274" r:id="rId7"/>
    <p:sldId id="268" r:id="rId8"/>
    <p:sldId id="296" r:id="rId9"/>
    <p:sldId id="272" r:id="rId10"/>
    <p:sldId id="277" r:id="rId11"/>
    <p:sldId id="271" r:id="rId12"/>
    <p:sldId id="280" r:id="rId13"/>
    <p:sldId id="279" r:id="rId14"/>
    <p:sldId id="278" r:id="rId15"/>
    <p:sldId id="270" r:id="rId16"/>
    <p:sldId id="282" r:id="rId17"/>
    <p:sldId id="283" r:id="rId18"/>
    <p:sldId id="281" r:id="rId19"/>
    <p:sldId id="284" r:id="rId20"/>
    <p:sldId id="285" r:id="rId21"/>
    <p:sldId id="286" r:id="rId22"/>
    <p:sldId id="287" r:id="rId23"/>
    <p:sldId id="269" r:id="rId24"/>
    <p:sldId id="288" r:id="rId25"/>
    <p:sldId id="289" r:id="rId26"/>
    <p:sldId id="290" r:id="rId27"/>
    <p:sldId id="291" r:id="rId28"/>
    <p:sldId id="273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6" d="100"/>
          <a:sy n="106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Current State CYCLE Times</a:t>
            </a:r>
          </a:p>
        </c:rich>
      </c:tx>
      <c:layout>
        <c:manualLayout>
          <c:xMode val="edge"/>
          <c:yMode val="edge"/>
          <c:x val="0.64533810134082981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Cycle Time</c:v>
          </c:tx>
          <c:invertIfNegative val="0"/>
          <c:dLbls>
            <c:dLbl>
              <c:idx val="0"/>
              <c:layout>
                <c:manualLayout>
                  <c:x val="-1.5425442618404478E-17"/>
                  <c:y val="-6.190476190476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01770473617911E-17"/>
                  <c:y val="-6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27949979382449E-3"/>
                  <c:y val="-8.571428571428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Sheet3!$H$3:$H$8</c:f>
              <c:strCache>
                <c:ptCount val="6"/>
                <c:pt idx="0">
                  <c:v>Initial Chart Assessment</c:v>
                </c:pt>
                <c:pt idx="1">
                  <c:v>Patient Assessment</c:v>
                </c:pt>
                <c:pt idx="2">
                  <c:v>Chart Notes</c:v>
                </c:pt>
                <c:pt idx="3">
                  <c:v>Chart Orders</c:v>
                </c:pt>
                <c:pt idx="4">
                  <c:v>Patient Reassessed</c:v>
                </c:pt>
                <c:pt idx="5">
                  <c:v>Disposition</c:v>
                </c:pt>
              </c:strCache>
            </c:strRef>
          </c:cat>
          <c:val>
            <c:numRef>
              <c:f>Sheet3!$I$3:$I$8</c:f>
              <c:numCache>
                <c:formatCode>h:mm:ss;@</c:formatCode>
                <c:ptCount val="6"/>
                <c:pt idx="0">
                  <c:v>1.9444444444444351E-3</c:v>
                </c:pt>
                <c:pt idx="1">
                  <c:v>3.7428774928774892E-3</c:v>
                </c:pt>
                <c:pt idx="2">
                  <c:v>6.8777777777777865E-3</c:v>
                </c:pt>
                <c:pt idx="3">
                  <c:v>1.8865740740740768E-3</c:v>
                </c:pt>
                <c:pt idx="4">
                  <c:v>1.6695601851851457E-3</c:v>
                </c:pt>
                <c:pt idx="5">
                  <c:v>2.3772141706924167E-3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87808"/>
        <c:axId val="89398016"/>
      </c:barChart>
      <c:lineChart>
        <c:grouping val="standard"/>
        <c:varyColors val="0"/>
        <c:ser>
          <c:idx val="1"/>
          <c:order val="1"/>
          <c:tx>
            <c:v>TAKT Time</c:v>
          </c:tx>
          <c:marker>
            <c:symbol val="none"/>
          </c:marker>
          <c:val>
            <c:numRef>
              <c:f>Sheet3!$J$3:$J$8</c:f>
              <c:numCache>
                <c:formatCode>h:mm:ss;@</c:formatCode>
                <c:ptCount val="6"/>
                <c:pt idx="0">
                  <c:v>2.3148148148148151E-3</c:v>
                </c:pt>
                <c:pt idx="1">
                  <c:v>2.3148148148148151E-3</c:v>
                </c:pt>
                <c:pt idx="2">
                  <c:v>2.3148148148148151E-3</c:v>
                </c:pt>
                <c:pt idx="3">
                  <c:v>2.3148148148148151E-3</c:v>
                </c:pt>
                <c:pt idx="4">
                  <c:v>2.3148148148148151E-3</c:v>
                </c:pt>
                <c:pt idx="5">
                  <c:v>2.3148148148148151E-3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87808"/>
        <c:axId val="89398016"/>
      </c:lineChart>
      <c:catAx>
        <c:axId val="1592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89398016"/>
        <c:crosses val="autoZero"/>
        <c:auto val="1"/>
        <c:lblAlgn val="ctr"/>
        <c:lblOffset val="100"/>
        <c:noMultiLvlLbl val="0"/>
      </c:catAx>
      <c:valAx>
        <c:axId val="89398016"/>
        <c:scaling>
          <c:orientation val="minMax"/>
        </c:scaling>
        <c:delete val="0"/>
        <c:axPos val="l"/>
        <c:numFmt formatCode="h:mm:ss;@" sourceLinked="1"/>
        <c:majorTickMark val="out"/>
        <c:minorTickMark val="none"/>
        <c:tickLblPos val="nextTo"/>
        <c:crossAx val="159287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DEDEE0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Future State Cycle Time </a:t>
            </a:r>
          </a:p>
        </c:rich>
      </c:tx>
      <c:layout>
        <c:manualLayout>
          <c:xMode val="edge"/>
          <c:yMode val="edge"/>
          <c:x val="0.67969117301363424"/>
          <c:y val="2.79027452649499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093626166968897E-2"/>
          <c:y val="5.0011349932609778E-2"/>
          <c:w val="0.77138481009470083"/>
          <c:h val="0.78216570901610272"/>
        </c:manualLayout>
      </c:layout>
      <c:barChart>
        <c:barDir val="col"/>
        <c:grouping val="clustered"/>
        <c:varyColors val="0"/>
        <c:ser>
          <c:idx val="0"/>
          <c:order val="0"/>
          <c:tx>
            <c:v>Cycle Time</c:v>
          </c:tx>
          <c:invertIfNegative val="0"/>
          <c:dLbls>
            <c:dLbl>
              <c:idx val="0"/>
              <c:layout>
                <c:manualLayout>
                  <c:x val="1.718213058419244E-3"/>
                  <c:y val="-2.857142857142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546391752577319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Sheet4!$H$3:$H$6</c:f>
              <c:strCache>
                <c:ptCount val="4"/>
                <c:pt idx="0">
                  <c:v>Initial Chart Assessment</c:v>
                </c:pt>
                <c:pt idx="1">
                  <c:v>Patient Assessment, Orders, Notes</c:v>
                </c:pt>
                <c:pt idx="2">
                  <c:v>Patient Reassessed</c:v>
                </c:pt>
                <c:pt idx="3">
                  <c:v>Disposition</c:v>
                </c:pt>
              </c:strCache>
            </c:strRef>
          </c:cat>
          <c:val>
            <c:numRef>
              <c:f>Sheet4!$I$3:$I$6</c:f>
              <c:numCache>
                <c:formatCode>h:mm:ss;@</c:formatCode>
                <c:ptCount val="4"/>
                <c:pt idx="0">
                  <c:v>1.9444444444444351E-3</c:v>
                </c:pt>
                <c:pt idx="1">
                  <c:v>1.2507229344729353E-2</c:v>
                </c:pt>
                <c:pt idx="2">
                  <c:v>1.6695601851851457E-3</c:v>
                </c:pt>
                <c:pt idx="3">
                  <c:v>2.3772141706924167E-3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66912"/>
        <c:axId val="89398592"/>
      </c:barChart>
      <c:lineChart>
        <c:grouping val="standard"/>
        <c:varyColors val="0"/>
        <c:ser>
          <c:idx val="1"/>
          <c:order val="1"/>
          <c:tx>
            <c:v>TAKT Time</c:v>
          </c:tx>
          <c:marker>
            <c:symbol val="none"/>
          </c:marker>
          <c:cat>
            <c:strRef>
              <c:f>Sheet4!$H$3:$H$6</c:f>
              <c:strCache>
                <c:ptCount val="4"/>
                <c:pt idx="0">
                  <c:v>Initial Chart Assessment</c:v>
                </c:pt>
                <c:pt idx="1">
                  <c:v>Patient Assessment, Orders, Notes</c:v>
                </c:pt>
                <c:pt idx="2">
                  <c:v>Patient Reassessed</c:v>
                </c:pt>
                <c:pt idx="3">
                  <c:v>Disposition</c:v>
                </c:pt>
              </c:strCache>
            </c:strRef>
          </c:cat>
          <c:val>
            <c:numRef>
              <c:f>Sheet4!$J$3:$J$6</c:f>
              <c:numCache>
                <c:formatCode>h:mm:ss;@</c:formatCode>
                <c:ptCount val="4"/>
                <c:pt idx="0">
                  <c:v>2.3148148148148151E-3</c:v>
                </c:pt>
                <c:pt idx="1">
                  <c:v>2.3148148148148151E-3</c:v>
                </c:pt>
                <c:pt idx="2">
                  <c:v>2.3148148148148151E-3</c:v>
                </c:pt>
                <c:pt idx="3">
                  <c:v>2.3148148148148151E-3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66912"/>
        <c:axId val="89398592"/>
      </c:lineChart>
      <c:catAx>
        <c:axId val="16016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89398592"/>
        <c:crosses val="autoZero"/>
        <c:auto val="1"/>
        <c:lblAlgn val="ctr"/>
        <c:lblOffset val="100"/>
        <c:noMultiLvlLbl val="0"/>
      </c:catAx>
      <c:valAx>
        <c:axId val="89398592"/>
        <c:scaling>
          <c:orientation val="minMax"/>
        </c:scaling>
        <c:delete val="0"/>
        <c:axPos val="l"/>
        <c:numFmt formatCode="h:mm:ss;@" sourceLinked="1"/>
        <c:majorTickMark val="out"/>
        <c:minorTickMark val="none"/>
        <c:tickLblPos val="nextTo"/>
        <c:crossAx val="160166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DEDEE0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F27BF-8BAB-4F0A-804C-F1CD8DFB6071}" type="doc">
      <dgm:prSet loTypeId="urn:microsoft.com/office/officeart/2011/layout/Circl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BDCC3-395B-4D3E-AA42-DABEE52785CE}">
      <dgm:prSet phldrT="[Text]" custT="1"/>
      <dgm:spPr/>
      <dgm:t>
        <a:bodyPr/>
        <a:lstStyle/>
        <a:p>
          <a:pPr algn="ctr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Define</a:t>
          </a:r>
        </a:p>
      </dgm:t>
    </dgm:pt>
    <dgm:pt modelId="{01165744-5FE9-4A0A-BBE2-655CC0B2174A}" type="parTrans" cxnId="{8786285D-8A3B-4E70-B22C-5830D407C3C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72DDE36-DEF7-472F-B741-A62B6BFA54FB}" type="sibTrans" cxnId="{8786285D-8A3B-4E70-B22C-5830D407C3C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569B3F12-524B-4CB8-8A77-F2BC7B4BF316}">
      <dgm:prSet phldrT="[Text]" custT="1"/>
      <dgm:spPr/>
      <dgm:t>
        <a:bodyPr/>
        <a:lstStyle/>
        <a:p>
          <a:pPr algn="ctr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Measure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721EA3A-6E88-47AD-8C7B-37D1768177B3}" type="parTrans" cxnId="{FD4AFECE-E0C3-4E77-9634-B19FB14540D2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E4CBDF6-4EF0-48DD-8E35-0C07B8C367AB}" type="sibTrans" cxnId="{FD4AFECE-E0C3-4E77-9634-B19FB14540D2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39C518C-7391-4E3A-9FC7-3EC2B233A299}">
      <dgm:prSet phldrT="[Text]" custT="1"/>
      <dgm:spPr/>
      <dgm:t>
        <a:bodyPr/>
        <a:lstStyle/>
        <a:p>
          <a:pPr algn="ctr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Analyze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4C5726F4-8E1D-494A-826E-21DBC2E77FC2}" type="parTrans" cxnId="{BFF727A4-CFF6-4228-9FC7-CB7AD7802D04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2A036E0-8E5D-4C8D-B278-268C01E27DCD}" type="sibTrans" cxnId="{BFF727A4-CFF6-4228-9FC7-CB7AD7802D04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EF0E3D6-51AD-4154-B179-CD16FBFBF4DB}">
      <dgm:prSet phldrT="[Text]" custT="1"/>
      <dgm:spPr/>
      <dgm:t>
        <a:bodyPr/>
        <a:lstStyle/>
        <a:p>
          <a:pPr algn="ctr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Improve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0AEB2EF8-E578-47C2-8877-6D3D0F71873C}" type="parTrans" cxnId="{F9E310A9-98B8-42E0-A79A-AA6B7ADFF78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CB64773-FD63-4C20-BBD6-A80250346D7F}" type="sibTrans" cxnId="{F9E310A9-98B8-42E0-A79A-AA6B7ADFF78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DAC2B24-D350-47AE-A52F-8C15FB58FFBD}">
      <dgm:prSet phldrT="[Text]" custT="1"/>
      <dgm:spPr/>
      <dgm:t>
        <a:bodyPr/>
        <a:lstStyle/>
        <a:p>
          <a:pPr algn="ctr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4EEC0741-26E6-45B8-9322-92CADA9E0081}" type="parTrans" cxnId="{576A80A1-D9DC-4B5B-B32A-226D2E55F2D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DDA1735-5605-4F7B-9BD9-6A7F8015942A}" type="sibTrans" cxnId="{576A80A1-D9DC-4B5B-B32A-226D2E55F2D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AC34995-3F01-4367-9654-6967C833A59F}" type="pres">
      <dgm:prSet presAssocID="{FB8F27BF-8BAB-4F0A-804C-F1CD8DFB60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C5EBA25-FCD4-4886-B65C-BA2DD1C64BA3}" type="pres">
      <dgm:prSet presAssocID="{FDAC2B24-D350-47AE-A52F-8C15FB58FFBD}" presName="Accent5" presStyleCnt="0"/>
      <dgm:spPr/>
    </dgm:pt>
    <dgm:pt modelId="{42308C93-A16F-49BE-81ED-77620115219B}" type="pres">
      <dgm:prSet presAssocID="{FDAC2B24-D350-47AE-A52F-8C15FB58FFBD}" presName="Accent" presStyleLbl="node1" presStyleIdx="0" presStyleCnt="5"/>
      <dgm:spPr/>
    </dgm:pt>
    <dgm:pt modelId="{A2A5E24B-2D4B-4FC6-AF35-318CF1E6D082}" type="pres">
      <dgm:prSet presAssocID="{FDAC2B24-D350-47AE-A52F-8C15FB58FFBD}" presName="ParentBackground5" presStyleCnt="0"/>
      <dgm:spPr/>
    </dgm:pt>
    <dgm:pt modelId="{FCB910D4-AC47-4AE7-9AD3-0C0B2CD252E6}" type="pres">
      <dgm:prSet presAssocID="{FDAC2B24-D350-47AE-A52F-8C15FB58FFBD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2823EDC-45CD-4E38-B0B3-098D7B219E0F}" type="pres">
      <dgm:prSet presAssocID="{FDAC2B24-D350-47AE-A52F-8C15FB58FFB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2B354-632B-4B05-8B5E-58D0EC8DD076}" type="pres">
      <dgm:prSet presAssocID="{9EF0E3D6-51AD-4154-B179-CD16FBFBF4DB}" presName="Accent4" presStyleCnt="0"/>
      <dgm:spPr/>
    </dgm:pt>
    <dgm:pt modelId="{0C7A7FFC-52F6-4E2D-8868-FE36B91428A1}" type="pres">
      <dgm:prSet presAssocID="{9EF0E3D6-51AD-4154-B179-CD16FBFBF4DB}" presName="Accent" presStyleLbl="node1" presStyleIdx="1" presStyleCnt="5"/>
      <dgm:spPr/>
    </dgm:pt>
    <dgm:pt modelId="{5093B3B6-49D9-48FF-B73D-913AEA820155}" type="pres">
      <dgm:prSet presAssocID="{9EF0E3D6-51AD-4154-B179-CD16FBFBF4DB}" presName="ParentBackground4" presStyleCnt="0"/>
      <dgm:spPr/>
    </dgm:pt>
    <dgm:pt modelId="{B7DF22BE-BB49-4B2A-912E-D93F4AEFA043}" type="pres">
      <dgm:prSet presAssocID="{9EF0E3D6-51AD-4154-B179-CD16FBFBF4DB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D2676DF7-F86C-4D8A-88BF-322454B40C38}" type="pres">
      <dgm:prSet presAssocID="{9EF0E3D6-51AD-4154-B179-CD16FBFBF4D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2501D-AEDF-4AE9-8129-6C7E839DD924}" type="pres">
      <dgm:prSet presAssocID="{D39C518C-7391-4E3A-9FC7-3EC2B233A299}" presName="Accent3" presStyleCnt="0"/>
      <dgm:spPr/>
    </dgm:pt>
    <dgm:pt modelId="{F1364DAA-3D64-4B0C-8970-EB8AD76B2A7D}" type="pres">
      <dgm:prSet presAssocID="{D39C518C-7391-4E3A-9FC7-3EC2B233A299}" presName="Accent" presStyleLbl="node1" presStyleIdx="2" presStyleCnt="5"/>
      <dgm:spPr/>
    </dgm:pt>
    <dgm:pt modelId="{BF7D4655-32EE-43B8-9598-D62D89D17EDF}" type="pres">
      <dgm:prSet presAssocID="{D39C518C-7391-4E3A-9FC7-3EC2B233A299}" presName="ParentBackground3" presStyleCnt="0"/>
      <dgm:spPr/>
    </dgm:pt>
    <dgm:pt modelId="{6FC9DEDA-A9A3-498F-B6A2-02C4D27C74DD}" type="pres">
      <dgm:prSet presAssocID="{D39C518C-7391-4E3A-9FC7-3EC2B233A2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348D5E0A-64A8-467F-A588-63B43412821B}" type="pres">
      <dgm:prSet presAssocID="{D39C518C-7391-4E3A-9FC7-3EC2B233A2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890E9-6F63-4052-8CC3-5C6748529C57}" type="pres">
      <dgm:prSet presAssocID="{569B3F12-524B-4CB8-8A77-F2BC7B4BF316}" presName="Accent2" presStyleCnt="0"/>
      <dgm:spPr/>
    </dgm:pt>
    <dgm:pt modelId="{1434C6FE-D8B8-413B-8F4E-BB3A391DAD4E}" type="pres">
      <dgm:prSet presAssocID="{569B3F12-524B-4CB8-8A77-F2BC7B4BF316}" presName="Accent" presStyleLbl="node1" presStyleIdx="3" presStyleCnt="5"/>
      <dgm:spPr/>
    </dgm:pt>
    <dgm:pt modelId="{09DB7400-B05D-4420-ABE7-45C2F3E93BDF}" type="pres">
      <dgm:prSet presAssocID="{569B3F12-524B-4CB8-8A77-F2BC7B4BF316}" presName="ParentBackground2" presStyleCnt="0"/>
      <dgm:spPr/>
    </dgm:pt>
    <dgm:pt modelId="{0E23CF5A-3A9A-4AE3-AB92-F73327970F30}" type="pres">
      <dgm:prSet presAssocID="{569B3F12-524B-4CB8-8A77-F2BC7B4BF316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63F1ABE7-91F7-4914-8370-FC047074448A}" type="pres">
      <dgm:prSet presAssocID="{569B3F12-524B-4CB8-8A77-F2BC7B4BF31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D330F-1A46-4EBD-ACD4-35CF91D491D8}" type="pres">
      <dgm:prSet presAssocID="{6ABBDCC3-395B-4D3E-AA42-DABEE52785CE}" presName="Accent1" presStyleCnt="0"/>
      <dgm:spPr/>
    </dgm:pt>
    <dgm:pt modelId="{A7573663-6D2F-47E2-A7A0-B978529E6A5B}" type="pres">
      <dgm:prSet presAssocID="{6ABBDCC3-395B-4D3E-AA42-DABEE52785CE}" presName="Accent" presStyleLbl="node1" presStyleIdx="4" presStyleCnt="5"/>
      <dgm:spPr/>
    </dgm:pt>
    <dgm:pt modelId="{1E9CFC01-CFAD-4285-98FE-49E2C025C8D5}" type="pres">
      <dgm:prSet presAssocID="{6ABBDCC3-395B-4D3E-AA42-DABEE52785CE}" presName="ParentBackground1" presStyleCnt="0"/>
      <dgm:spPr/>
    </dgm:pt>
    <dgm:pt modelId="{27BAF6EF-3AA5-46EC-8E7C-B6FEB7C71791}" type="pres">
      <dgm:prSet presAssocID="{6ABBDCC3-395B-4D3E-AA42-DABEE52785CE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AE643B1-8BD3-41D2-871B-BC2F208A126E}" type="pres">
      <dgm:prSet presAssocID="{6ABBDCC3-395B-4D3E-AA42-DABEE52785C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BCA987-B205-48F5-A761-68E4C57853EE}" type="presOf" srcId="{D39C518C-7391-4E3A-9FC7-3EC2B233A299}" destId="{6FC9DEDA-A9A3-498F-B6A2-02C4D27C74DD}" srcOrd="0" destOrd="0" presId="urn:microsoft.com/office/officeart/2011/layout/CircleProcess"/>
    <dgm:cxn modelId="{9CEC5935-5062-42BD-A44E-6D555AE9EC67}" type="presOf" srcId="{6ABBDCC3-395B-4D3E-AA42-DABEE52785CE}" destId="{27BAF6EF-3AA5-46EC-8E7C-B6FEB7C71791}" srcOrd="0" destOrd="0" presId="urn:microsoft.com/office/officeart/2011/layout/CircleProcess"/>
    <dgm:cxn modelId="{F9E310A9-98B8-42E0-A79A-AA6B7ADFF78F}" srcId="{FB8F27BF-8BAB-4F0A-804C-F1CD8DFB6071}" destId="{9EF0E3D6-51AD-4154-B179-CD16FBFBF4DB}" srcOrd="3" destOrd="0" parTransId="{0AEB2EF8-E578-47C2-8877-6D3D0F71873C}" sibTransId="{DCB64773-FD63-4C20-BBD6-A80250346D7F}"/>
    <dgm:cxn modelId="{D017AC06-4D4A-43FD-B8B6-DAD9E3B4659A}" type="presOf" srcId="{FB8F27BF-8BAB-4F0A-804C-F1CD8DFB6071}" destId="{8AC34995-3F01-4367-9654-6967C833A59F}" srcOrd="0" destOrd="0" presId="urn:microsoft.com/office/officeart/2011/layout/CircleProcess"/>
    <dgm:cxn modelId="{C465B0EF-1395-479F-B69A-5FB76CC6EBE3}" type="presOf" srcId="{569B3F12-524B-4CB8-8A77-F2BC7B4BF316}" destId="{0E23CF5A-3A9A-4AE3-AB92-F73327970F30}" srcOrd="0" destOrd="0" presId="urn:microsoft.com/office/officeart/2011/layout/CircleProcess"/>
    <dgm:cxn modelId="{576A80A1-D9DC-4B5B-B32A-226D2E55F2D7}" srcId="{FB8F27BF-8BAB-4F0A-804C-F1CD8DFB6071}" destId="{FDAC2B24-D350-47AE-A52F-8C15FB58FFBD}" srcOrd="4" destOrd="0" parTransId="{4EEC0741-26E6-45B8-9322-92CADA9E0081}" sibTransId="{9DDA1735-5605-4F7B-9BD9-6A7F8015942A}"/>
    <dgm:cxn modelId="{BFF727A4-CFF6-4228-9FC7-CB7AD7802D04}" srcId="{FB8F27BF-8BAB-4F0A-804C-F1CD8DFB6071}" destId="{D39C518C-7391-4E3A-9FC7-3EC2B233A299}" srcOrd="2" destOrd="0" parTransId="{4C5726F4-8E1D-494A-826E-21DBC2E77FC2}" sibTransId="{B2A036E0-8E5D-4C8D-B278-268C01E27DCD}"/>
    <dgm:cxn modelId="{2A3468CE-131F-4F37-BFA5-C4E01981E2EE}" type="presOf" srcId="{6ABBDCC3-395B-4D3E-AA42-DABEE52785CE}" destId="{9AE643B1-8BD3-41D2-871B-BC2F208A126E}" srcOrd="1" destOrd="0" presId="urn:microsoft.com/office/officeart/2011/layout/CircleProcess"/>
    <dgm:cxn modelId="{8786285D-8A3B-4E70-B22C-5830D407C3CF}" srcId="{FB8F27BF-8BAB-4F0A-804C-F1CD8DFB6071}" destId="{6ABBDCC3-395B-4D3E-AA42-DABEE52785CE}" srcOrd="0" destOrd="0" parTransId="{01165744-5FE9-4A0A-BBE2-655CC0B2174A}" sibTransId="{872DDE36-DEF7-472F-B741-A62B6BFA54FB}"/>
    <dgm:cxn modelId="{FD4AFECE-E0C3-4E77-9634-B19FB14540D2}" srcId="{FB8F27BF-8BAB-4F0A-804C-F1CD8DFB6071}" destId="{569B3F12-524B-4CB8-8A77-F2BC7B4BF316}" srcOrd="1" destOrd="0" parTransId="{3721EA3A-6E88-47AD-8C7B-37D1768177B3}" sibTransId="{CE4CBDF6-4EF0-48DD-8E35-0C07B8C367AB}"/>
    <dgm:cxn modelId="{66208634-25A4-4E85-9866-40006B392D86}" type="presOf" srcId="{569B3F12-524B-4CB8-8A77-F2BC7B4BF316}" destId="{63F1ABE7-91F7-4914-8370-FC047074448A}" srcOrd="1" destOrd="0" presId="urn:microsoft.com/office/officeart/2011/layout/CircleProcess"/>
    <dgm:cxn modelId="{1961264A-C2FD-4502-8F1B-CB704569DCBB}" type="presOf" srcId="{D39C518C-7391-4E3A-9FC7-3EC2B233A299}" destId="{348D5E0A-64A8-467F-A588-63B43412821B}" srcOrd="1" destOrd="0" presId="urn:microsoft.com/office/officeart/2011/layout/CircleProcess"/>
    <dgm:cxn modelId="{55BF37CA-584F-4F23-AF39-688F2DAAC7AA}" type="presOf" srcId="{9EF0E3D6-51AD-4154-B179-CD16FBFBF4DB}" destId="{B7DF22BE-BB49-4B2A-912E-D93F4AEFA043}" srcOrd="0" destOrd="0" presId="urn:microsoft.com/office/officeart/2011/layout/CircleProcess"/>
    <dgm:cxn modelId="{52226CCD-C228-4B6B-A9D6-E2BED9280340}" type="presOf" srcId="{FDAC2B24-D350-47AE-A52F-8C15FB58FFBD}" destId="{FCB910D4-AC47-4AE7-9AD3-0C0B2CD252E6}" srcOrd="0" destOrd="0" presId="urn:microsoft.com/office/officeart/2011/layout/CircleProcess"/>
    <dgm:cxn modelId="{523C9AD1-DB57-4F8B-B99D-5CC12547C565}" type="presOf" srcId="{FDAC2B24-D350-47AE-A52F-8C15FB58FFBD}" destId="{32823EDC-45CD-4E38-B0B3-098D7B219E0F}" srcOrd="1" destOrd="0" presId="urn:microsoft.com/office/officeart/2011/layout/CircleProcess"/>
    <dgm:cxn modelId="{672A6ABF-B3D4-4D41-8F8F-ADDD11663D5C}" type="presOf" srcId="{9EF0E3D6-51AD-4154-B179-CD16FBFBF4DB}" destId="{D2676DF7-F86C-4D8A-88BF-322454B40C38}" srcOrd="1" destOrd="0" presId="urn:microsoft.com/office/officeart/2011/layout/CircleProcess"/>
    <dgm:cxn modelId="{68A7138A-36FB-4FB8-8632-CC64BE49BACD}" type="presParOf" srcId="{8AC34995-3F01-4367-9654-6967C833A59F}" destId="{6C5EBA25-FCD4-4886-B65C-BA2DD1C64BA3}" srcOrd="0" destOrd="0" presId="urn:microsoft.com/office/officeart/2011/layout/CircleProcess"/>
    <dgm:cxn modelId="{DBD8C1DB-0631-46AB-929C-5680294BA43C}" type="presParOf" srcId="{6C5EBA25-FCD4-4886-B65C-BA2DD1C64BA3}" destId="{42308C93-A16F-49BE-81ED-77620115219B}" srcOrd="0" destOrd="0" presId="urn:microsoft.com/office/officeart/2011/layout/CircleProcess"/>
    <dgm:cxn modelId="{6CD216AE-C6D5-4178-9A83-1285AE6C264E}" type="presParOf" srcId="{8AC34995-3F01-4367-9654-6967C833A59F}" destId="{A2A5E24B-2D4B-4FC6-AF35-318CF1E6D082}" srcOrd="1" destOrd="0" presId="urn:microsoft.com/office/officeart/2011/layout/CircleProcess"/>
    <dgm:cxn modelId="{CB28FB91-8B69-41C6-B3BE-22DFDF2695BE}" type="presParOf" srcId="{A2A5E24B-2D4B-4FC6-AF35-318CF1E6D082}" destId="{FCB910D4-AC47-4AE7-9AD3-0C0B2CD252E6}" srcOrd="0" destOrd="0" presId="urn:microsoft.com/office/officeart/2011/layout/CircleProcess"/>
    <dgm:cxn modelId="{D986E395-57F7-49C2-9E5E-93CEA5A376BA}" type="presParOf" srcId="{8AC34995-3F01-4367-9654-6967C833A59F}" destId="{32823EDC-45CD-4E38-B0B3-098D7B219E0F}" srcOrd="2" destOrd="0" presId="urn:microsoft.com/office/officeart/2011/layout/CircleProcess"/>
    <dgm:cxn modelId="{C43D861D-166B-44B6-A0EB-1AF90B86421B}" type="presParOf" srcId="{8AC34995-3F01-4367-9654-6967C833A59F}" destId="{E682B354-632B-4B05-8B5E-58D0EC8DD076}" srcOrd="3" destOrd="0" presId="urn:microsoft.com/office/officeart/2011/layout/CircleProcess"/>
    <dgm:cxn modelId="{21B1E723-7FAB-4347-B0F6-6D42F463B47C}" type="presParOf" srcId="{E682B354-632B-4B05-8B5E-58D0EC8DD076}" destId="{0C7A7FFC-52F6-4E2D-8868-FE36B91428A1}" srcOrd="0" destOrd="0" presId="urn:microsoft.com/office/officeart/2011/layout/CircleProcess"/>
    <dgm:cxn modelId="{FC73A9FD-D79A-4002-BE86-814759F6695E}" type="presParOf" srcId="{8AC34995-3F01-4367-9654-6967C833A59F}" destId="{5093B3B6-49D9-48FF-B73D-913AEA820155}" srcOrd="4" destOrd="0" presId="urn:microsoft.com/office/officeart/2011/layout/CircleProcess"/>
    <dgm:cxn modelId="{D052184E-B561-4732-B5B3-EA9F5CBA6612}" type="presParOf" srcId="{5093B3B6-49D9-48FF-B73D-913AEA820155}" destId="{B7DF22BE-BB49-4B2A-912E-D93F4AEFA043}" srcOrd="0" destOrd="0" presId="urn:microsoft.com/office/officeart/2011/layout/CircleProcess"/>
    <dgm:cxn modelId="{8890E40B-0954-4DE4-9C95-9A797C954193}" type="presParOf" srcId="{8AC34995-3F01-4367-9654-6967C833A59F}" destId="{D2676DF7-F86C-4D8A-88BF-322454B40C38}" srcOrd="5" destOrd="0" presId="urn:microsoft.com/office/officeart/2011/layout/CircleProcess"/>
    <dgm:cxn modelId="{0FCBEBFE-D3E8-4D26-8EF1-E2BA7AD7E884}" type="presParOf" srcId="{8AC34995-3F01-4367-9654-6967C833A59F}" destId="{C6D2501D-AEDF-4AE9-8129-6C7E839DD924}" srcOrd="6" destOrd="0" presId="urn:microsoft.com/office/officeart/2011/layout/CircleProcess"/>
    <dgm:cxn modelId="{64B3D136-5D1C-4897-9795-A7FCFD98D700}" type="presParOf" srcId="{C6D2501D-AEDF-4AE9-8129-6C7E839DD924}" destId="{F1364DAA-3D64-4B0C-8970-EB8AD76B2A7D}" srcOrd="0" destOrd="0" presId="urn:microsoft.com/office/officeart/2011/layout/CircleProcess"/>
    <dgm:cxn modelId="{CF4147B2-F6BF-4D74-A8AB-6BB6CF442AB0}" type="presParOf" srcId="{8AC34995-3F01-4367-9654-6967C833A59F}" destId="{BF7D4655-32EE-43B8-9598-D62D89D17EDF}" srcOrd="7" destOrd="0" presId="urn:microsoft.com/office/officeart/2011/layout/CircleProcess"/>
    <dgm:cxn modelId="{846DBB16-F38C-4A43-A4E3-E03B5481B2BE}" type="presParOf" srcId="{BF7D4655-32EE-43B8-9598-D62D89D17EDF}" destId="{6FC9DEDA-A9A3-498F-B6A2-02C4D27C74DD}" srcOrd="0" destOrd="0" presId="urn:microsoft.com/office/officeart/2011/layout/CircleProcess"/>
    <dgm:cxn modelId="{92DA2D1C-CC3E-4BA4-A7DC-50012A063E68}" type="presParOf" srcId="{8AC34995-3F01-4367-9654-6967C833A59F}" destId="{348D5E0A-64A8-467F-A588-63B43412821B}" srcOrd="8" destOrd="0" presId="urn:microsoft.com/office/officeart/2011/layout/CircleProcess"/>
    <dgm:cxn modelId="{C72D2093-3C32-4AE9-88AC-7527571C6AE0}" type="presParOf" srcId="{8AC34995-3F01-4367-9654-6967C833A59F}" destId="{1D1890E9-6F63-4052-8CC3-5C6748529C57}" srcOrd="9" destOrd="0" presId="urn:microsoft.com/office/officeart/2011/layout/CircleProcess"/>
    <dgm:cxn modelId="{9B3C0BCB-1B26-40CC-855B-CEFD55D0A98D}" type="presParOf" srcId="{1D1890E9-6F63-4052-8CC3-5C6748529C57}" destId="{1434C6FE-D8B8-413B-8F4E-BB3A391DAD4E}" srcOrd="0" destOrd="0" presId="urn:microsoft.com/office/officeart/2011/layout/CircleProcess"/>
    <dgm:cxn modelId="{2C762242-EF19-4843-B6C6-25BDC21E53F3}" type="presParOf" srcId="{8AC34995-3F01-4367-9654-6967C833A59F}" destId="{09DB7400-B05D-4420-ABE7-45C2F3E93BDF}" srcOrd="10" destOrd="0" presId="urn:microsoft.com/office/officeart/2011/layout/CircleProcess"/>
    <dgm:cxn modelId="{10B9B275-F3F4-403C-83AB-55F9CCDABD4C}" type="presParOf" srcId="{09DB7400-B05D-4420-ABE7-45C2F3E93BDF}" destId="{0E23CF5A-3A9A-4AE3-AB92-F73327970F30}" srcOrd="0" destOrd="0" presId="urn:microsoft.com/office/officeart/2011/layout/CircleProcess"/>
    <dgm:cxn modelId="{53B8A591-3A8D-47A0-BCE0-232BDB122C19}" type="presParOf" srcId="{8AC34995-3F01-4367-9654-6967C833A59F}" destId="{63F1ABE7-91F7-4914-8370-FC047074448A}" srcOrd="11" destOrd="0" presId="urn:microsoft.com/office/officeart/2011/layout/CircleProcess"/>
    <dgm:cxn modelId="{FC9493DC-DF09-4546-973A-A220CA0703BA}" type="presParOf" srcId="{8AC34995-3F01-4367-9654-6967C833A59F}" destId="{AA2D330F-1A46-4EBD-ACD4-35CF91D491D8}" srcOrd="12" destOrd="0" presId="urn:microsoft.com/office/officeart/2011/layout/CircleProcess"/>
    <dgm:cxn modelId="{368653F5-49E2-4D5C-8EBE-56BCBAAA2340}" type="presParOf" srcId="{AA2D330F-1A46-4EBD-ACD4-35CF91D491D8}" destId="{A7573663-6D2F-47E2-A7A0-B978529E6A5B}" srcOrd="0" destOrd="0" presId="urn:microsoft.com/office/officeart/2011/layout/CircleProcess"/>
    <dgm:cxn modelId="{DBE91983-60CF-4C19-89AF-71E3DA0DAF86}" type="presParOf" srcId="{8AC34995-3F01-4367-9654-6967C833A59F}" destId="{1E9CFC01-CFAD-4285-98FE-49E2C025C8D5}" srcOrd="13" destOrd="0" presId="urn:microsoft.com/office/officeart/2011/layout/CircleProcess"/>
    <dgm:cxn modelId="{9F229BC5-5D1F-488B-9FFE-E1BC755B2143}" type="presParOf" srcId="{1E9CFC01-CFAD-4285-98FE-49E2C025C8D5}" destId="{27BAF6EF-3AA5-46EC-8E7C-B6FEB7C71791}" srcOrd="0" destOrd="0" presId="urn:microsoft.com/office/officeart/2011/layout/CircleProcess"/>
    <dgm:cxn modelId="{ACE77E1B-FC1D-4830-89B7-90295EB4FB33}" type="presParOf" srcId="{8AC34995-3F01-4367-9654-6967C833A59F}" destId="{9AE643B1-8BD3-41D2-871B-BC2F208A126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9912F-EA1C-49ED-9392-017333D4E25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0C7D5-9ED4-4E3F-AA31-B08FAD198B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ESI 4/5s will be called to Super Track</a:t>
          </a:r>
        </a:p>
      </dgm:t>
    </dgm:pt>
    <dgm:pt modelId="{9624C55F-A312-4BF1-87FF-811E5EBC3435}" type="parTrans" cxnId="{3A28CEB0-8E33-4A83-9D2D-AABB41E8F9F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120F75BB-95AF-4730-9C38-861602B25918}" type="sibTrans" cxnId="{3A28CEB0-8E33-4A83-9D2D-AABB41E8F9F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2EA58535-E46E-4F41-85BC-CCB472E49A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Patients called according to LOS unless a more acute presentation checks in.</a:t>
          </a:r>
        </a:p>
      </dgm:t>
    </dgm:pt>
    <dgm:pt modelId="{E8CEB86E-03A5-4AA0-8C06-9B5132B2148F}" type="parTrans" cxnId="{2C1BF788-D275-46FB-B2D5-BE2B3C0C61B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AC5E0BAC-9A4F-4141-A4FC-7E9E577D9B3E}" type="sibTrans" cxnId="{2C1BF788-D275-46FB-B2D5-BE2B3C0C61B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72D730BF-BB83-4751-9986-BF7A8C5A6B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Patient is placed in room. Provider performs exam and place orders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E36981B4-8C64-4AF7-9501-C9DCBB3EDA66}" type="parTrans" cxnId="{8B0ECFCC-A3A1-4B73-94D3-A81F2A45174A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D4BE1C3F-F606-4B72-B760-A0FBEAA005CA}" type="sibTrans" cxnId="{8B0ECFCC-A3A1-4B73-94D3-A81F2A45174A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146C9136-556B-4957-9989-3D4DF3990E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Nursing orders are complete the patient will be pulled to the Super track WR.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E593CE4E-4032-4D76-B223-BF82CBB44910}" type="parTrans" cxnId="{C9EFB82E-50ED-4A31-B688-B353901BC11E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43D4BA88-176C-4FF7-9A45-3879007D65B4}" type="sibTrans" cxnId="{C9EFB82E-50ED-4A31-B688-B353901BC11E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33750071-F858-4007-A30F-E455769231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new patient placed in that room to keep 5/6 with 1 provider.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E2825FB-0536-49FD-B299-1CA864108F4B}" type="parTrans" cxnId="{3238B7B8-77C6-4F69-928C-DDE33191F91C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10DC2C0E-6DFF-4D95-8D89-00007CD45C6D}" type="sibTrans" cxnId="{3238B7B8-77C6-4F69-928C-DDE33191F91C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0E0AEDB3-C8FE-41DB-AA7E-370069AF30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Testing and treatment are complete, patient can be called in the room for disposition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8A5524E-5F9B-408A-BA99-DF239F4FBEBD}" type="parTrans" cxnId="{DB53237C-0979-4F3B-A44F-F1F4D72826EE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64C9146B-82C2-40B5-A51F-B967CB4D91CB}" type="sibTrans" cxnId="{DB53237C-0979-4F3B-A44F-F1F4D72826EE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solidFill>
              <a:schemeClr val="bg1"/>
            </a:solidFill>
          </a:endParaRPr>
        </a:p>
      </dgm:t>
    </dgm:pt>
    <dgm:pt modelId="{CB32032F-AFB0-4279-B563-85D5B25527C7}" type="pres">
      <dgm:prSet presAssocID="{BB89912F-EA1C-49ED-9392-017333D4E2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2D51DF-1332-4FC8-90B5-A85E29F0347F}" type="pres">
      <dgm:prSet presAssocID="{BB89912F-EA1C-49ED-9392-017333D4E259}" presName="Name1" presStyleCnt="0"/>
      <dgm:spPr/>
    </dgm:pt>
    <dgm:pt modelId="{C282F47D-1061-4244-A24E-BB6C5F601249}" type="pres">
      <dgm:prSet presAssocID="{BB89912F-EA1C-49ED-9392-017333D4E259}" presName="cycle" presStyleCnt="0"/>
      <dgm:spPr/>
    </dgm:pt>
    <dgm:pt modelId="{D9303104-3667-465F-ABA1-13579DFE897E}" type="pres">
      <dgm:prSet presAssocID="{BB89912F-EA1C-49ED-9392-017333D4E259}" presName="srcNode" presStyleLbl="node1" presStyleIdx="0" presStyleCnt="6"/>
      <dgm:spPr/>
    </dgm:pt>
    <dgm:pt modelId="{1E5D060E-EBCB-4754-A917-5F7E14269EE4}" type="pres">
      <dgm:prSet presAssocID="{BB89912F-EA1C-49ED-9392-017333D4E259}" presName="conn" presStyleLbl="parChTrans1D2" presStyleIdx="0" presStyleCnt="1"/>
      <dgm:spPr/>
      <dgm:t>
        <a:bodyPr/>
        <a:lstStyle/>
        <a:p>
          <a:endParaRPr lang="en-US"/>
        </a:p>
      </dgm:t>
    </dgm:pt>
    <dgm:pt modelId="{71CDD799-4D77-403D-A0B5-A59039D29375}" type="pres">
      <dgm:prSet presAssocID="{BB89912F-EA1C-49ED-9392-017333D4E259}" presName="extraNode" presStyleLbl="node1" presStyleIdx="0" presStyleCnt="6"/>
      <dgm:spPr/>
    </dgm:pt>
    <dgm:pt modelId="{40EDC7B9-6089-4104-BB4A-164CE9EA625E}" type="pres">
      <dgm:prSet presAssocID="{BB89912F-EA1C-49ED-9392-017333D4E259}" presName="dstNode" presStyleLbl="node1" presStyleIdx="0" presStyleCnt="6"/>
      <dgm:spPr/>
    </dgm:pt>
    <dgm:pt modelId="{6F85EE49-2467-4A58-8896-06FC11D7184B}" type="pres">
      <dgm:prSet presAssocID="{D230C7D5-9ED4-4E3F-AA31-B08FAD198B0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A4CCD-9FE3-4D4F-8931-142D65040A06}" type="pres">
      <dgm:prSet presAssocID="{D230C7D5-9ED4-4E3F-AA31-B08FAD198B02}" presName="accent_1" presStyleCnt="0"/>
      <dgm:spPr/>
    </dgm:pt>
    <dgm:pt modelId="{84670A86-A322-44FD-BB08-025E7332821D}" type="pres">
      <dgm:prSet presAssocID="{D230C7D5-9ED4-4E3F-AA31-B08FAD198B02}" presName="accentRepeatNode" presStyleLbl="solidFgAcc1" presStyleIdx="0" presStyleCnt="6"/>
      <dgm:spPr/>
    </dgm:pt>
    <dgm:pt modelId="{8D708C67-3198-4CB1-ACFF-7EC9F0AF9221}" type="pres">
      <dgm:prSet presAssocID="{2EA58535-E46E-4F41-85BC-CCB472E49A8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1FD74-2328-4705-A1D0-F48DC782F381}" type="pres">
      <dgm:prSet presAssocID="{2EA58535-E46E-4F41-85BC-CCB472E49A82}" presName="accent_2" presStyleCnt="0"/>
      <dgm:spPr/>
    </dgm:pt>
    <dgm:pt modelId="{56C19DC3-B4A3-4163-B3AE-AB8491EAB114}" type="pres">
      <dgm:prSet presAssocID="{2EA58535-E46E-4F41-85BC-CCB472E49A82}" presName="accentRepeatNode" presStyleLbl="solidFgAcc1" presStyleIdx="1" presStyleCnt="6"/>
      <dgm:spPr/>
    </dgm:pt>
    <dgm:pt modelId="{155AD1F0-0D85-437C-AB50-C153C59896D8}" type="pres">
      <dgm:prSet presAssocID="{72D730BF-BB83-4751-9986-BF7A8C5A6BC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712F2-5187-40C0-9542-53F8A19A65B2}" type="pres">
      <dgm:prSet presAssocID="{72D730BF-BB83-4751-9986-BF7A8C5A6BC8}" presName="accent_3" presStyleCnt="0"/>
      <dgm:spPr/>
    </dgm:pt>
    <dgm:pt modelId="{D0B8F0C0-E465-40F4-93D7-8E26FCD75885}" type="pres">
      <dgm:prSet presAssocID="{72D730BF-BB83-4751-9986-BF7A8C5A6BC8}" presName="accentRepeatNode" presStyleLbl="solidFgAcc1" presStyleIdx="2" presStyleCnt="6"/>
      <dgm:spPr/>
    </dgm:pt>
    <dgm:pt modelId="{DD56836E-65ED-487D-88AB-251E79C895AC}" type="pres">
      <dgm:prSet presAssocID="{146C9136-556B-4957-9989-3D4DF3990E9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0B5E7-8AB0-4B13-BB7D-908BFCB1E811}" type="pres">
      <dgm:prSet presAssocID="{146C9136-556B-4957-9989-3D4DF3990E96}" presName="accent_4" presStyleCnt="0"/>
      <dgm:spPr/>
    </dgm:pt>
    <dgm:pt modelId="{0A86C1E0-2700-4FFB-8981-7C389A480EEA}" type="pres">
      <dgm:prSet presAssocID="{146C9136-556B-4957-9989-3D4DF3990E96}" presName="accentRepeatNode" presStyleLbl="solidFgAcc1" presStyleIdx="3" presStyleCnt="6"/>
      <dgm:spPr/>
    </dgm:pt>
    <dgm:pt modelId="{02FDA84C-C931-49E7-A730-D2CDA0870C81}" type="pres">
      <dgm:prSet presAssocID="{33750071-F858-4007-A30F-E4557692317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5FBCB-EA8D-4AAA-A538-16A5583629CC}" type="pres">
      <dgm:prSet presAssocID="{33750071-F858-4007-A30F-E4557692317A}" presName="accent_5" presStyleCnt="0"/>
      <dgm:spPr/>
    </dgm:pt>
    <dgm:pt modelId="{251C27D6-3993-4522-AF0A-01D8B4D6C1C3}" type="pres">
      <dgm:prSet presAssocID="{33750071-F858-4007-A30F-E4557692317A}" presName="accentRepeatNode" presStyleLbl="solidFgAcc1" presStyleIdx="4" presStyleCnt="6"/>
      <dgm:spPr/>
    </dgm:pt>
    <dgm:pt modelId="{A44FC125-5501-4340-8AE2-9EA66B869FBB}" type="pres">
      <dgm:prSet presAssocID="{0E0AEDB3-C8FE-41DB-AA7E-370069AF30E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C3D73-5D56-469F-9885-54CB7DB5B047}" type="pres">
      <dgm:prSet presAssocID="{0E0AEDB3-C8FE-41DB-AA7E-370069AF30EC}" presName="accent_6" presStyleCnt="0"/>
      <dgm:spPr/>
    </dgm:pt>
    <dgm:pt modelId="{D7891CC4-D9B3-4244-9219-845BF12B9AB4}" type="pres">
      <dgm:prSet presAssocID="{0E0AEDB3-C8FE-41DB-AA7E-370069AF30EC}" presName="accentRepeatNode" presStyleLbl="solidFgAcc1" presStyleIdx="5" presStyleCnt="6"/>
      <dgm:spPr/>
    </dgm:pt>
  </dgm:ptLst>
  <dgm:cxnLst>
    <dgm:cxn modelId="{2C1BF788-D275-46FB-B2D5-BE2B3C0C61B0}" srcId="{BB89912F-EA1C-49ED-9392-017333D4E259}" destId="{2EA58535-E46E-4F41-85BC-CCB472E49A82}" srcOrd="1" destOrd="0" parTransId="{E8CEB86E-03A5-4AA0-8C06-9B5132B2148F}" sibTransId="{AC5E0BAC-9A4F-4141-A4FC-7E9E577D9B3E}"/>
    <dgm:cxn modelId="{14073416-9834-4013-B82A-14CCC245328F}" type="presOf" srcId="{0E0AEDB3-C8FE-41DB-AA7E-370069AF30EC}" destId="{A44FC125-5501-4340-8AE2-9EA66B869FBB}" srcOrd="0" destOrd="0" presId="urn:microsoft.com/office/officeart/2008/layout/VerticalCurvedList"/>
    <dgm:cxn modelId="{56FF1337-D00F-4921-8251-C875BB1673AF}" type="presOf" srcId="{BB89912F-EA1C-49ED-9392-017333D4E259}" destId="{CB32032F-AFB0-4279-B563-85D5B25527C7}" srcOrd="0" destOrd="0" presId="urn:microsoft.com/office/officeart/2008/layout/VerticalCurvedList"/>
    <dgm:cxn modelId="{DB53237C-0979-4F3B-A44F-F1F4D72826EE}" srcId="{BB89912F-EA1C-49ED-9392-017333D4E259}" destId="{0E0AEDB3-C8FE-41DB-AA7E-370069AF30EC}" srcOrd="5" destOrd="0" parTransId="{F8A5524E-5F9B-408A-BA99-DF239F4FBEBD}" sibTransId="{64C9146B-82C2-40B5-A51F-B967CB4D91CB}"/>
    <dgm:cxn modelId="{8162E374-12C2-4E37-83E1-6AADA8B0A787}" type="presOf" srcId="{72D730BF-BB83-4751-9986-BF7A8C5A6BC8}" destId="{155AD1F0-0D85-437C-AB50-C153C59896D8}" srcOrd="0" destOrd="0" presId="urn:microsoft.com/office/officeart/2008/layout/VerticalCurvedList"/>
    <dgm:cxn modelId="{B8B1D279-9879-483B-98ED-8CBD0CD57968}" type="presOf" srcId="{D230C7D5-9ED4-4E3F-AA31-B08FAD198B02}" destId="{6F85EE49-2467-4A58-8896-06FC11D7184B}" srcOrd="0" destOrd="0" presId="urn:microsoft.com/office/officeart/2008/layout/VerticalCurvedList"/>
    <dgm:cxn modelId="{C9EFB82E-50ED-4A31-B688-B353901BC11E}" srcId="{BB89912F-EA1C-49ED-9392-017333D4E259}" destId="{146C9136-556B-4957-9989-3D4DF3990E96}" srcOrd="3" destOrd="0" parTransId="{E593CE4E-4032-4D76-B223-BF82CBB44910}" sibTransId="{43D4BA88-176C-4FF7-9A45-3879007D65B4}"/>
    <dgm:cxn modelId="{E3BB784F-76FD-4143-8DB7-84BF5BB8DDF9}" type="presOf" srcId="{33750071-F858-4007-A30F-E4557692317A}" destId="{02FDA84C-C931-49E7-A730-D2CDA0870C81}" srcOrd="0" destOrd="0" presId="urn:microsoft.com/office/officeart/2008/layout/VerticalCurvedList"/>
    <dgm:cxn modelId="{3A28CEB0-8E33-4A83-9D2D-AABB41E8F9F5}" srcId="{BB89912F-EA1C-49ED-9392-017333D4E259}" destId="{D230C7D5-9ED4-4E3F-AA31-B08FAD198B02}" srcOrd="0" destOrd="0" parTransId="{9624C55F-A312-4BF1-87FF-811E5EBC3435}" sibTransId="{120F75BB-95AF-4730-9C38-861602B25918}"/>
    <dgm:cxn modelId="{398BD32B-F1B6-4806-A9C7-207C9B025340}" type="presOf" srcId="{146C9136-556B-4957-9989-3D4DF3990E96}" destId="{DD56836E-65ED-487D-88AB-251E79C895AC}" srcOrd="0" destOrd="0" presId="urn:microsoft.com/office/officeart/2008/layout/VerticalCurvedList"/>
    <dgm:cxn modelId="{8B0ECFCC-A3A1-4B73-94D3-A81F2A45174A}" srcId="{BB89912F-EA1C-49ED-9392-017333D4E259}" destId="{72D730BF-BB83-4751-9986-BF7A8C5A6BC8}" srcOrd="2" destOrd="0" parTransId="{E36981B4-8C64-4AF7-9501-C9DCBB3EDA66}" sibTransId="{D4BE1C3F-F606-4B72-B760-A0FBEAA005CA}"/>
    <dgm:cxn modelId="{7FDB4254-C8CB-4080-AA07-CFDEEBE72254}" type="presOf" srcId="{120F75BB-95AF-4730-9C38-861602B25918}" destId="{1E5D060E-EBCB-4754-A917-5F7E14269EE4}" srcOrd="0" destOrd="0" presId="urn:microsoft.com/office/officeart/2008/layout/VerticalCurvedList"/>
    <dgm:cxn modelId="{3238B7B8-77C6-4F69-928C-DDE33191F91C}" srcId="{BB89912F-EA1C-49ED-9392-017333D4E259}" destId="{33750071-F858-4007-A30F-E4557692317A}" srcOrd="4" destOrd="0" parTransId="{7E2825FB-0536-49FD-B299-1CA864108F4B}" sibTransId="{10DC2C0E-6DFF-4D95-8D89-00007CD45C6D}"/>
    <dgm:cxn modelId="{8D480D2F-26D9-45E4-B872-71F4C059B76A}" type="presOf" srcId="{2EA58535-E46E-4F41-85BC-CCB472E49A82}" destId="{8D708C67-3198-4CB1-ACFF-7EC9F0AF9221}" srcOrd="0" destOrd="0" presId="urn:microsoft.com/office/officeart/2008/layout/VerticalCurvedList"/>
    <dgm:cxn modelId="{A11E10A8-B52F-40AA-B254-3B9458E21DD0}" type="presParOf" srcId="{CB32032F-AFB0-4279-B563-85D5B25527C7}" destId="{5A2D51DF-1332-4FC8-90B5-A85E29F0347F}" srcOrd="0" destOrd="0" presId="urn:microsoft.com/office/officeart/2008/layout/VerticalCurvedList"/>
    <dgm:cxn modelId="{699250C5-7D06-4641-8800-DED9E70B2305}" type="presParOf" srcId="{5A2D51DF-1332-4FC8-90B5-A85E29F0347F}" destId="{C282F47D-1061-4244-A24E-BB6C5F601249}" srcOrd="0" destOrd="0" presId="urn:microsoft.com/office/officeart/2008/layout/VerticalCurvedList"/>
    <dgm:cxn modelId="{21549756-E860-4012-9FFA-BAE6BB643F7D}" type="presParOf" srcId="{C282F47D-1061-4244-A24E-BB6C5F601249}" destId="{D9303104-3667-465F-ABA1-13579DFE897E}" srcOrd="0" destOrd="0" presId="urn:microsoft.com/office/officeart/2008/layout/VerticalCurvedList"/>
    <dgm:cxn modelId="{0EEC489E-ADE2-4AAC-820A-FDD11832E17D}" type="presParOf" srcId="{C282F47D-1061-4244-A24E-BB6C5F601249}" destId="{1E5D060E-EBCB-4754-A917-5F7E14269EE4}" srcOrd="1" destOrd="0" presId="urn:microsoft.com/office/officeart/2008/layout/VerticalCurvedList"/>
    <dgm:cxn modelId="{1CED4ECB-64A6-488A-ADB7-60AA4EB22A8F}" type="presParOf" srcId="{C282F47D-1061-4244-A24E-BB6C5F601249}" destId="{71CDD799-4D77-403D-A0B5-A59039D29375}" srcOrd="2" destOrd="0" presId="urn:microsoft.com/office/officeart/2008/layout/VerticalCurvedList"/>
    <dgm:cxn modelId="{72D3C607-3739-456D-8D9F-BF157A0E777B}" type="presParOf" srcId="{C282F47D-1061-4244-A24E-BB6C5F601249}" destId="{40EDC7B9-6089-4104-BB4A-164CE9EA625E}" srcOrd="3" destOrd="0" presId="urn:microsoft.com/office/officeart/2008/layout/VerticalCurvedList"/>
    <dgm:cxn modelId="{3F727029-D153-4071-83C6-F9F2BB5F4F69}" type="presParOf" srcId="{5A2D51DF-1332-4FC8-90B5-A85E29F0347F}" destId="{6F85EE49-2467-4A58-8896-06FC11D7184B}" srcOrd="1" destOrd="0" presId="urn:microsoft.com/office/officeart/2008/layout/VerticalCurvedList"/>
    <dgm:cxn modelId="{804F0635-E87D-4C2E-8DDA-748CCE4FBF84}" type="presParOf" srcId="{5A2D51DF-1332-4FC8-90B5-A85E29F0347F}" destId="{0D7A4CCD-9FE3-4D4F-8931-142D65040A06}" srcOrd="2" destOrd="0" presId="urn:microsoft.com/office/officeart/2008/layout/VerticalCurvedList"/>
    <dgm:cxn modelId="{68968E2F-46C8-4D08-A30F-BEDDA9ADB820}" type="presParOf" srcId="{0D7A4CCD-9FE3-4D4F-8931-142D65040A06}" destId="{84670A86-A322-44FD-BB08-025E7332821D}" srcOrd="0" destOrd="0" presId="urn:microsoft.com/office/officeart/2008/layout/VerticalCurvedList"/>
    <dgm:cxn modelId="{20789870-FBAF-480B-8A0A-F1D6F14C63DE}" type="presParOf" srcId="{5A2D51DF-1332-4FC8-90B5-A85E29F0347F}" destId="{8D708C67-3198-4CB1-ACFF-7EC9F0AF9221}" srcOrd="3" destOrd="0" presId="urn:microsoft.com/office/officeart/2008/layout/VerticalCurvedList"/>
    <dgm:cxn modelId="{E46B84F1-6896-41A6-BAD5-A2815F6E8A32}" type="presParOf" srcId="{5A2D51DF-1332-4FC8-90B5-A85E29F0347F}" destId="{FC01FD74-2328-4705-A1D0-F48DC782F381}" srcOrd="4" destOrd="0" presId="urn:microsoft.com/office/officeart/2008/layout/VerticalCurvedList"/>
    <dgm:cxn modelId="{F8BAA23D-8222-471C-A392-6337AAC1BC9F}" type="presParOf" srcId="{FC01FD74-2328-4705-A1D0-F48DC782F381}" destId="{56C19DC3-B4A3-4163-B3AE-AB8491EAB114}" srcOrd="0" destOrd="0" presId="urn:microsoft.com/office/officeart/2008/layout/VerticalCurvedList"/>
    <dgm:cxn modelId="{B274A6F3-1599-42B8-8220-811A705656B0}" type="presParOf" srcId="{5A2D51DF-1332-4FC8-90B5-A85E29F0347F}" destId="{155AD1F0-0D85-437C-AB50-C153C59896D8}" srcOrd="5" destOrd="0" presId="urn:microsoft.com/office/officeart/2008/layout/VerticalCurvedList"/>
    <dgm:cxn modelId="{242763A3-CD72-457D-AD8C-13BACAA4A404}" type="presParOf" srcId="{5A2D51DF-1332-4FC8-90B5-A85E29F0347F}" destId="{4BA712F2-5187-40C0-9542-53F8A19A65B2}" srcOrd="6" destOrd="0" presId="urn:microsoft.com/office/officeart/2008/layout/VerticalCurvedList"/>
    <dgm:cxn modelId="{28F5ED3E-A1B9-461B-BB53-93D5AA912598}" type="presParOf" srcId="{4BA712F2-5187-40C0-9542-53F8A19A65B2}" destId="{D0B8F0C0-E465-40F4-93D7-8E26FCD75885}" srcOrd="0" destOrd="0" presId="urn:microsoft.com/office/officeart/2008/layout/VerticalCurvedList"/>
    <dgm:cxn modelId="{957AF24E-E45C-4AF1-BE9A-47D56C3F511C}" type="presParOf" srcId="{5A2D51DF-1332-4FC8-90B5-A85E29F0347F}" destId="{DD56836E-65ED-487D-88AB-251E79C895AC}" srcOrd="7" destOrd="0" presId="urn:microsoft.com/office/officeart/2008/layout/VerticalCurvedList"/>
    <dgm:cxn modelId="{C6D2035E-37EE-47A2-9F4B-DA224E4AAD7B}" type="presParOf" srcId="{5A2D51DF-1332-4FC8-90B5-A85E29F0347F}" destId="{4EE0B5E7-8AB0-4B13-BB7D-908BFCB1E811}" srcOrd="8" destOrd="0" presId="urn:microsoft.com/office/officeart/2008/layout/VerticalCurvedList"/>
    <dgm:cxn modelId="{8D054857-41D4-4E87-9788-1D50FBBEC369}" type="presParOf" srcId="{4EE0B5E7-8AB0-4B13-BB7D-908BFCB1E811}" destId="{0A86C1E0-2700-4FFB-8981-7C389A480EEA}" srcOrd="0" destOrd="0" presId="urn:microsoft.com/office/officeart/2008/layout/VerticalCurvedList"/>
    <dgm:cxn modelId="{BA74E5DD-AE5D-4FE7-92F7-F23857CE44E9}" type="presParOf" srcId="{5A2D51DF-1332-4FC8-90B5-A85E29F0347F}" destId="{02FDA84C-C931-49E7-A730-D2CDA0870C81}" srcOrd="9" destOrd="0" presId="urn:microsoft.com/office/officeart/2008/layout/VerticalCurvedList"/>
    <dgm:cxn modelId="{8C4F13F7-9D2F-4959-AC95-D83D655B73BE}" type="presParOf" srcId="{5A2D51DF-1332-4FC8-90B5-A85E29F0347F}" destId="{FFA5FBCB-EA8D-4AAA-A538-16A5583629CC}" srcOrd="10" destOrd="0" presId="urn:microsoft.com/office/officeart/2008/layout/VerticalCurvedList"/>
    <dgm:cxn modelId="{1A4B8F4E-489A-46F9-81F4-F6AFE487FD1A}" type="presParOf" srcId="{FFA5FBCB-EA8D-4AAA-A538-16A5583629CC}" destId="{251C27D6-3993-4522-AF0A-01D8B4D6C1C3}" srcOrd="0" destOrd="0" presId="urn:microsoft.com/office/officeart/2008/layout/VerticalCurvedList"/>
    <dgm:cxn modelId="{98149997-2146-4967-A2ED-89E7732199AE}" type="presParOf" srcId="{5A2D51DF-1332-4FC8-90B5-A85E29F0347F}" destId="{A44FC125-5501-4340-8AE2-9EA66B869FBB}" srcOrd="11" destOrd="0" presId="urn:microsoft.com/office/officeart/2008/layout/VerticalCurvedList"/>
    <dgm:cxn modelId="{C8FC202C-D979-41C9-AB7F-770C63CAC292}" type="presParOf" srcId="{5A2D51DF-1332-4FC8-90B5-A85E29F0347F}" destId="{D0DC3D73-5D56-469F-9885-54CB7DB5B047}" srcOrd="12" destOrd="0" presId="urn:microsoft.com/office/officeart/2008/layout/VerticalCurvedList"/>
    <dgm:cxn modelId="{4F35BA43-F7EC-4E09-94A2-E9A61F9C10B6}" type="presParOf" srcId="{D0DC3D73-5D56-469F-9885-54CB7DB5B047}" destId="{D7891CC4-D9B3-4244-9219-845BF12B9A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8C93-A16F-49BE-81ED-77620115219B}">
      <dsp:nvSpPr>
        <dsp:cNvPr id="0" name=""/>
        <dsp:cNvSpPr/>
      </dsp:nvSpPr>
      <dsp:spPr>
        <a:xfrm>
          <a:off x="9895397" y="882156"/>
          <a:ext cx="2274312" cy="2274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10D4-AC47-4AE7-9AD3-0C0B2CD252E6}">
      <dsp:nvSpPr>
        <dsp:cNvPr id="0" name=""/>
        <dsp:cNvSpPr/>
      </dsp:nvSpPr>
      <dsp:spPr>
        <a:xfrm>
          <a:off x="9970440" y="957992"/>
          <a:ext cx="2123014" cy="2123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74247" y="1261337"/>
        <a:ext cx="1516611" cy="1516323"/>
      </dsp:txXfrm>
    </dsp:sp>
    <dsp:sp modelId="{0C7A7FFC-52F6-4E2D-8868-FE36B91428A1}">
      <dsp:nvSpPr>
        <dsp:cNvPr id="0" name=""/>
        <dsp:cNvSpPr/>
      </dsp:nvSpPr>
      <dsp:spPr>
        <a:xfrm rot="2700000">
          <a:off x="7543751" y="882274"/>
          <a:ext cx="2274049" cy="227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F22BE-BB49-4B2A-912E-D93F4AEFA043}">
      <dsp:nvSpPr>
        <dsp:cNvPr id="0" name=""/>
        <dsp:cNvSpPr/>
      </dsp:nvSpPr>
      <dsp:spPr>
        <a:xfrm>
          <a:off x="7621084" y="957992"/>
          <a:ext cx="2123014" cy="2123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Improve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3680" y="1261337"/>
        <a:ext cx="1516611" cy="1516323"/>
      </dsp:txXfrm>
    </dsp:sp>
    <dsp:sp modelId="{F1364DAA-3D64-4B0C-8970-EB8AD76B2A7D}">
      <dsp:nvSpPr>
        <dsp:cNvPr id="0" name=""/>
        <dsp:cNvSpPr/>
      </dsp:nvSpPr>
      <dsp:spPr>
        <a:xfrm rot="2700000">
          <a:off x="5194395" y="882274"/>
          <a:ext cx="2274049" cy="227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DEDA-A9A3-498F-B6A2-02C4D27C74DD}">
      <dsp:nvSpPr>
        <dsp:cNvPr id="0" name=""/>
        <dsp:cNvSpPr/>
      </dsp:nvSpPr>
      <dsp:spPr>
        <a:xfrm>
          <a:off x="5270517" y="957992"/>
          <a:ext cx="2123014" cy="2123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Analyze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3113" y="1261337"/>
        <a:ext cx="1516611" cy="1516323"/>
      </dsp:txXfrm>
    </dsp:sp>
    <dsp:sp modelId="{1434C6FE-D8B8-413B-8F4E-BB3A391DAD4E}">
      <dsp:nvSpPr>
        <dsp:cNvPr id="0" name=""/>
        <dsp:cNvSpPr/>
      </dsp:nvSpPr>
      <dsp:spPr>
        <a:xfrm rot="2700000">
          <a:off x="2843828" y="882274"/>
          <a:ext cx="2274049" cy="227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3CF5A-3A9A-4AE3-AB92-F73327970F30}">
      <dsp:nvSpPr>
        <dsp:cNvPr id="0" name=""/>
        <dsp:cNvSpPr/>
      </dsp:nvSpPr>
      <dsp:spPr>
        <a:xfrm>
          <a:off x="2919950" y="957992"/>
          <a:ext cx="2123014" cy="2123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Measure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757" y="1261337"/>
        <a:ext cx="1516611" cy="1516323"/>
      </dsp:txXfrm>
    </dsp:sp>
    <dsp:sp modelId="{A7573663-6D2F-47E2-A7A0-B978529E6A5B}">
      <dsp:nvSpPr>
        <dsp:cNvPr id="0" name=""/>
        <dsp:cNvSpPr/>
      </dsp:nvSpPr>
      <dsp:spPr>
        <a:xfrm rot="2700000">
          <a:off x="493261" y="882274"/>
          <a:ext cx="2274049" cy="227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AF6EF-3AA5-46EC-8E7C-B6FEB7C71791}">
      <dsp:nvSpPr>
        <dsp:cNvPr id="0" name=""/>
        <dsp:cNvSpPr/>
      </dsp:nvSpPr>
      <dsp:spPr>
        <a:xfrm>
          <a:off x="569384" y="957992"/>
          <a:ext cx="2123014" cy="2123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Define</a:t>
          </a:r>
        </a:p>
      </dsp:txBody>
      <dsp:txXfrm>
        <a:off x="873190" y="1261337"/>
        <a:ext cx="1516611" cy="1516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D060E-EBCB-4754-A917-5F7E14269EE4}">
      <dsp:nvSpPr>
        <dsp:cNvPr id="0" name=""/>
        <dsp:cNvSpPr/>
      </dsp:nvSpPr>
      <dsp:spPr>
        <a:xfrm>
          <a:off x="-3703485" y="-568975"/>
          <a:ext cx="4414550" cy="4414550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5EE49-2467-4A58-8896-06FC11D7184B}">
      <dsp:nvSpPr>
        <dsp:cNvPr id="0" name=""/>
        <dsp:cNvSpPr/>
      </dsp:nvSpPr>
      <dsp:spPr>
        <a:xfrm>
          <a:off x="266232" y="172545"/>
          <a:ext cx="7158616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ESI 4/5s will be called to Super Track</a:t>
          </a:r>
        </a:p>
      </dsp:txBody>
      <dsp:txXfrm>
        <a:off x="266232" y="172545"/>
        <a:ext cx="7158616" cy="344960"/>
      </dsp:txXfrm>
    </dsp:sp>
    <dsp:sp modelId="{84670A86-A322-44FD-BB08-025E7332821D}">
      <dsp:nvSpPr>
        <dsp:cNvPr id="0" name=""/>
        <dsp:cNvSpPr/>
      </dsp:nvSpPr>
      <dsp:spPr>
        <a:xfrm>
          <a:off x="50632" y="129425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708C67-3198-4CB1-ACFF-7EC9F0AF9221}">
      <dsp:nvSpPr>
        <dsp:cNvPr id="0" name=""/>
        <dsp:cNvSpPr/>
      </dsp:nvSpPr>
      <dsp:spPr>
        <a:xfrm>
          <a:off x="549986" y="689920"/>
          <a:ext cx="6874863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Patients called according to LOS unless a more acute presentation checks in.</a:t>
          </a:r>
        </a:p>
      </dsp:txBody>
      <dsp:txXfrm>
        <a:off x="549986" y="689920"/>
        <a:ext cx="6874863" cy="344960"/>
      </dsp:txXfrm>
    </dsp:sp>
    <dsp:sp modelId="{56C19DC3-B4A3-4163-B3AE-AB8491EAB114}">
      <dsp:nvSpPr>
        <dsp:cNvPr id="0" name=""/>
        <dsp:cNvSpPr/>
      </dsp:nvSpPr>
      <dsp:spPr>
        <a:xfrm>
          <a:off x="334386" y="646800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5AD1F0-0D85-437C-AB50-C153C59896D8}">
      <dsp:nvSpPr>
        <dsp:cNvPr id="0" name=""/>
        <dsp:cNvSpPr/>
      </dsp:nvSpPr>
      <dsp:spPr>
        <a:xfrm>
          <a:off x="679739" y="1207296"/>
          <a:ext cx="6745109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Patient is placed in room. Provider performs exam and place orders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739" y="1207296"/>
        <a:ext cx="6745109" cy="344960"/>
      </dsp:txXfrm>
    </dsp:sp>
    <dsp:sp modelId="{D0B8F0C0-E465-40F4-93D7-8E26FCD75885}">
      <dsp:nvSpPr>
        <dsp:cNvPr id="0" name=""/>
        <dsp:cNvSpPr/>
      </dsp:nvSpPr>
      <dsp:spPr>
        <a:xfrm>
          <a:off x="464139" y="1164175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56836E-65ED-487D-88AB-251E79C895AC}">
      <dsp:nvSpPr>
        <dsp:cNvPr id="0" name=""/>
        <dsp:cNvSpPr/>
      </dsp:nvSpPr>
      <dsp:spPr>
        <a:xfrm>
          <a:off x="679739" y="1724343"/>
          <a:ext cx="6745109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Nursing orders are complete the patient will be pulled to the Super track WR.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739" y="1724343"/>
        <a:ext cx="6745109" cy="344960"/>
      </dsp:txXfrm>
    </dsp:sp>
    <dsp:sp modelId="{0A86C1E0-2700-4FFB-8981-7C389A480EEA}">
      <dsp:nvSpPr>
        <dsp:cNvPr id="0" name=""/>
        <dsp:cNvSpPr/>
      </dsp:nvSpPr>
      <dsp:spPr>
        <a:xfrm>
          <a:off x="464139" y="1681223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FDA84C-C931-49E7-A730-D2CDA0870C81}">
      <dsp:nvSpPr>
        <dsp:cNvPr id="0" name=""/>
        <dsp:cNvSpPr/>
      </dsp:nvSpPr>
      <dsp:spPr>
        <a:xfrm>
          <a:off x="549986" y="2241718"/>
          <a:ext cx="6874863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new patient placed in that room to keep 5/6 with 1 provider. 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986" y="2241718"/>
        <a:ext cx="6874863" cy="344960"/>
      </dsp:txXfrm>
    </dsp:sp>
    <dsp:sp modelId="{251C27D6-3993-4522-AF0A-01D8B4D6C1C3}">
      <dsp:nvSpPr>
        <dsp:cNvPr id="0" name=""/>
        <dsp:cNvSpPr/>
      </dsp:nvSpPr>
      <dsp:spPr>
        <a:xfrm>
          <a:off x="334386" y="2198598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4FC125-5501-4340-8AE2-9EA66B869FBB}">
      <dsp:nvSpPr>
        <dsp:cNvPr id="0" name=""/>
        <dsp:cNvSpPr/>
      </dsp:nvSpPr>
      <dsp:spPr>
        <a:xfrm>
          <a:off x="266232" y="2759093"/>
          <a:ext cx="7158616" cy="344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8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Testing and treatment are complete, patient can be called in the room for disposition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232" y="2759093"/>
        <a:ext cx="7158616" cy="344960"/>
      </dsp:txXfrm>
    </dsp:sp>
    <dsp:sp modelId="{D7891CC4-D9B3-4244-9219-845BF12B9AB4}">
      <dsp:nvSpPr>
        <dsp:cNvPr id="0" name=""/>
        <dsp:cNvSpPr/>
      </dsp:nvSpPr>
      <dsp:spPr>
        <a:xfrm>
          <a:off x="50632" y="2715973"/>
          <a:ext cx="431200" cy="431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8/12/2013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8/12/2013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r>
              <a:rPr lang="en-US" dirty="0" smtClean="0">
                <a:latin typeface="Times" pitchFamily="18" charset="0"/>
              </a:rPr>
              <a:t> was able to have a 3.25 patient per hour using this model.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r>
              <a:rPr lang="en-US" dirty="0" smtClean="0">
                <a:latin typeface="Times" pitchFamily="18" charset="0"/>
              </a:rPr>
              <a:t> was able to have a 3.25 patient per hour using this model.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This will</a:t>
            </a:r>
            <a:r>
              <a:rPr lang="en-US" baseline="0" dirty="0" smtClean="0">
                <a:latin typeface="Times" pitchFamily="18" charset="0"/>
              </a:rPr>
              <a:t> allow you to engage the providers</a:t>
            </a:r>
          </a:p>
          <a:p>
            <a:pPr eaLnBrk="1" hangingPunct="1"/>
            <a:endParaRPr lang="en-US" baseline="0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endParaRPr lang="en-US" dirty="0" smtClean="0">
              <a:latin typeface="Times" pitchFamily="18" charset="0"/>
            </a:endParaRPr>
          </a:p>
          <a:p>
            <a:pPr eaLnBrk="1" hangingPunct="1"/>
            <a:r>
              <a:rPr lang="en-US" dirty="0" smtClean="0">
                <a:latin typeface="Times" pitchFamily="18" charset="0"/>
              </a:rPr>
              <a:t>7-3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311150"/>
            <a:ext cx="6759575" cy="38036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Dr. </a:t>
            </a:r>
            <a:r>
              <a:rPr lang="en-US" dirty="0" err="1" smtClean="0">
                <a:latin typeface="Times" pitchFamily="18" charset="0"/>
              </a:rPr>
              <a:t>Atallah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8/12/2013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0667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96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8/12/2013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5" y="1371600"/>
            <a:ext cx="5181599" cy="16533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Georgia State University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Lean Six Sigma 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Black Belt Presentation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510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COUNTY MEDICAL CENTER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Darby Adolphsen, MBA, MHA, CPHQ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 Bowen, MBA, MHA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221"/>
            <a:ext cx="10744200" cy="815179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27548"/>
              </p:ext>
            </p:extLst>
          </p:nvPr>
        </p:nvGraphicFramePr>
        <p:xfrm>
          <a:off x="914400" y="1447800"/>
          <a:ext cx="10591801" cy="4600572"/>
        </p:xfrm>
        <a:graphic>
          <a:graphicData uri="http://schemas.openxmlformats.org/drawingml/2006/table">
            <a:tbl>
              <a:tblPr/>
              <a:tblGrid>
                <a:gridCol w="1602263"/>
                <a:gridCol w="1062553"/>
                <a:gridCol w="1298677"/>
                <a:gridCol w="1062553"/>
                <a:gridCol w="1062553"/>
                <a:gridCol w="1197481"/>
                <a:gridCol w="1062553"/>
                <a:gridCol w="1130017"/>
                <a:gridCol w="1113151"/>
              </a:tblGrid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OUTPUT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Regression Statistics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0.821832353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Square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0.675408417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R Square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0.633070384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Error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0.025340046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Significance 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0.030730658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0.010243553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15.95275866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7.94073E-06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0.014768713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0.000642118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0.045499371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Error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Stat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95.0%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95.0%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Intercept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0.025696374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0.01126201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2.281686246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0.032086882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0.002399131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0.048993617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0.002399131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0.048993617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0.197277122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0.431539296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0.457147529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0.651853648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-0.695429925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1.08998417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-0.695429925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1.08998417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 Waits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0.793397369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0.16004372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4.957378939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5.18437E-05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0.462321709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1.124473029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0.462321709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1.124473029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Discharge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1.476718005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0.276649394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5.337868214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2.02551E-05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0.904425131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2.049010879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0.904425131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2.049010879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2362200"/>
            <a:ext cx="28194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3733800"/>
            <a:ext cx="12192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744200" cy="762000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76522"/>
              </p:ext>
            </p:extLst>
          </p:nvPr>
        </p:nvGraphicFramePr>
        <p:xfrm>
          <a:off x="838200" y="2133600"/>
          <a:ext cx="9448800" cy="308760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4603"/>
                <a:gridCol w="1491706"/>
                <a:gridCol w="1237501"/>
                <a:gridCol w="1852453"/>
                <a:gridCol w="1852453"/>
                <a:gridCol w="1740084"/>
              </a:tblGrid>
              <a:tr h="42363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Observed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Patients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Seen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Through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-Put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9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Provider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Monday, AM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5:49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1.55</a:t>
                      </a:r>
                    </a:p>
                  </a:txBody>
                  <a:tcPr anchor="ctr"/>
                </a:tc>
              </a:tr>
              <a:tr h="573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Provider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Saturday, AM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4:14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1.65</a:t>
                      </a:r>
                    </a:p>
                  </a:txBody>
                  <a:tcPr anchor="ctr"/>
                </a:tc>
              </a:tr>
              <a:tr h="545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Provider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Tuesday, AM</a:t>
                      </a: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1:24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2.14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Provider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Tuesday, AM</a:t>
                      </a: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5:39 hours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1.42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00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Plantagenet Cherokee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Plantagenet Cheroke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4:16 hours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1.69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219200"/>
            <a:ext cx="7778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Provider throughput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The number of patients seen from start to finish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Patient assigned to provider, observed and electronic time stamp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Provider completes disposition, observed and electronic time stamp</a:t>
            </a:r>
          </a:p>
        </p:txBody>
      </p:sp>
    </p:spTree>
    <p:extLst>
      <p:ext uri="{BB962C8B-B14F-4D97-AF65-F5344CB8AC3E}">
        <p14:creationId xmlns:p14="http://schemas.microsoft.com/office/powerpoint/2010/main" val="2564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221"/>
            <a:ext cx="10744200" cy="815179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838200" y="1760385"/>
            <a:ext cx="9982200" cy="4792815"/>
            <a:chOff x="293916" y="1311121"/>
            <a:chExt cx="8482570" cy="4888341"/>
          </a:xfrm>
        </p:grpSpPr>
        <p:sp>
          <p:nvSpPr>
            <p:cNvPr id="3" name="Line 73"/>
            <p:cNvSpPr>
              <a:spLocks noChangeShapeType="1"/>
            </p:cNvSpPr>
            <p:nvPr/>
          </p:nvSpPr>
          <p:spPr bwMode="auto">
            <a:xfrm flipH="1">
              <a:off x="6539510" y="5102257"/>
              <a:ext cx="102810" cy="1488"/>
            </a:xfrm>
            <a:prstGeom prst="line">
              <a:avLst/>
            </a:prstGeom>
            <a:noFill/>
            <a:ln w="222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6493" tIns="43247" rIns="86493" bIns="4324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Line 77"/>
            <p:cNvSpPr>
              <a:spLocks noChangeShapeType="1"/>
            </p:cNvSpPr>
            <p:nvPr/>
          </p:nvSpPr>
          <p:spPr bwMode="auto">
            <a:xfrm flipV="1">
              <a:off x="5700403" y="4462295"/>
              <a:ext cx="3024" cy="35719"/>
            </a:xfrm>
            <a:prstGeom prst="line">
              <a:avLst/>
            </a:prstGeom>
            <a:noFill/>
            <a:ln w="222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6493" tIns="43247" rIns="86493" bIns="4324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7018639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 rot="16200000">
              <a:off x="32465" y="1572572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</a:p>
            <a:p>
              <a:pPr algn="ctr" defTabSz="914485">
                <a:spcBef>
                  <a:spcPct val="0"/>
                </a:spcBef>
              </a:pPr>
              <a:endParaRPr lang="en-US" b="1" dirty="0">
                <a:solidFill>
                  <a:srgbClr val="008A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5210980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>
              <a:off x="3401636" y="1326609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575337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2899040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83331" y="2755759"/>
              <a:ext cx="520299" cy="463530"/>
            </a:xfrm>
            <a:prstGeom prst="roundRect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4545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1098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38541" y="1869638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97681" y="181198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23182" y="2138625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31652" y="161189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17980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9" name="Arc 18"/>
            <p:cNvSpPr/>
            <p:nvPr/>
          </p:nvSpPr>
          <p:spPr>
            <a:xfrm>
              <a:off x="2292570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4713116" y="1331075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8294516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6459848" y="1326597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037304" y="2590627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4" name="Arc 23"/>
            <p:cNvSpPr/>
            <p:nvPr/>
          </p:nvSpPr>
          <p:spPr>
            <a:xfrm>
              <a:off x="4211894" y="2590628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757011" y="2606005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6" name="Arc 25"/>
            <p:cNvSpPr/>
            <p:nvPr/>
          </p:nvSpPr>
          <p:spPr>
            <a:xfrm>
              <a:off x="5931601" y="2606006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7722972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8" name="Arc 27"/>
            <p:cNvSpPr/>
            <p:nvPr/>
          </p:nvSpPr>
          <p:spPr>
            <a:xfrm>
              <a:off x="7897562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92897" y="1664047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539347" y="1684849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67323" y="1643245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13773" y="1664047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71970" y="1632372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118420" y="1653174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30902" y="1611570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977352" y="1632372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71679" y="2322419"/>
              <a:ext cx="1754151" cy="1469395"/>
            </a:xfrm>
            <a:custGeom>
              <a:avLst/>
              <a:gdLst>
                <a:gd name="connsiteX0" fmla="*/ 44351 w 1754151"/>
                <a:gd name="connsiteY0" fmla="*/ 102658 h 1469395"/>
                <a:gd name="connsiteX1" fmla="*/ 98780 w 1754151"/>
                <a:gd name="connsiteY1" fmla="*/ 222400 h 1469395"/>
                <a:gd name="connsiteX2" fmla="*/ 490666 w 1754151"/>
                <a:gd name="connsiteY2" fmla="*/ 1223886 h 1469395"/>
                <a:gd name="connsiteX3" fmla="*/ 1753408 w 1754151"/>
                <a:gd name="connsiteY3" fmla="*/ 625172 h 1469395"/>
                <a:gd name="connsiteX4" fmla="*/ 664837 w 1754151"/>
                <a:gd name="connsiteY4" fmla="*/ 1463372 h 1469395"/>
                <a:gd name="connsiteX5" fmla="*/ 44351 w 1754151"/>
                <a:gd name="connsiteY5" fmla="*/ 102658 h 146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4151" h="1469395">
                  <a:moveTo>
                    <a:pt x="44351" y="102658"/>
                  </a:moveTo>
                  <a:cubicBezTo>
                    <a:pt x="-49992" y="-104171"/>
                    <a:pt x="24394" y="35529"/>
                    <a:pt x="98780" y="222400"/>
                  </a:cubicBezTo>
                  <a:cubicBezTo>
                    <a:pt x="173166" y="409271"/>
                    <a:pt x="214895" y="1156757"/>
                    <a:pt x="490666" y="1223886"/>
                  </a:cubicBezTo>
                  <a:cubicBezTo>
                    <a:pt x="766437" y="1291015"/>
                    <a:pt x="1724380" y="585258"/>
                    <a:pt x="1753408" y="625172"/>
                  </a:cubicBezTo>
                  <a:cubicBezTo>
                    <a:pt x="1782437" y="665086"/>
                    <a:pt x="953308" y="1550458"/>
                    <a:pt x="664837" y="1463372"/>
                  </a:cubicBezTo>
                  <a:cubicBezTo>
                    <a:pt x="376366" y="1376286"/>
                    <a:pt x="138694" y="309487"/>
                    <a:pt x="44351" y="102658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9971" y="2162827"/>
              <a:ext cx="7943569" cy="3278312"/>
            </a:xfrm>
            <a:custGeom>
              <a:avLst/>
              <a:gdLst>
                <a:gd name="connsiteX0" fmla="*/ 172516 w 7943569"/>
                <a:gd name="connsiteY0" fmla="*/ 186050 h 3278312"/>
                <a:gd name="connsiteX1" fmla="*/ 640602 w 7943569"/>
                <a:gd name="connsiteY1" fmla="*/ 1873335 h 3278312"/>
                <a:gd name="connsiteX2" fmla="*/ 3655945 w 7943569"/>
                <a:gd name="connsiteY2" fmla="*/ 1035135 h 3278312"/>
                <a:gd name="connsiteX3" fmla="*/ 4156688 w 7943569"/>
                <a:gd name="connsiteY3" fmla="*/ 186050 h 3278312"/>
                <a:gd name="connsiteX4" fmla="*/ 3612402 w 7943569"/>
                <a:gd name="connsiteY4" fmla="*/ 1339935 h 3278312"/>
                <a:gd name="connsiteX5" fmla="*/ 477316 w 7943569"/>
                <a:gd name="connsiteY5" fmla="*/ 2091050 h 3278312"/>
                <a:gd name="connsiteX6" fmla="*/ 150745 w 7943569"/>
                <a:gd name="connsiteY6" fmla="*/ 251364 h 3278312"/>
                <a:gd name="connsiteX7" fmla="*/ 1859802 w 7943569"/>
                <a:gd name="connsiteY7" fmla="*/ 2374078 h 3278312"/>
                <a:gd name="connsiteX8" fmla="*/ 5201716 w 7943569"/>
                <a:gd name="connsiteY8" fmla="*/ 1143992 h 3278312"/>
                <a:gd name="connsiteX9" fmla="*/ 6007259 w 7943569"/>
                <a:gd name="connsiteY9" fmla="*/ 44535 h 3278312"/>
                <a:gd name="connsiteX10" fmla="*/ 5430316 w 7943569"/>
                <a:gd name="connsiteY10" fmla="*/ 1220192 h 3278312"/>
                <a:gd name="connsiteX11" fmla="*/ 2012202 w 7943569"/>
                <a:gd name="connsiteY11" fmla="*/ 2667992 h 3278312"/>
                <a:gd name="connsiteX12" fmla="*/ 183402 w 7943569"/>
                <a:gd name="connsiteY12" fmla="*/ 349335 h 3278312"/>
                <a:gd name="connsiteX13" fmla="*/ 3024574 w 7943569"/>
                <a:gd name="connsiteY13" fmla="*/ 3005450 h 3278312"/>
                <a:gd name="connsiteX14" fmla="*/ 7215574 w 7943569"/>
                <a:gd name="connsiteY14" fmla="*/ 1165764 h 3278312"/>
                <a:gd name="connsiteX15" fmla="*/ 7825174 w 7943569"/>
                <a:gd name="connsiteY15" fmla="*/ 992 h 3278312"/>
                <a:gd name="connsiteX16" fmla="*/ 7455059 w 7943569"/>
                <a:gd name="connsiteY16" fmla="*/ 1350821 h 3278312"/>
                <a:gd name="connsiteX17" fmla="*/ 3209631 w 7943569"/>
                <a:gd name="connsiteY17" fmla="*/ 3266707 h 3278312"/>
                <a:gd name="connsiteX18" fmla="*/ 139859 w 7943569"/>
                <a:gd name="connsiteY18" fmla="*/ 392878 h 3278312"/>
                <a:gd name="connsiteX19" fmla="*/ 139859 w 7943569"/>
                <a:gd name="connsiteY19" fmla="*/ 392878 h 32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3569" h="3278312">
                  <a:moveTo>
                    <a:pt x="172516" y="186050"/>
                  </a:moveTo>
                  <a:cubicBezTo>
                    <a:pt x="116273" y="958935"/>
                    <a:pt x="60031" y="1731821"/>
                    <a:pt x="640602" y="1873335"/>
                  </a:cubicBezTo>
                  <a:cubicBezTo>
                    <a:pt x="1221173" y="2014849"/>
                    <a:pt x="3069931" y="1316349"/>
                    <a:pt x="3655945" y="1035135"/>
                  </a:cubicBezTo>
                  <a:cubicBezTo>
                    <a:pt x="4241959" y="753921"/>
                    <a:pt x="4163945" y="135250"/>
                    <a:pt x="4156688" y="186050"/>
                  </a:cubicBezTo>
                  <a:cubicBezTo>
                    <a:pt x="4149431" y="236850"/>
                    <a:pt x="4225631" y="1022435"/>
                    <a:pt x="3612402" y="1339935"/>
                  </a:cubicBezTo>
                  <a:cubicBezTo>
                    <a:pt x="2999173" y="1657435"/>
                    <a:pt x="1054259" y="2272478"/>
                    <a:pt x="477316" y="2091050"/>
                  </a:cubicBezTo>
                  <a:cubicBezTo>
                    <a:pt x="-99627" y="1909622"/>
                    <a:pt x="-79669" y="204193"/>
                    <a:pt x="150745" y="251364"/>
                  </a:cubicBezTo>
                  <a:cubicBezTo>
                    <a:pt x="381159" y="298535"/>
                    <a:pt x="1017974" y="2225307"/>
                    <a:pt x="1859802" y="2374078"/>
                  </a:cubicBezTo>
                  <a:cubicBezTo>
                    <a:pt x="2701630" y="2522849"/>
                    <a:pt x="4510473" y="1532249"/>
                    <a:pt x="5201716" y="1143992"/>
                  </a:cubicBezTo>
                  <a:cubicBezTo>
                    <a:pt x="5892959" y="755735"/>
                    <a:pt x="5969159" y="31835"/>
                    <a:pt x="6007259" y="44535"/>
                  </a:cubicBezTo>
                  <a:cubicBezTo>
                    <a:pt x="6045359" y="57235"/>
                    <a:pt x="6096159" y="782949"/>
                    <a:pt x="5430316" y="1220192"/>
                  </a:cubicBezTo>
                  <a:cubicBezTo>
                    <a:pt x="4764473" y="1657435"/>
                    <a:pt x="2886688" y="2813135"/>
                    <a:pt x="2012202" y="2667992"/>
                  </a:cubicBezTo>
                  <a:cubicBezTo>
                    <a:pt x="1137716" y="2522849"/>
                    <a:pt x="14673" y="293092"/>
                    <a:pt x="183402" y="349335"/>
                  </a:cubicBezTo>
                  <a:cubicBezTo>
                    <a:pt x="352131" y="405578"/>
                    <a:pt x="1852545" y="2869379"/>
                    <a:pt x="3024574" y="3005450"/>
                  </a:cubicBezTo>
                  <a:cubicBezTo>
                    <a:pt x="4196603" y="3141521"/>
                    <a:pt x="6415474" y="1666507"/>
                    <a:pt x="7215574" y="1165764"/>
                  </a:cubicBezTo>
                  <a:cubicBezTo>
                    <a:pt x="8015674" y="665021"/>
                    <a:pt x="7785260" y="-29851"/>
                    <a:pt x="7825174" y="992"/>
                  </a:cubicBezTo>
                  <a:cubicBezTo>
                    <a:pt x="7865088" y="31835"/>
                    <a:pt x="8224316" y="806535"/>
                    <a:pt x="7455059" y="1350821"/>
                  </a:cubicBezTo>
                  <a:cubicBezTo>
                    <a:pt x="6685802" y="1895107"/>
                    <a:pt x="4428831" y="3426364"/>
                    <a:pt x="3209631" y="3266707"/>
                  </a:cubicBezTo>
                  <a:cubicBezTo>
                    <a:pt x="1990431" y="3107050"/>
                    <a:pt x="139859" y="392878"/>
                    <a:pt x="139859" y="392878"/>
                  </a:cubicBezTo>
                  <a:lnTo>
                    <a:pt x="139859" y="392878"/>
                  </a:ln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19966519">
              <a:off x="1726009" y="3217366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8262639">
              <a:off x="2040905" y="3243406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20142073">
              <a:off x="2464739" y="3748658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9294868">
              <a:off x="4108858" y="3367917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20718653">
              <a:off x="3097521" y="4397302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9040740">
              <a:off x="5582058" y="3511070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20316589">
              <a:off x="4686557" y="4882710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9359667">
              <a:off x="7685736" y="3604321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 rot="8733562">
              <a:off x="1675557" y="3180219"/>
              <a:ext cx="364545" cy="671241"/>
              <a:chOff x="1661" y="2648"/>
              <a:chExt cx="404" cy="611"/>
            </a:xfrm>
          </p:grpSpPr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56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53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0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51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9" name="Group 51"/>
            <p:cNvGrpSpPr>
              <a:grpSpLocks/>
            </p:cNvGrpSpPr>
            <p:nvPr/>
          </p:nvGrpSpPr>
          <p:grpSpPr bwMode="auto">
            <a:xfrm rot="8733562">
              <a:off x="3219365" y="3516270"/>
              <a:ext cx="364545" cy="671241"/>
              <a:chOff x="1661" y="2648"/>
              <a:chExt cx="404" cy="611"/>
            </a:xfrm>
          </p:grpSpPr>
          <p:grpSp>
            <p:nvGrpSpPr>
              <p:cNvPr id="60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68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1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65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63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1" name="Group 51"/>
            <p:cNvGrpSpPr>
              <a:grpSpLocks/>
            </p:cNvGrpSpPr>
            <p:nvPr/>
          </p:nvGrpSpPr>
          <p:grpSpPr bwMode="auto">
            <a:xfrm rot="8733562">
              <a:off x="4786324" y="3701821"/>
              <a:ext cx="364545" cy="671241"/>
              <a:chOff x="1661" y="2648"/>
              <a:chExt cx="404" cy="611"/>
            </a:xfrm>
          </p:grpSpPr>
          <p:grpSp>
            <p:nvGrpSpPr>
              <p:cNvPr id="72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80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3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77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4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75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3" name="Group 51"/>
            <p:cNvGrpSpPr>
              <a:grpSpLocks/>
            </p:cNvGrpSpPr>
            <p:nvPr/>
          </p:nvGrpSpPr>
          <p:grpSpPr bwMode="auto">
            <a:xfrm rot="8733562">
              <a:off x="6635973" y="4015715"/>
              <a:ext cx="364545" cy="671241"/>
              <a:chOff x="1661" y="2648"/>
              <a:chExt cx="404" cy="611"/>
            </a:xfrm>
          </p:grpSpPr>
          <p:grpSp>
            <p:nvGrpSpPr>
              <p:cNvPr id="84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92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6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87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5" name="Title 15"/>
            <p:cNvSpPr txBox="1">
              <a:spLocks/>
            </p:cNvSpPr>
            <p:nvPr/>
          </p:nvSpPr>
          <p:spPr>
            <a:xfrm>
              <a:off x="771679" y="5562600"/>
              <a:ext cx="5503362" cy="63686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Scenario A: 1.42 pt./hr.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221"/>
            <a:ext cx="10515600" cy="967580"/>
          </a:xfrm>
        </p:spPr>
        <p:txBody>
          <a:bodyPr anchor="b"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990600" y="1658023"/>
            <a:ext cx="10515599" cy="4888341"/>
            <a:chOff x="293916" y="1311121"/>
            <a:chExt cx="8892481" cy="4888341"/>
          </a:xfrm>
        </p:grpSpPr>
        <p:sp>
          <p:nvSpPr>
            <p:cNvPr id="4" name="AutoShape 23"/>
            <p:cNvSpPr>
              <a:spLocks noChangeArrowheads="1"/>
            </p:cNvSpPr>
            <p:nvPr/>
          </p:nvSpPr>
          <p:spPr bwMode="auto">
            <a:xfrm>
              <a:off x="7018639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AutoShape 21"/>
            <p:cNvSpPr>
              <a:spLocks noChangeArrowheads="1"/>
            </p:cNvSpPr>
            <p:nvPr/>
          </p:nvSpPr>
          <p:spPr bwMode="auto">
            <a:xfrm rot="16200000">
              <a:off x="32465" y="1572572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Are</a:t>
              </a:r>
              <a:r>
                <a:rPr lang="en-US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5210980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3401636" y="1326609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>
              <a:off x="1575337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2899040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83331" y="2755759"/>
              <a:ext cx="520299" cy="463530"/>
            </a:xfrm>
            <a:prstGeom prst="roundRect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4545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1098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38541" y="1869638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97681" y="181198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23182" y="2138625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31652" y="161189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117980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8" name="Arc 17"/>
            <p:cNvSpPr/>
            <p:nvPr/>
          </p:nvSpPr>
          <p:spPr>
            <a:xfrm>
              <a:off x="2292570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auto">
            <a:xfrm>
              <a:off x="4713116" y="1331075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8294516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6459848" y="1326597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4037304" y="2590627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3" name="Arc 22"/>
            <p:cNvSpPr/>
            <p:nvPr/>
          </p:nvSpPr>
          <p:spPr>
            <a:xfrm>
              <a:off x="4211894" y="2590628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757011" y="2606005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5" name="Arc 24"/>
            <p:cNvSpPr/>
            <p:nvPr/>
          </p:nvSpPr>
          <p:spPr>
            <a:xfrm>
              <a:off x="5931601" y="2606006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722972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7" name="Arc 26"/>
            <p:cNvSpPr/>
            <p:nvPr/>
          </p:nvSpPr>
          <p:spPr>
            <a:xfrm>
              <a:off x="7897562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2897" y="1664047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539347" y="1684849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67323" y="1643245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313773" y="1664047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71970" y="1632372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118420" y="1653174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30902" y="1611570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977352" y="1632372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376432">
              <a:off x="1170179" y="3447694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itle 15"/>
            <p:cNvSpPr txBox="1">
              <a:spLocks/>
            </p:cNvSpPr>
            <p:nvPr/>
          </p:nvSpPr>
          <p:spPr>
            <a:xfrm>
              <a:off x="771678" y="5562600"/>
              <a:ext cx="6273771" cy="63686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Scenario B: 1.65 pt./hr.</a:t>
              </a:r>
              <a:endParaRPr 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flipV="1">
              <a:off x="2364394" y="4316808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18047327">
              <a:off x="8135132" y="3447693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9555283">
              <a:off x="2065352" y="346927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8822144">
              <a:off x="7960981" y="3918337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8062179">
              <a:off x="4389694" y="344429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10425428" flipV="1">
              <a:off x="3523736" y="4007910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20527337" flipV="1">
              <a:off x="3624675" y="3658536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76187" y="2261568"/>
              <a:ext cx="8481045" cy="2840964"/>
            </a:xfrm>
            <a:custGeom>
              <a:avLst/>
              <a:gdLst>
                <a:gd name="connsiteX0" fmla="*/ 435343 w 8481045"/>
                <a:gd name="connsiteY0" fmla="*/ 127302 h 2840964"/>
                <a:gd name="connsiteX1" fmla="*/ 778243 w 8481045"/>
                <a:gd name="connsiteY1" fmla="*/ 1201722 h 2840964"/>
                <a:gd name="connsiteX2" fmla="*/ 1921243 w 8481045"/>
                <a:gd name="connsiteY2" fmla="*/ 1018842 h 2840964"/>
                <a:gd name="connsiteX3" fmla="*/ 2046973 w 8481045"/>
                <a:gd name="connsiteY3" fmla="*/ 81582 h 2840964"/>
                <a:gd name="connsiteX4" fmla="*/ 2069833 w 8481045"/>
                <a:gd name="connsiteY4" fmla="*/ 1087422 h 2840964"/>
                <a:gd name="connsiteX5" fmla="*/ 698233 w 8481045"/>
                <a:gd name="connsiteY5" fmla="*/ 1373172 h 2840964"/>
                <a:gd name="connsiteX6" fmla="*/ 458203 w 8481045"/>
                <a:gd name="connsiteY6" fmla="*/ 184452 h 2840964"/>
                <a:gd name="connsiteX7" fmla="*/ 595363 w 8481045"/>
                <a:gd name="connsiteY7" fmla="*/ 1533192 h 2840964"/>
                <a:gd name="connsiteX8" fmla="*/ 3578593 w 8481045"/>
                <a:gd name="connsiteY8" fmla="*/ 1430322 h 2840964"/>
                <a:gd name="connsiteX9" fmla="*/ 4412983 w 8481045"/>
                <a:gd name="connsiteY9" fmla="*/ 13002 h 2840964"/>
                <a:gd name="connsiteX10" fmla="*/ 3910063 w 8481045"/>
                <a:gd name="connsiteY10" fmla="*/ 1430322 h 2840964"/>
                <a:gd name="connsiteX11" fmla="*/ 618223 w 8481045"/>
                <a:gd name="connsiteY11" fmla="*/ 1681782 h 2840964"/>
                <a:gd name="connsiteX12" fmla="*/ 469633 w 8481045"/>
                <a:gd name="connsiteY12" fmla="*/ 241602 h 2840964"/>
                <a:gd name="connsiteX13" fmla="*/ 492493 w 8481045"/>
                <a:gd name="connsiteY13" fmla="*/ 1807512 h 2840964"/>
                <a:gd name="connsiteX14" fmla="*/ 5338813 w 8481045"/>
                <a:gd name="connsiteY14" fmla="*/ 1578912 h 2840964"/>
                <a:gd name="connsiteX15" fmla="*/ 5624563 w 8481045"/>
                <a:gd name="connsiteY15" fmla="*/ 1572 h 2840964"/>
                <a:gd name="connsiteX16" fmla="*/ 5898883 w 8481045"/>
                <a:gd name="connsiteY16" fmla="*/ 1293162 h 2840964"/>
                <a:gd name="connsiteX17" fmla="*/ 5361673 w 8481045"/>
                <a:gd name="connsiteY17" fmla="*/ 1750362 h 2840964"/>
                <a:gd name="connsiteX18" fmla="*/ 343903 w 8481045"/>
                <a:gd name="connsiteY18" fmla="*/ 2047542 h 2840964"/>
                <a:gd name="connsiteX19" fmla="*/ 503923 w 8481045"/>
                <a:gd name="connsiteY19" fmla="*/ 253032 h 2840964"/>
                <a:gd name="connsiteX20" fmla="*/ 1006843 w 8481045"/>
                <a:gd name="connsiteY20" fmla="*/ 2333292 h 2840964"/>
                <a:gd name="connsiteX21" fmla="*/ 7304773 w 8481045"/>
                <a:gd name="connsiteY21" fmla="*/ 1818942 h 2840964"/>
                <a:gd name="connsiteX22" fmla="*/ 8036293 w 8481045"/>
                <a:gd name="connsiteY22" fmla="*/ 13002 h 2840964"/>
                <a:gd name="connsiteX23" fmla="*/ 8013433 w 8481045"/>
                <a:gd name="connsiteY23" fmla="*/ 1624632 h 2840964"/>
                <a:gd name="connsiteX24" fmla="*/ 2184133 w 8481045"/>
                <a:gd name="connsiteY24" fmla="*/ 2824782 h 2840964"/>
                <a:gd name="connsiteX25" fmla="*/ 343903 w 8481045"/>
                <a:gd name="connsiteY25" fmla="*/ 2173272 h 2840964"/>
                <a:gd name="connsiteX26" fmla="*/ 469633 w 8481045"/>
                <a:gd name="connsiteY26" fmla="*/ 207312 h 28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81045" h="2840964">
                  <a:moveTo>
                    <a:pt x="435343" y="127302"/>
                  </a:moveTo>
                  <a:cubicBezTo>
                    <a:pt x="482968" y="590217"/>
                    <a:pt x="530593" y="1053132"/>
                    <a:pt x="778243" y="1201722"/>
                  </a:cubicBezTo>
                  <a:cubicBezTo>
                    <a:pt x="1025893" y="1350312"/>
                    <a:pt x="1709788" y="1205532"/>
                    <a:pt x="1921243" y="1018842"/>
                  </a:cubicBezTo>
                  <a:cubicBezTo>
                    <a:pt x="2132698" y="832152"/>
                    <a:pt x="2022208" y="70152"/>
                    <a:pt x="2046973" y="81582"/>
                  </a:cubicBezTo>
                  <a:cubicBezTo>
                    <a:pt x="2071738" y="93012"/>
                    <a:pt x="2294623" y="872157"/>
                    <a:pt x="2069833" y="1087422"/>
                  </a:cubicBezTo>
                  <a:cubicBezTo>
                    <a:pt x="1845043" y="1302687"/>
                    <a:pt x="966838" y="1523667"/>
                    <a:pt x="698233" y="1373172"/>
                  </a:cubicBezTo>
                  <a:cubicBezTo>
                    <a:pt x="429628" y="1222677"/>
                    <a:pt x="475348" y="157782"/>
                    <a:pt x="458203" y="184452"/>
                  </a:cubicBezTo>
                  <a:cubicBezTo>
                    <a:pt x="441058" y="211122"/>
                    <a:pt x="75298" y="1325547"/>
                    <a:pt x="595363" y="1533192"/>
                  </a:cubicBezTo>
                  <a:cubicBezTo>
                    <a:pt x="1115428" y="1740837"/>
                    <a:pt x="2942323" y="1683687"/>
                    <a:pt x="3578593" y="1430322"/>
                  </a:cubicBezTo>
                  <a:cubicBezTo>
                    <a:pt x="4214863" y="1176957"/>
                    <a:pt x="4357738" y="13002"/>
                    <a:pt x="4412983" y="13002"/>
                  </a:cubicBezTo>
                  <a:cubicBezTo>
                    <a:pt x="4468228" y="13002"/>
                    <a:pt x="4542523" y="1152192"/>
                    <a:pt x="3910063" y="1430322"/>
                  </a:cubicBezTo>
                  <a:cubicBezTo>
                    <a:pt x="3277603" y="1708452"/>
                    <a:pt x="1191628" y="1879902"/>
                    <a:pt x="618223" y="1681782"/>
                  </a:cubicBezTo>
                  <a:cubicBezTo>
                    <a:pt x="44818" y="1483662"/>
                    <a:pt x="490588" y="220647"/>
                    <a:pt x="469633" y="241602"/>
                  </a:cubicBezTo>
                  <a:cubicBezTo>
                    <a:pt x="448678" y="262557"/>
                    <a:pt x="-319037" y="1584627"/>
                    <a:pt x="492493" y="1807512"/>
                  </a:cubicBezTo>
                  <a:cubicBezTo>
                    <a:pt x="1304023" y="2030397"/>
                    <a:pt x="4483468" y="1879902"/>
                    <a:pt x="5338813" y="1578912"/>
                  </a:cubicBezTo>
                  <a:cubicBezTo>
                    <a:pt x="6194158" y="1277922"/>
                    <a:pt x="5531218" y="49197"/>
                    <a:pt x="5624563" y="1572"/>
                  </a:cubicBezTo>
                  <a:cubicBezTo>
                    <a:pt x="5717908" y="-46053"/>
                    <a:pt x="5942698" y="1001697"/>
                    <a:pt x="5898883" y="1293162"/>
                  </a:cubicBezTo>
                  <a:cubicBezTo>
                    <a:pt x="5855068" y="1584627"/>
                    <a:pt x="6287503" y="1624632"/>
                    <a:pt x="5361673" y="1750362"/>
                  </a:cubicBezTo>
                  <a:cubicBezTo>
                    <a:pt x="4435843" y="1876092"/>
                    <a:pt x="1153528" y="2297097"/>
                    <a:pt x="343903" y="2047542"/>
                  </a:cubicBezTo>
                  <a:cubicBezTo>
                    <a:pt x="-465722" y="1797987"/>
                    <a:pt x="393433" y="205407"/>
                    <a:pt x="503923" y="253032"/>
                  </a:cubicBezTo>
                  <a:cubicBezTo>
                    <a:pt x="614413" y="300657"/>
                    <a:pt x="-126632" y="2072307"/>
                    <a:pt x="1006843" y="2333292"/>
                  </a:cubicBezTo>
                  <a:cubicBezTo>
                    <a:pt x="2140318" y="2594277"/>
                    <a:pt x="6133198" y="2205657"/>
                    <a:pt x="7304773" y="1818942"/>
                  </a:cubicBezTo>
                  <a:cubicBezTo>
                    <a:pt x="8476348" y="1432227"/>
                    <a:pt x="7918183" y="45387"/>
                    <a:pt x="8036293" y="13002"/>
                  </a:cubicBezTo>
                  <a:cubicBezTo>
                    <a:pt x="8154403" y="-19383"/>
                    <a:pt x="8988793" y="1156002"/>
                    <a:pt x="8013433" y="1624632"/>
                  </a:cubicBezTo>
                  <a:cubicBezTo>
                    <a:pt x="7038073" y="2093262"/>
                    <a:pt x="3462388" y="2733342"/>
                    <a:pt x="2184133" y="2824782"/>
                  </a:cubicBezTo>
                  <a:cubicBezTo>
                    <a:pt x="905878" y="2916222"/>
                    <a:pt x="629653" y="2609517"/>
                    <a:pt x="343903" y="2173272"/>
                  </a:cubicBezTo>
                  <a:cubicBezTo>
                    <a:pt x="58153" y="1737027"/>
                    <a:pt x="263893" y="972169"/>
                    <a:pt x="469633" y="207312"/>
                  </a:cubicBez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Group 51"/>
            <p:cNvGrpSpPr>
              <a:grpSpLocks/>
            </p:cNvGrpSpPr>
            <p:nvPr/>
          </p:nvGrpSpPr>
          <p:grpSpPr bwMode="auto">
            <a:xfrm rot="9869513">
              <a:off x="4160378" y="2995962"/>
              <a:ext cx="364545" cy="671241"/>
              <a:chOff x="1661" y="2648"/>
              <a:chExt cx="404" cy="611"/>
            </a:xfrm>
          </p:grpSpPr>
          <p:grpSp>
            <p:nvGrpSpPr>
              <p:cNvPr id="47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55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52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50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 rot="9814999">
              <a:off x="1778819" y="3226344"/>
              <a:ext cx="364545" cy="671241"/>
              <a:chOff x="1661" y="2648"/>
              <a:chExt cx="404" cy="611"/>
            </a:xfrm>
          </p:grpSpPr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67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0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64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0" name="Group 51"/>
            <p:cNvGrpSpPr>
              <a:grpSpLocks/>
            </p:cNvGrpSpPr>
            <p:nvPr/>
          </p:nvGrpSpPr>
          <p:grpSpPr bwMode="auto">
            <a:xfrm rot="10110779">
              <a:off x="5828318" y="3241385"/>
              <a:ext cx="364545" cy="671241"/>
              <a:chOff x="1661" y="2648"/>
              <a:chExt cx="404" cy="611"/>
            </a:xfrm>
          </p:grpSpPr>
          <p:grpSp>
            <p:nvGrpSpPr>
              <p:cNvPr id="71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79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2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76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3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74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2" name="Group 51"/>
            <p:cNvGrpSpPr>
              <a:grpSpLocks/>
            </p:cNvGrpSpPr>
            <p:nvPr/>
          </p:nvGrpSpPr>
          <p:grpSpPr bwMode="auto">
            <a:xfrm rot="9439886">
              <a:off x="3617356" y="4290736"/>
              <a:ext cx="364545" cy="671241"/>
              <a:chOff x="1661" y="2648"/>
              <a:chExt cx="404" cy="611"/>
            </a:xfrm>
          </p:grpSpPr>
          <p:grpSp>
            <p:nvGrpSpPr>
              <p:cNvPr id="83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91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4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88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86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4" name="Group 51"/>
            <p:cNvGrpSpPr>
              <a:grpSpLocks/>
            </p:cNvGrpSpPr>
            <p:nvPr/>
          </p:nvGrpSpPr>
          <p:grpSpPr bwMode="auto">
            <a:xfrm rot="7644944">
              <a:off x="8668504" y="2751647"/>
              <a:ext cx="364545" cy="671241"/>
              <a:chOff x="1661" y="2648"/>
              <a:chExt cx="404" cy="611"/>
            </a:xfrm>
          </p:grpSpPr>
          <p:grpSp>
            <p:nvGrpSpPr>
              <p:cNvPr id="95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03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6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00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7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98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97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/>
          <p:cNvGrpSpPr/>
          <p:nvPr/>
        </p:nvGrpSpPr>
        <p:grpSpPr>
          <a:xfrm>
            <a:off x="838200" y="1709205"/>
            <a:ext cx="10287000" cy="4888341"/>
            <a:chOff x="293916" y="1311121"/>
            <a:chExt cx="8482570" cy="4888341"/>
          </a:xfrm>
        </p:grpSpPr>
        <p:sp>
          <p:nvSpPr>
            <p:cNvPr id="106" name="Line 73"/>
            <p:cNvSpPr>
              <a:spLocks noChangeShapeType="1"/>
            </p:cNvSpPr>
            <p:nvPr/>
          </p:nvSpPr>
          <p:spPr bwMode="auto">
            <a:xfrm flipH="1">
              <a:off x="6539510" y="5102257"/>
              <a:ext cx="102810" cy="1488"/>
            </a:xfrm>
            <a:prstGeom prst="line">
              <a:avLst/>
            </a:prstGeom>
            <a:noFill/>
            <a:ln w="222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6493" tIns="43247" rIns="86493" bIns="4324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auto">
            <a:xfrm>
              <a:off x="7018639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AutoShape 21"/>
            <p:cNvSpPr>
              <a:spLocks noChangeArrowheads="1"/>
            </p:cNvSpPr>
            <p:nvPr/>
          </p:nvSpPr>
          <p:spPr bwMode="auto">
            <a:xfrm rot="16200000">
              <a:off x="32465" y="1572572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</a:p>
            <a:p>
              <a:pPr algn="ctr" defTabSz="914485">
                <a:spcBef>
                  <a:spcPct val="0"/>
                </a:spcBef>
              </a:pPr>
              <a:endParaRPr lang="en-US" b="1" dirty="0">
                <a:solidFill>
                  <a:srgbClr val="008A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AutoShape 23"/>
            <p:cNvSpPr>
              <a:spLocks noChangeArrowheads="1"/>
            </p:cNvSpPr>
            <p:nvPr/>
          </p:nvSpPr>
          <p:spPr bwMode="auto">
            <a:xfrm>
              <a:off x="5210980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>
              <a:off x="3401636" y="1326609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1575337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Oval 30"/>
            <p:cNvSpPr>
              <a:spLocks noChangeArrowheads="1"/>
            </p:cNvSpPr>
            <p:nvPr/>
          </p:nvSpPr>
          <p:spPr bwMode="auto">
            <a:xfrm>
              <a:off x="2899040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183331" y="2755759"/>
              <a:ext cx="520299" cy="463530"/>
            </a:xfrm>
            <a:prstGeom prst="roundRect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04545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21098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438541" y="1869638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597681" y="181198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923182" y="2138625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931652" y="161189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2117980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21" name="Arc 120"/>
            <p:cNvSpPr/>
            <p:nvPr/>
          </p:nvSpPr>
          <p:spPr>
            <a:xfrm>
              <a:off x="2292570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Oval 30"/>
            <p:cNvSpPr>
              <a:spLocks noChangeArrowheads="1"/>
            </p:cNvSpPr>
            <p:nvPr/>
          </p:nvSpPr>
          <p:spPr bwMode="auto">
            <a:xfrm>
              <a:off x="4713116" y="1331075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Oval 30"/>
            <p:cNvSpPr>
              <a:spLocks noChangeArrowheads="1"/>
            </p:cNvSpPr>
            <p:nvPr/>
          </p:nvSpPr>
          <p:spPr bwMode="auto">
            <a:xfrm>
              <a:off x="8294516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Oval 30"/>
            <p:cNvSpPr>
              <a:spLocks noChangeArrowheads="1"/>
            </p:cNvSpPr>
            <p:nvPr/>
          </p:nvSpPr>
          <p:spPr bwMode="auto">
            <a:xfrm>
              <a:off x="6459848" y="1326597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4037304" y="2590627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26" name="Arc 125"/>
            <p:cNvSpPr/>
            <p:nvPr/>
          </p:nvSpPr>
          <p:spPr>
            <a:xfrm>
              <a:off x="4211894" y="2590628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V="1">
              <a:off x="5757011" y="2606005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28" name="Arc 127"/>
            <p:cNvSpPr/>
            <p:nvPr/>
          </p:nvSpPr>
          <p:spPr>
            <a:xfrm>
              <a:off x="5931601" y="2606006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7722972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30" name="Arc 129"/>
            <p:cNvSpPr/>
            <p:nvPr/>
          </p:nvSpPr>
          <p:spPr>
            <a:xfrm>
              <a:off x="7897562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492897" y="1664047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539347" y="1684849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267323" y="1643245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4313773" y="1664047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71970" y="1632372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6118420" y="1653174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930902" y="1611570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7977352" y="1632372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Right Arrow 138"/>
            <p:cNvSpPr/>
            <p:nvPr/>
          </p:nvSpPr>
          <p:spPr>
            <a:xfrm rot="3211477">
              <a:off x="616438" y="3998098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10800000">
              <a:off x="5493816" y="3572442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itle 15"/>
            <p:cNvSpPr txBox="1">
              <a:spLocks/>
            </p:cNvSpPr>
            <p:nvPr/>
          </p:nvSpPr>
          <p:spPr>
            <a:xfrm>
              <a:off x="771678" y="5562600"/>
              <a:ext cx="6375677" cy="63686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Scenario C: 2.25 pt./hr.</a:t>
              </a:r>
              <a:endParaRPr 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30280" y="2263130"/>
              <a:ext cx="7614664" cy="2760585"/>
            </a:xfrm>
            <a:custGeom>
              <a:avLst/>
              <a:gdLst>
                <a:gd name="connsiteX0" fmla="*/ 181250 w 7614664"/>
                <a:gd name="connsiteY0" fmla="*/ 171460 h 2760585"/>
                <a:gd name="connsiteX1" fmla="*/ 889910 w 7614664"/>
                <a:gd name="connsiteY1" fmla="*/ 2308870 h 2760585"/>
                <a:gd name="connsiteX2" fmla="*/ 7130690 w 7614664"/>
                <a:gd name="connsiteY2" fmla="*/ 2571760 h 2760585"/>
                <a:gd name="connsiteX3" fmla="*/ 7222130 w 7614664"/>
                <a:gd name="connsiteY3" fmla="*/ 45730 h 2760585"/>
                <a:gd name="connsiteX4" fmla="*/ 7382150 w 7614664"/>
                <a:gd name="connsiteY4" fmla="*/ 1291600 h 2760585"/>
                <a:gd name="connsiteX5" fmla="*/ 5450480 w 7614664"/>
                <a:gd name="connsiteY5" fmla="*/ 1291600 h 2760585"/>
                <a:gd name="connsiteX6" fmla="*/ 5381900 w 7614664"/>
                <a:gd name="connsiteY6" fmla="*/ 10 h 2760585"/>
                <a:gd name="connsiteX7" fmla="*/ 5164730 w 7614664"/>
                <a:gd name="connsiteY7" fmla="*/ 1314460 h 2760585"/>
                <a:gd name="connsiteX8" fmla="*/ 3633110 w 7614664"/>
                <a:gd name="connsiteY8" fmla="*/ 1223020 h 2760585"/>
                <a:gd name="connsiteX9" fmla="*/ 3564530 w 7614664"/>
                <a:gd name="connsiteY9" fmla="*/ 22870 h 2760585"/>
                <a:gd name="connsiteX10" fmla="*/ 3473090 w 7614664"/>
                <a:gd name="connsiteY10" fmla="*/ 1337320 h 2760585"/>
                <a:gd name="connsiteX11" fmla="*/ 1667150 w 7614664"/>
                <a:gd name="connsiteY11" fmla="*/ 1223020 h 2760585"/>
                <a:gd name="connsiteX12" fmla="*/ 1804310 w 7614664"/>
                <a:gd name="connsiteY12" fmla="*/ 22870 h 2760585"/>
                <a:gd name="connsiteX13" fmla="*/ 1770020 w 7614664"/>
                <a:gd name="connsiteY13" fmla="*/ 1188730 h 2760585"/>
                <a:gd name="connsiteX14" fmla="*/ 375560 w 7614664"/>
                <a:gd name="connsiteY14" fmla="*/ 1485910 h 2760585"/>
                <a:gd name="connsiteX15" fmla="*/ 226970 w 7614664"/>
                <a:gd name="connsiteY15" fmla="*/ 217180 h 2760585"/>
                <a:gd name="connsiteX16" fmla="*/ 226970 w 7614664"/>
                <a:gd name="connsiteY16" fmla="*/ 297190 h 276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4664" h="2760585">
                  <a:moveTo>
                    <a:pt x="181250" y="171460"/>
                  </a:moveTo>
                  <a:cubicBezTo>
                    <a:pt x="-43540" y="1040140"/>
                    <a:pt x="-268330" y="1908820"/>
                    <a:pt x="889910" y="2308870"/>
                  </a:cubicBezTo>
                  <a:cubicBezTo>
                    <a:pt x="2048150" y="2708920"/>
                    <a:pt x="6075320" y="2948950"/>
                    <a:pt x="7130690" y="2571760"/>
                  </a:cubicBezTo>
                  <a:cubicBezTo>
                    <a:pt x="8186060" y="2194570"/>
                    <a:pt x="7180220" y="259090"/>
                    <a:pt x="7222130" y="45730"/>
                  </a:cubicBezTo>
                  <a:cubicBezTo>
                    <a:pt x="7264040" y="-167630"/>
                    <a:pt x="7677425" y="1083955"/>
                    <a:pt x="7382150" y="1291600"/>
                  </a:cubicBezTo>
                  <a:cubicBezTo>
                    <a:pt x="7086875" y="1499245"/>
                    <a:pt x="5783855" y="1506865"/>
                    <a:pt x="5450480" y="1291600"/>
                  </a:cubicBezTo>
                  <a:cubicBezTo>
                    <a:pt x="5117105" y="1076335"/>
                    <a:pt x="5429525" y="-3800"/>
                    <a:pt x="5381900" y="10"/>
                  </a:cubicBezTo>
                  <a:cubicBezTo>
                    <a:pt x="5334275" y="3820"/>
                    <a:pt x="5456195" y="1110625"/>
                    <a:pt x="5164730" y="1314460"/>
                  </a:cubicBezTo>
                  <a:cubicBezTo>
                    <a:pt x="4873265" y="1518295"/>
                    <a:pt x="3899810" y="1438285"/>
                    <a:pt x="3633110" y="1223020"/>
                  </a:cubicBezTo>
                  <a:cubicBezTo>
                    <a:pt x="3366410" y="1007755"/>
                    <a:pt x="3591200" y="3820"/>
                    <a:pt x="3564530" y="22870"/>
                  </a:cubicBezTo>
                  <a:cubicBezTo>
                    <a:pt x="3537860" y="41920"/>
                    <a:pt x="3789320" y="1137295"/>
                    <a:pt x="3473090" y="1337320"/>
                  </a:cubicBezTo>
                  <a:cubicBezTo>
                    <a:pt x="3156860" y="1537345"/>
                    <a:pt x="1945280" y="1442095"/>
                    <a:pt x="1667150" y="1223020"/>
                  </a:cubicBezTo>
                  <a:cubicBezTo>
                    <a:pt x="1389020" y="1003945"/>
                    <a:pt x="1787165" y="28585"/>
                    <a:pt x="1804310" y="22870"/>
                  </a:cubicBezTo>
                  <a:cubicBezTo>
                    <a:pt x="1821455" y="17155"/>
                    <a:pt x="2008145" y="944890"/>
                    <a:pt x="1770020" y="1188730"/>
                  </a:cubicBezTo>
                  <a:cubicBezTo>
                    <a:pt x="1531895" y="1432570"/>
                    <a:pt x="632735" y="1647835"/>
                    <a:pt x="375560" y="1485910"/>
                  </a:cubicBezTo>
                  <a:cubicBezTo>
                    <a:pt x="118385" y="1323985"/>
                    <a:pt x="251735" y="415300"/>
                    <a:pt x="226970" y="217180"/>
                  </a:cubicBezTo>
                  <a:cubicBezTo>
                    <a:pt x="202205" y="19060"/>
                    <a:pt x="214587" y="158125"/>
                    <a:pt x="226970" y="297190"/>
                  </a:cubicBez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ight Arrow 142"/>
            <p:cNvSpPr/>
            <p:nvPr/>
          </p:nvSpPr>
          <p:spPr>
            <a:xfrm rot="607563" flipV="1">
              <a:off x="3026391" y="4843362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ight Arrow 143"/>
            <p:cNvSpPr/>
            <p:nvPr/>
          </p:nvSpPr>
          <p:spPr>
            <a:xfrm rot="21414449">
              <a:off x="6793875" y="492563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ight Arrow 144"/>
            <p:cNvSpPr/>
            <p:nvPr/>
          </p:nvSpPr>
          <p:spPr>
            <a:xfrm rot="16200000">
              <a:off x="8069992" y="3886409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 rot="10800000">
              <a:off x="1233480" y="371145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Right Arrow 146"/>
            <p:cNvSpPr/>
            <p:nvPr/>
          </p:nvSpPr>
          <p:spPr>
            <a:xfrm rot="10608789">
              <a:off x="6529058" y="3630860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Right Arrow 147"/>
            <p:cNvSpPr/>
            <p:nvPr/>
          </p:nvSpPr>
          <p:spPr>
            <a:xfrm rot="10347148">
              <a:off x="3665187" y="3593061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9" name="Group 51"/>
            <p:cNvGrpSpPr>
              <a:grpSpLocks/>
            </p:cNvGrpSpPr>
            <p:nvPr/>
          </p:nvGrpSpPr>
          <p:grpSpPr bwMode="auto">
            <a:xfrm rot="606558">
              <a:off x="4583217" y="4688094"/>
              <a:ext cx="364545" cy="671241"/>
              <a:chOff x="1661" y="2648"/>
              <a:chExt cx="404" cy="611"/>
            </a:xfrm>
          </p:grpSpPr>
          <p:grpSp>
            <p:nvGrpSpPr>
              <p:cNvPr id="150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58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1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55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6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2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53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4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61" name="Group 51"/>
            <p:cNvGrpSpPr>
              <a:grpSpLocks/>
            </p:cNvGrpSpPr>
            <p:nvPr/>
          </p:nvGrpSpPr>
          <p:grpSpPr bwMode="auto">
            <a:xfrm rot="10110779">
              <a:off x="4848555" y="3307801"/>
              <a:ext cx="364545" cy="671241"/>
              <a:chOff x="1661" y="2648"/>
              <a:chExt cx="404" cy="611"/>
            </a:xfrm>
          </p:grpSpPr>
          <p:grpSp>
            <p:nvGrpSpPr>
              <p:cNvPr id="162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70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2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3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67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4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65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6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73" name="Group 51"/>
            <p:cNvGrpSpPr>
              <a:grpSpLocks/>
            </p:cNvGrpSpPr>
            <p:nvPr/>
          </p:nvGrpSpPr>
          <p:grpSpPr bwMode="auto">
            <a:xfrm rot="9801087">
              <a:off x="7235870" y="3371259"/>
              <a:ext cx="364545" cy="671241"/>
              <a:chOff x="1661" y="2648"/>
              <a:chExt cx="404" cy="611"/>
            </a:xfrm>
          </p:grpSpPr>
          <p:grpSp>
            <p:nvGrpSpPr>
              <p:cNvPr id="174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82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4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5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79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6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77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85" name="Group 51"/>
            <p:cNvGrpSpPr>
              <a:grpSpLocks/>
            </p:cNvGrpSpPr>
            <p:nvPr/>
          </p:nvGrpSpPr>
          <p:grpSpPr bwMode="auto">
            <a:xfrm rot="9814999">
              <a:off x="3006020" y="3380342"/>
              <a:ext cx="364545" cy="671241"/>
              <a:chOff x="1661" y="2648"/>
              <a:chExt cx="404" cy="611"/>
            </a:xfrm>
          </p:grpSpPr>
          <p:grpSp>
            <p:nvGrpSpPr>
              <p:cNvPr id="186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94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7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91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3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8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89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97" name="Group 51"/>
            <p:cNvGrpSpPr>
              <a:grpSpLocks/>
            </p:cNvGrpSpPr>
            <p:nvPr/>
          </p:nvGrpSpPr>
          <p:grpSpPr bwMode="auto">
            <a:xfrm rot="9814999">
              <a:off x="1707559" y="3346404"/>
              <a:ext cx="364545" cy="671241"/>
              <a:chOff x="1661" y="2648"/>
              <a:chExt cx="404" cy="611"/>
            </a:xfrm>
          </p:grpSpPr>
          <p:grpSp>
            <p:nvGrpSpPr>
              <p:cNvPr id="198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206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7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8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9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203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4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0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201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2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10" name="Title 1"/>
          <p:cNvSpPr txBox="1">
            <a:spLocks/>
          </p:cNvSpPr>
          <p:nvPr/>
        </p:nvSpPr>
        <p:spPr>
          <a:xfrm>
            <a:off x="381000" y="99221"/>
            <a:ext cx="10744200" cy="815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73"/>
          <p:cNvSpPr>
            <a:spLocks noChangeShapeType="1"/>
          </p:cNvSpPr>
          <p:nvPr/>
        </p:nvSpPr>
        <p:spPr bwMode="auto">
          <a:xfrm flipH="1">
            <a:off x="6488407" y="6441140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1200270" y="1832144"/>
            <a:ext cx="9220200" cy="3197057"/>
            <a:chOff x="331037" y="1648757"/>
            <a:chExt cx="7135330" cy="3392516"/>
          </a:xfrm>
        </p:grpSpPr>
        <p:sp>
          <p:nvSpPr>
            <p:cNvPr id="245" name="Isosceles Triangle 244"/>
            <p:cNvSpPr/>
            <p:nvPr/>
          </p:nvSpPr>
          <p:spPr>
            <a:xfrm>
              <a:off x="1117992" y="3871723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46" name="Isosceles Triangle 245"/>
            <p:cNvSpPr/>
            <p:nvPr/>
          </p:nvSpPr>
          <p:spPr>
            <a:xfrm>
              <a:off x="2356265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47" name="Isosceles Triangle 246"/>
            <p:cNvSpPr/>
            <p:nvPr/>
          </p:nvSpPr>
          <p:spPr>
            <a:xfrm>
              <a:off x="6086549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48" name="Isosceles Triangle 247"/>
            <p:cNvSpPr/>
            <p:nvPr/>
          </p:nvSpPr>
          <p:spPr>
            <a:xfrm>
              <a:off x="4837584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49" name="Isosceles Triangle 248"/>
            <p:cNvSpPr/>
            <p:nvPr/>
          </p:nvSpPr>
          <p:spPr>
            <a:xfrm>
              <a:off x="3599310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31037" y="3352792"/>
              <a:ext cx="7135330" cy="1688481"/>
              <a:chOff x="385198" y="2814051"/>
              <a:chExt cx="7135330" cy="1234823"/>
            </a:xfrm>
          </p:grpSpPr>
          <p:sp>
            <p:nvSpPr>
              <p:cNvPr id="258" name="Freeform 257"/>
              <p:cNvSpPr/>
              <p:nvPr/>
            </p:nvSpPr>
            <p:spPr>
              <a:xfrm>
                <a:off x="385198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Chart Assessment</a:t>
                </a:r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422158" y="3427044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2.33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Min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0" name="Freeform 259"/>
              <p:cNvSpPr/>
              <p:nvPr/>
            </p:nvSpPr>
            <p:spPr>
              <a:xfrm>
                <a:off x="1369924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>
              <a:xfrm>
                <a:off x="1623471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Patient is 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SEEN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2" name="Freeform 261"/>
              <p:cNvSpPr/>
              <p:nvPr/>
            </p:nvSpPr>
            <p:spPr>
              <a:xfrm>
                <a:off x="1660431" y="3427044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4.92 min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63" name="Freeform 262"/>
              <p:cNvSpPr/>
              <p:nvPr/>
            </p:nvSpPr>
            <p:spPr>
              <a:xfrm>
                <a:off x="2608197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4" name="Freeform 263"/>
              <p:cNvSpPr/>
              <p:nvPr/>
            </p:nvSpPr>
            <p:spPr>
              <a:xfrm>
                <a:off x="2861744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EPIC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Orders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2898704" y="3427045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9.43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66" name="Freeform 265"/>
              <p:cNvSpPr/>
              <p:nvPr/>
            </p:nvSpPr>
            <p:spPr>
              <a:xfrm>
                <a:off x="3846470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4100017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EPIC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CHART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>
              <a:xfrm>
                <a:off x="4136977" y="3427047"/>
                <a:ext cx="841227" cy="621826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2.25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69" name="Freeform 268"/>
              <p:cNvSpPr/>
              <p:nvPr/>
            </p:nvSpPr>
            <p:spPr>
              <a:xfrm>
                <a:off x="5084744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>
              <a:xfrm>
                <a:off x="5338291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Patient 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Re-Assessment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>
              <a:xfrm>
                <a:off x="5375251" y="3427048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1.93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338481" y="3001445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6576564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DISPO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6613524" y="3427049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2.95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</p:grpSp>
        <p:sp>
          <p:nvSpPr>
            <p:cNvPr id="251" name="Freeform 250"/>
            <p:cNvSpPr/>
            <p:nvPr/>
          </p:nvSpPr>
          <p:spPr>
            <a:xfrm>
              <a:off x="3308346" y="1648757"/>
              <a:ext cx="1243046" cy="761998"/>
            </a:xfrm>
            <a:custGeom>
              <a:avLst/>
              <a:gdLst>
                <a:gd name="connsiteX0" fmla="*/ 0 w 854799"/>
                <a:gd name="connsiteY0" fmla="*/ 31488 h 314884"/>
                <a:gd name="connsiteX1" fmla="*/ 31488 w 854799"/>
                <a:gd name="connsiteY1" fmla="*/ 0 h 314884"/>
                <a:gd name="connsiteX2" fmla="*/ 823311 w 854799"/>
                <a:gd name="connsiteY2" fmla="*/ 0 h 314884"/>
                <a:gd name="connsiteX3" fmla="*/ 854799 w 854799"/>
                <a:gd name="connsiteY3" fmla="*/ 31488 h 314884"/>
                <a:gd name="connsiteX4" fmla="*/ 854799 w 854799"/>
                <a:gd name="connsiteY4" fmla="*/ 283396 h 314884"/>
                <a:gd name="connsiteX5" fmla="*/ 823311 w 854799"/>
                <a:gd name="connsiteY5" fmla="*/ 314884 h 314884"/>
                <a:gd name="connsiteX6" fmla="*/ 31488 w 854799"/>
                <a:gd name="connsiteY6" fmla="*/ 314884 h 314884"/>
                <a:gd name="connsiteX7" fmla="*/ 0 w 854799"/>
                <a:gd name="connsiteY7" fmla="*/ 283396 h 314884"/>
                <a:gd name="connsiteX8" fmla="*/ 0 w 854799"/>
                <a:gd name="connsiteY8" fmla="*/ 31488 h 31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799" h="314884">
                  <a:moveTo>
                    <a:pt x="0" y="31488"/>
                  </a:moveTo>
                  <a:cubicBezTo>
                    <a:pt x="0" y="14098"/>
                    <a:pt x="14098" y="0"/>
                    <a:pt x="31488" y="0"/>
                  </a:cubicBezTo>
                  <a:lnTo>
                    <a:pt x="823311" y="0"/>
                  </a:lnTo>
                  <a:cubicBezTo>
                    <a:pt x="840701" y="0"/>
                    <a:pt x="854799" y="14098"/>
                    <a:pt x="854799" y="31488"/>
                  </a:cubicBezTo>
                  <a:lnTo>
                    <a:pt x="854799" y="283396"/>
                  </a:lnTo>
                  <a:cubicBezTo>
                    <a:pt x="854799" y="300786"/>
                    <a:pt x="840701" y="314884"/>
                    <a:pt x="823311" y="314884"/>
                  </a:cubicBezTo>
                  <a:lnTo>
                    <a:pt x="31488" y="314884"/>
                  </a:lnTo>
                  <a:cubicBezTo>
                    <a:pt x="14098" y="314884"/>
                    <a:pt x="0" y="300786"/>
                    <a:pt x="0" y="283396"/>
                  </a:cubicBezTo>
                  <a:lnTo>
                    <a:pt x="0" y="31488"/>
                  </a:lnTo>
                  <a:close/>
                </a:path>
              </a:pathLst>
            </a:cu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spcFirstLastPara="0" vert="horz" wrap="square" lIns="78232" tIns="78232" rIns="78232" bIns="146872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Super Track</a:t>
              </a:r>
            </a:p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Provider Through-put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 flipH="1">
              <a:off x="803021" y="2410755"/>
              <a:ext cx="3192529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3" name="Straight Arrow Connector 252"/>
            <p:cNvCxnSpPr/>
            <p:nvPr/>
          </p:nvCxnSpPr>
          <p:spPr>
            <a:xfrm flipH="1">
              <a:off x="2041292" y="2410755"/>
              <a:ext cx="1954258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4" name="Straight Arrow Connector 253"/>
            <p:cNvCxnSpPr/>
            <p:nvPr/>
          </p:nvCxnSpPr>
          <p:spPr>
            <a:xfrm flipH="1">
              <a:off x="3279567" y="2410755"/>
              <a:ext cx="715983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5" name="Straight Arrow Connector 254"/>
            <p:cNvCxnSpPr/>
            <p:nvPr/>
          </p:nvCxnSpPr>
          <p:spPr>
            <a:xfrm>
              <a:off x="3995550" y="2410755"/>
              <a:ext cx="522288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6" name="Straight Arrow Connector 255"/>
            <p:cNvCxnSpPr/>
            <p:nvPr/>
          </p:nvCxnSpPr>
          <p:spPr>
            <a:xfrm>
              <a:off x="3929870" y="2410755"/>
              <a:ext cx="1826243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7" name="Straight Arrow Connector 256"/>
            <p:cNvCxnSpPr/>
            <p:nvPr/>
          </p:nvCxnSpPr>
          <p:spPr>
            <a:xfrm>
              <a:off x="3995550" y="2410755"/>
              <a:ext cx="2998835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aphicFrame>
        <p:nvGraphicFramePr>
          <p:cNvPr id="275" name="Table 2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69999"/>
              </p:ext>
            </p:extLst>
          </p:nvPr>
        </p:nvGraphicFramePr>
        <p:xfrm>
          <a:off x="1024255" y="5181600"/>
          <a:ext cx="9555582" cy="1018377"/>
        </p:xfrm>
        <a:graphic>
          <a:graphicData uri="http://schemas.openxmlformats.org/drawingml/2006/table">
            <a:tbl>
              <a:tblPr firstRow="1" bandRow="1"/>
              <a:tblGrid>
                <a:gridCol w="569901"/>
                <a:gridCol w="635309"/>
                <a:gridCol w="645452"/>
                <a:gridCol w="1016015"/>
                <a:gridCol w="781820"/>
                <a:gridCol w="868688"/>
                <a:gridCol w="633652"/>
                <a:gridCol w="880948"/>
                <a:gridCol w="704759"/>
                <a:gridCol w="969045"/>
                <a:gridCol w="704759"/>
                <a:gridCol w="1145234"/>
              </a:tblGrid>
              <a:tr h="475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Total Cycle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2.80 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5.39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2.72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9.9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2.4 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3.42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GAP Time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10.23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6.7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14.18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381000" y="99221"/>
            <a:ext cx="10744200" cy="815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73"/>
          <p:cNvSpPr>
            <a:spLocks noChangeShapeType="1"/>
          </p:cNvSpPr>
          <p:nvPr/>
        </p:nvSpPr>
        <p:spPr bwMode="auto">
          <a:xfrm flipH="1">
            <a:off x="6488407" y="6441140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" name="Table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43882"/>
              </p:ext>
            </p:extLst>
          </p:nvPr>
        </p:nvGraphicFramePr>
        <p:xfrm>
          <a:off x="1676400" y="1742913"/>
          <a:ext cx="8770778" cy="1696190"/>
        </p:xfrm>
        <a:graphic>
          <a:graphicData uri="http://schemas.openxmlformats.org/drawingml/2006/table">
            <a:tbl>
              <a:tblPr firstRow="1" bandRow="1"/>
              <a:tblGrid>
                <a:gridCol w="4385389"/>
                <a:gridCol w="4385389"/>
              </a:tblGrid>
              <a:tr h="3392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Current VSM Results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 Cycle 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26.63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VA 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21.81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 NVA Time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2.82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Lead Time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1.0  hours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Chart 2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77301"/>
              </p:ext>
            </p:extLst>
          </p:nvPr>
        </p:nvGraphicFramePr>
        <p:xfrm>
          <a:off x="1756295" y="3724113"/>
          <a:ext cx="86831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" y="99221"/>
            <a:ext cx="10744200" cy="815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221"/>
            <a:ext cx="10591800" cy="967580"/>
          </a:xfrm>
        </p:spPr>
        <p:txBody>
          <a:bodyPr anchor="b"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Improve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Line 73"/>
          <p:cNvSpPr>
            <a:spLocks noChangeShapeType="1"/>
          </p:cNvSpPr>
          <p:nvPr/>
        </p:nvSpPr>
        <p:spPr bwMode="auto">
          <a:xfrm flipH="1">
            <a:off x="7089819" y="6809593"/>
            <a:ext cx="132172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1703464" y="1614889"/>
            <a:ext cx="8575348" cy="3477964"/>
            <a:chOff x="331037" y="1671902"/>
            <a:chExt cx="4658783" cy="3369371"/>
          </a:xfrm>
        </p:grpSpPr>
        <p:sp>
          <p:nvSpPr>
            <p:cNvPr id="212" name="Isosceles Triangle 211"/>
            <p:cNvSpPr/>
            <p:nvPr/>
          </p:nvSpPr>
          <p:spPr>
            <a:xfrm>
              <a:off x="1117992" y="3871723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3" name="Isosceles Triangle 212"/>
            <p:cNvSpPr/>
            <p:nvPr/>
          </p:nvSpPr>
          <p:spPr>
            <a:xfrm>
              <a:off x="2356265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4" name="Isosceles Triangle 213"/>
            <p:cNvSpPr/>
            <p:nvPr/>
          </p:nvSpPr>
          <p:spPr>
            <a:xfrm>
              <a:off x="3599310" y="3883515"/>
              <a:ext cx="589237" cy="536075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26056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331037" y="3352793"/>
              <a:ext cx="4658783" cy="1688480"/>
              <a:chOff x="385198" y="2814051"/>
              <a:chExt cx="4658783" cy="1234822"/>
            </a:xfrm>
          </p:grpSpPr>
          <p:sp>
            <p:nvSpPr>
              <p:cNvPr id="221" name="Freeform 220"/>
              <p:cNvSpPr/>
              <p:nvPr/>
            </p:nvSpPr>
            <p:spPr>
              <a:xfrm>
                <a:off x="385198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Chart Assessment</a:t>
                </a:r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422158" y="3427044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2.33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Min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1369924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1623471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Patient is  SEEN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EPIC Orders</a:t>
                </a:r>
              </a:p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EPIC Chart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660431" y="3427044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16.6 min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1.43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2608197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2861744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Pt. Re- Assessment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2898704" y="3427045"/>
                <a:ext cx="841227" cy="621825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1.93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846470" y="3001447"/>
                <a:ext cx="203241" cy="182471"/>
              </a:xfrm>
              <a:custGeom>
                <a:avLst/>
                <a:gdLst>
                  <a:gd name="connsiteX0" fmla="*/ 0 w 203241"/>
                  <a:gd name="connsiteY0" fmla="*/ 36494 h 182471"/>
                  <a:gd name="connsiteX1" fmla="*/ 112006 w 203241"/>
                  <a:gd name="connsiteY1" fmla="*/ 36494 h 182471"/>
                  <a:gd name="connsiteX2" fmla="*/ 112006 w 203241"/>
                  <a:gd name="connsiteY2" fmla="*/ 0 h 182471"/>
                  <a:gd name="connsiteX3" fmla="*/ 203241 w 203241"/>
                  <a:gd name="connsiteY3" fmla="*/ 91236 h 182471"/>
                  <a:gd name="connsiteX4" fmla="*/ 112006 w 203241"/>
                  <a:gd name="connsiteY4" fmla="*/ 182471 h 182471"/>
                  <a:gd name="connsiteX5" fmla="*/ 112006 w 203241"/>
                  <a:gd name="connsiteY5" fmla="*/ 145977 h 182471"/>
                  <a:gd name="connsiteX6" fmla="*/ 0 w 203241"/>
                  <a:gd name="connsiteY6" fmla="*/ 145977 h 182471"/>
                  <a:gd name="connsiteX7" fmla="*/ 0 w 203241"/>
                  <a:gd name="connsiteY7" fmla="*/ 36494 h 18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241" h="182471">
                    <a:moveTo>
                      <a:pt x="0" y="36494"/>
                    </a:moveTo>
                    <a:lnTo>
                      <a:pt x="112006" y="36494"/>
                    </a:lnTo>
                    <a:lnTo>
                      <a:pt x="112006" y="0"/>
                    </a:lnTo>
                    <a:lnTo>
                      <a:pt x="203241" y="91236"/>
                    </a:lnTo>
                    <a:lnTo>
                      <a:pt x="112006" y="182471"/>
                    </a:lnTo>
                    <a:lnTo>
                      <a:pt x="112006" y="145977"/>
                    </a:lnTo>
                    <a:lnTo>
                      <a:pt x="0" y="145977"/>
                    </a:lnTo>
                    <a:lnTo>
                      <a:pt x="0" y="36494"/>
                    </a:lnTo>
                    <a:close/>
                  </a:path>
                </a:pathLst>
              </a:custGeom>
              <a:solidFill>
                <a:srgbClr val="DEDEE0">
                  <a:lumMod val="1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p:spPr>
            <p:txBody>
              <a:bodyPr spcFirstLastPara="0" vert="horz" wrap="square" lIns="0" tIns="36494" rIns="54741" bIns="36494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4100017" y="2814051"/>
                <a:ext cx="943964" cy="557265"/>
              </a:xfrm>
              <a:custGeom>
                <a:avLst/>
                <a:gdLst>
                  <a:gd name="connsiteX0" fmla="*/ 0 w 854799"/>
                  <a:gd name="connsiteY0" fmla="*/ 31488 h 314884"/>
                  <a:gd name="connsiteX1" fmla="*/ 31488 w 854799"/>
                  <a:gd name="connsiteY1" fmla="*/ 0 h 314884"/>
                  <a:gd name="connsiteX2" fmla="*/ 823311 w 854799"/>
                  <a:gd name="connsiteY2" fmla="*/ 0 h 314884"/>
                  <a:gd name="connsiteX3" fmla="*/ 854799 w 854799"/>
                  <a:gd name="connsiteY3" fmla="*/ 31488 h 314884"/>
                  <a:gd name="connsiteX4" fmla="*/ 854799 w 854799"/>
                  <a:gd name="connsiteY4" fmla="*/ 283396 h 314884"/>
                  <a:gd name="connsiteX5" fmla="*/ 823311 w 854799"/>
                  <a:gd name="connsiteY5" fmla="*/ 314884 h 314884"/>
                  <a:gd name="connsiteX6" fmla="*/ 31488 w 854799"/>
                  <a:gd name="connsiteY6" fmla="*/ 314884 h 314884"/>
                  <a:gd name="connsiteX7" fmla="*/ 0 w 854799"/>
                  <a:gd name="connsiteY7" fmla="*/ 283396 h 314884"/>
                  <a:gd name="connsiteX8" fmla="*/ 0 w 854799"/>
                  <a:gd name="connsiteY8" fmla="*/ 31488 h 3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799" h="314884">
                    <a:moveTo>
                      <a:pt x="0" y="31488"/>
                    </a:moveTo>
                    <a:cubicBezTo>
                      <a:pt x="0" y="14098"/>
                      <a:pt x="14098" y="0"/>
                      <a:pt x="31488" y="0"/>
                    </a:cubicBezTo>
                    <a:lnTo>
                      <a:pt x="823311" y="0"/>
                    </a:lnTo>
                    <a:cubicBezTo>
                      <a:pt x="840701" y="0"/>
                      <a:pt x="854799" y="14098"/>
                      <a:pt x="854799" y="31488"/>
                    </a:cubicBezTo>
                    <a:lnTo>
                      <a:pt x="854799" y="283396"/>
                    </a:lnTo>
                    <a:cubicBezTo>
                      <a:pt x="854799" y="300786"/>
                      <a:pt x="840701" y="314884"/>
                      <a:pt x="823311" y="314884"/>
                    </a:cubicBezTo>
                    <a:lnTo>
                      <a:pt x="31488" y="314884"/>
                    </a:lnTo>
                    <a:cubicBezTo>
                      <a:pt x="14098" y="314884"/>
                      <a:pt x="0" y="300786"/>
                      <a:pt x="0" y="283396"/>
                    </a:cubicBezTo>
                    <a:lnTo>
                      <a:pt x="0" y="3148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ysClr val="window" lastClr="FFFFFF"/>
                </a:contourClr>
              </a:sp3d>
            </p:spPr>
            <p:txBody>
              <a:bodyPr spcFirstLastPara="0" vert="horz" wrap="square" lIns="78232" tIns="78232" rIns="78232" bIns="146872" numCol="1" spcCol="1270" anchor="ctr" anchorCtr="0">
                <a:noAutofit/>
              </a:bodyPr>
              <a:lstStyle/>
              <a:p>
                <a:pPr marL="0" marR="0" lvl="0" indent="0" algn="ctr" defTabSz="46672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DISPO</a:t>
                </a:r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4136977" y="3427047"/>
                <a:ext cx="841227" cy="621826"/>
              </a:xfrm>
              <a:custGeom>
                <a:avLst/>
                <a:gdLst>
                  <a:gd name="connsiteX0" fmla="*/ 0 w 732903"/>
                  <a:gd name="connsiteY0" fmla="*/ 73290 h 1080000"/>
                  <a:gd name="connsiteX1" fmla="*/ 73290 w 732903"/>
                  <a:gd name="connsiteY1" fmla="*/ 0 h 1080000"/>
                  <a:gd name="connsiteX2" fmla="*/ 659613 w 732903"/>
                  <a:gd name="connsiteY2" fmla="*/ 0 h 1080000"/>
                  <a:gd name="connsiteX3" fmla="*/ 732903 w 732903"/>
                  <a:gd name="connsiteY3" fmla="*/ 73290 h 1080000"/>
                  <a:gd name="connsiteX4" fmla="*/ 732903 w 732903"/>
                  <a:gd name="connsiteY4" fmla="*/ 1006710 h 1080000"/>
                  <a:gd name="connsiteX5" fmla="*/ 659613 w 732903"/>
                  <a:gd name="connsiteY5" fmla="*/ 1080000 h 1080000"/>
                  <a:gd name="connsiteX6" fmla="*/ 73290 w 732903"/>
                  <a:gd name="connsiteY6" fmla="*/ 1080000 h 1080000"/>
                  <a:gd name="connsiteX7" fmla="*/ 0 w 732903"/>
                  <a:gd name="connsiteY7" fmla="*/ 1006710 h 1080000"/>
                  <a:gd name="connsiteX8" fmla="*/ 0 w 732903"/>
                  <a:gd name="connsiteY8" fmla="*/ 7329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903" h="1080000">
                    <a:moveTo>
                      <a:pt x="0" y="73290"/>
                    </a:moveTo>
                    <a:cubicBezTo>
                      <a:pt x="0" y="32813"/>
                      <a:pt x="32813" y="0"/>
                      <a:pt x="73290" y="0"/>
                    </a:cubicBezTo>
                    <a:lnTo>
                      <a:pt x="659613" y="0"/>
                    </a:lnTo>
                    <a:cubicBezTo>
                      <a:pt x="700090" y="0"/>
                      <a:pt x="732903" y="32813"/>
                      <a:pt x="732903" y="73290"/>
                    </a:cubicBezTo>
                    <a:lnTo>
                      <a:pt x="732903" y="1006710"/>
                    </a:lnTo>
                    <a:cubicBezTo>
                      <a:pt x="732903" y="1047187"/>
                      <a:pt x="700090" y="1080000"/>
                      <a:pt x="659613" y="1080000"/>
                    </a:cubicBezTo>
                    <a:lnTo>
                      <a:pt x="73290" y="1080000"/>
                    </a:lnTo>
                    <a:cubicBezTo>
                      <a:pt x="32813" y="1080000"/>
                      <a:pt x="0" y="1047187"/>
                      <a:pt x="0" y="1006710"/>
                    </a:cubicBezTo>
                    <a:lnTo>
                      <a:pt x="0" y="732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9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92586" tIns="92586" rIns="92586" bIns="92586" numCol="1" spcCol="1270" anchor="ctr" anchorCtr="0">
                <a:noAutofit/>
              </a:bodyPr>
              <a:lstStyle/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2.95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min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NVA</a:t>
                </a:r>
              </a:p>
              <a:p>
                <a:pPr marL="0" marR="0" lvl="1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.47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sec</a:t>
                </a:r>
              </a:p>
            </p:txBody>
          </p:sp>
        </p:grpSp>
        <p:sp>
          <p:nvSpPr>
            <p:cNvPr id="216" name="Freeform 215"/>
            <p:cNvSpPr/>
            <p:nvPr/>
          </p:nvSpPr>
          <p:spPr>
            <a:xfrm>
              <a:off x="2280631" y="1671902"/>
              <a:ext cx="953290" cy="738852"/>
            </a:xfrm>
            <a:custGeom>
              <a:avLst/>
              <a:gdLst>
                <a:gd name="connsiteX0" fmla="*/ 0 w 854799"/>
                <a:gd name="connsiteY0" fmla="*/ 31488 h 314884"/>
                <a:gd name="connsiteX1" fmla="*/ 31488 w 854799"/>
                <a:gd name="connsiteY1" fmla="*/ 0 h 314884"/>
                <a:gd name="connsiteX2" fmla="*/ 823311 w 854799"/>
                <a:gd name="connsiteY2" fmla="*/ 0 h 314884"/>
                <a:gd name="connsiteX3" fmla="*/ 854799 w 854799"/>
                <a:gd name="connsiteY3" fmla="*/ 31488 h 314884"/>
                <a:gd name="connsiteX4" fmla="*/ 854799 w 854799"/>
                <a:gd name="connsiteY4" fmla="*/ 283396 h 314884"/>
                <a:gd name="connsiteX5" fmla="*/ 823311 w 854799"/>
                <a:gd name="connsiteY5" fmla="*/ 314884 h 314884"/>
                <a:gd name="connsiteX6" fmla="*/ 31488 w 854799"/>
                <a:gd name="connsiteY6" fmla="*/ 314884 h 314884"/>
                <a:gd name="connsiteX7" fmla="*/ 0 w 854799"/>
                <a:gd name="connsiteY7" fmla="*/ 283396 h 314884"/>
                <a:gd name="connsiteX8" fmla="*/ 0 w 854799"/>
                <a:gd name="connsiteY8" fmla="*/ 31488 h 31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799" h="314884">
                  <a:moveTo>
                    <a:pt x="0" y="31488"/>
                  </a:moveTo>
                  <a:cubicBezTo>
                    <a:pt x="0" y="14098"/>
                    <a:pt x="14098" y="0"/>
                    <a:pt x="31488" y="0"/>
                  </a:cubicBezTo>
                  <a:lnTo>
                    <a:pt x="823311" y="0"/>
                  </a:lnTo>
                  <a:cubicBezTo>
                    <a:pt x="840701" y="0"/>
                    <a:pt x="854799" y="14098"/>
                    <a:pt x="854799" y="31488"/>
                  </a:cubicBezTo>
                  <a:lnTo>
                    <a:pt x="854799" y="283396"/>
                  </a:lnTo>
                  <a:cubicBezTo>
                    <a:pt x="854799" y="300786"/>
                    <a:pt x="840701" y="314884"/>
                    <a:pt x="823311" y="314884"/>
                  </a:cubicBezTo>
                  <a:lnTo>
                    <a:pt x="31488" y="314884"/>
                  </a:lnTo>
                  <a:cubicBezTo>
                    <a:pt x="14098" y="314884"/>
                    <a:pt x="0" y="300786"/>
                    <a:pt x="0" y="283396"/>
                  </a:cubicBezTo>
                  <a:lnTo>
                    <a:pt x="0" y="31488"/>
                  </a:lnTo>
                  <a:close/>
                </a:path>
              </a:pathLst>
            </a:cu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spcFirstLastPara="0" vert="horz" wrap="square" lIns="78232" tIns="78232" rIns="78232" bIns="146872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Super Track</a:t>
              </a:r>
            </a:p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Provider Through-put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 flipH="1">
              <a:off x="803022" y="2410755"/>
              <a:ext cx="2004561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8" name="Straight Arrow Connector 217"/>
            <p:cNvCxnSpPr/>
            <p:nvPr/>
          </p:nvCxnSpPr>
          <p:spPr>
            <a:xfrm flipH="1">
              <a:off x="2041292" y="2410755"/>
              <a:ext cx="766291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9" name="Straight Arrow Connector 218"/>
            <p:cNvCxnSpPr/>
            <p:nvPr/>
          </p:nvCxnSpPr>
          <p:spPr>
            <a:xfrm>
              <a:off x="2844543" y="2410754"/>
              <a:ext cx="435025" cy="86584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0" name="Straight Arrow Connector 219"/>
            <p:cNvCxnSpPr/>
            <p:nvPr/>
          </p:nvCxnSpPr>
          <p:spPr>
            <a:xfrm>
              <a:off x="2807582" y="2410755"/>
              <a:ext cx="1710255" cy="86584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aphicFrame>
        <p:nvGraphicFramePr>
          <p:cNvPr id="232" name="Table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57864"/>
              </p:ext>
            </p:extLst>
          </p:nvPr>
        </p:nvGraphicFramePr>
        <p:xfrm>
          <a:off x="1134811" y="5092848"/>
          <a:ext cx="9185326" cy="990599"/>
        </p:xfrm>
        <a:graphic>
          <a:graphicData uri="http://schemas.openxmlformats.org/drawingml/2006/table">
            <a:tbl>
              <a:tblPr firstRow="1" bandRow="1"/>
              <a:tblGrid>
                <a:gridCol w="867854"/>
                <a:gridCol w="1287314"/>
                <a:gridCol w="881659"/>
                <a:gridCol w="1328603"/>
                <a:gridCol w="1190575"/>
                <a:gridCol w="1322856"/>
                <a:gridCol w="964937"/>
                <a:gridCol w="1341528"/>
              </a:tblGrid>
              <a:tr h="475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Total Cycle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2.80 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18.03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2.4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3.42 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GAP Time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2.4 min.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min.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" name="Rectangle 232"/>
          <p:cNvSpPr/>
          <p:nvPr/>
        </p:nvSpPr>
        <p:spPr>
          <a:xfrm>
            <a:off x="3947170" y="2949814"/>
            <a:ext cx="1755622" cy="2688986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Improve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Line 73"/>
          <p:cNvSpPr>
            <a:spLocks noChangeShapeType="1"/>
          </p:cNvSpPr>
          <p:nvPr/>
        </p:nvSpPr>
        <p:spPr bwMode="auto">
          <a:xfrm flipH="1">
            <a:off x="7089819" y="6809593"/>
            <a:ext cx="132172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 flipH="1">
            <a:off x="7783807" y="6820022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69563"/>
              </p:ext>
            </p:extLst>
          </p:nvPr>
        </p:nvGraphicFramePr>
        <p:xfrm>
          <a:off x="2133602" y="1750482"/>
          <a:ext cx="7623166" cy="1696190"/>
        </p:xfrm>
        <a:graphic>
          <a:graphicData uri="http://schemas.openxmlformats.org/drawingml/2006/table">
            <a:tbl>
              <a:tblPr firstRow="1" bandRow="1"/>
              <a:tblGrid>
                <a:gridCol w="3811583"/>
                <a:gridCol w="3811583"/>
              </a:tblGrid>
              <a:tr h="3392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Current VSM Results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 Cycle 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26.65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VA 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23.81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Total NVA Time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2.84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40000"/>
                      </a:srgbClr>
                    </a:solidFill>
                  </a:tcPr>
                </a:tc>
              </a:tr>
              <a:tr h="33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Lead Time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/>
                        <a:t>31.8  minutes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406643"/>
              </p:ext>
            </p:extLst>
          </p:nvPr>
        </p:nvGraphicFramePr>
        <p:xfrm>
          <a:off x="2133600" y="3655482"/>
          <a:ext cx="7623168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angle 29"/>
          <p:cNvSpPr/>
          <p:nvPr/>
        </p:nvSpPr>
        <p:spPr>
          <a:xfrm>
            <a:off x="5943600" y="3122082"/>
            <a:ext cx="1447800" cy="304800"/>
          </a:xfrm>
          <a:prstGeom prst="rect">
            <a:avLst/>
          </a:prstGeom>
          <a:noFill/>
          <a:ln w="38100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6019800"/>
            <a:ext cx="1600200" cy="381000"/>
          </a:xfrm>
          <a:prstGeom prst="rect">
            <a:avLst/>
          </a:prstGeom>
          <a:noFill/>
          <a:ln w="38100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221"/>
            <a:ext cx="10744200" cy="967580"/>
          </a:xfrm>
        </p:spPr>
        <p:txBody>
          <a:bodyPr anchor="b"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Improve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Line 73"/>
          <p:cNvSpPr>
            <a:spLocks noChangeShapeType="1"/>
          </p:cNvSpPr>
          <p:nvPr/>
        </p:nvSpPr>
        <p:spPr bwMode="auto">
          <a:xfrm flipH="1">
            <a:off x="7089819" y="6809593"/>
            <a:ext cx="132172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 flipH="1">
            <a:off x="7783807" y="6820022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64661"/>
              </p:ext>
            </p:extLst>
          </p:nvPr>
        </p:nvGraphicFramePr>
        <p:xfrm>
          <a:off x="2590800" y="2362200"/>
          <a:ext cx="7507283" cy="1826582"/>
        </p:xfrm>
        <a:graphic>
          <a:graphicData uri="http://schemas.openxmlformats.org/drawingml/2006/table">
            <a:tbl>
              <a:tblPr firstRow="1" bandRow="1"/>
              <a:tblGrid>
                <a:gridCol w="1600200"/>
                <a:gridCol w="1580305"/>
                <a:gridCol w="2366623"/>
                <a:gridCol w="1960155"/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Improvement </a:t>
                      </a:r>
                      <a:endParaRPr lang="en-US" sz="120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State </a:t>
                      </a:r>
                      <a:endParaRPr lang="en-US" sz="120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T-Put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Provider T-Put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Proposed </a:t>
                      </a:r>
                      <a:endParaRPr lang="en-US" sz="120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Provider T-Put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0E00"/>
                    </a:solidFill>
                  </a:tcPr>
                </a:tc>
              </a:tr>
              <a:tr h="114078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(.47 hour </a:t>
                      </a:r>
                      <a:r>
                        <a:rPr lang="en-US" sz="24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1.69 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pt./hour</a:t>
                      </a:r>
                      <a:r>
                        <a:rPr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+  1.69 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pt./</a:t>
                      </a:r>
                      <a:r>
                        <a:rPr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 =  1.97pt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</a:t>
                      </a:r>
                      <a:r>
                        <a:rPr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10808"/>
              </p:ext>
            </p:extLst>
          </p:nvPr>
        </p:nvGraphicFramePr>
        <p:xfrm>
          <a:off x="3733800" y="4419600"/>
          <a:ext cx="4861016" cy="140652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730E00">
                        <a:shade val="63000"/>
                        <a:satMod val="165000"/>
                      </a:srgbClr>
                    </a:gs>
                    <a:gs pos="30000">
                      <a:srgbClr val="730E00">
                        <a:shade val="58000"/>
                        <a:satMod val="165000"/>
                      </a:srgbClr>
                    </a:gs>
                    <a:gs pos="75000">
                      <a:srgbClr val="730E00">
                        <a:shade val="30000"/>
                        <a:satMod val="175000"/>
                      </a:srgbClr>
                    </a:gs>
                    <a:gs pos="100000">
                      <a:srgbClr val="730E00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a:tblPr>
              <a:tblGrid>
                <a:gridCol w="4861016"/>
              </a:tblGrid>
              <a:tr h="284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hour Shift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T>
                    <a:lnB w="34925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3.94 pt./hour</a:t>
                      </a:r>
                      <a:endParaRPr lang="en-US" sz="3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R>
                    <a:lnT w="34925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rgbClr val="730E00">
                          <a:tint val="50000"/>
                          <a:shade val="70000"/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7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Lean Six Sigma Methodology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04800" y="1780504"/>
            <a:ext cx="12580762" cy="4572000"/>
            <a:chOff x="-171112" y="2286000"/>
            <a:chExt cx="12580762" cy="4572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251032384"/>
                </p:ext>
              </p:extLst>
            </p:nvPr>
          </p:nvGraphicFramePr>
          <p:xfrm>
            <a:off x="-171112" y="2819401"/>
            <a:ext cx="12192000" cy="40385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ight Brace 5"/>
            <p:cNvSpPr/>
            <p:nvPr/>
          </p:nvSpPr>
          <p:spPr>
            <a:xfrm rot="16200000" flipV="1">
              <a:off x="9257118" y="1270412"/>
              <a:ext cx="678287" cy="4400888"/>
            </a:xfrm>
            <a:prstGeom prst="rightBrace">
              <a:avLst>
                <a:gd name="adj1" fmla="val 17961"/>
                <a:gd name="adj2" fmla="val 61456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5817" y="2286000"/>
              <a:ext cx="501383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Change Management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60" y="17318"/>
            <a:ext cx="10058400" cy="967580"/>
          </a:xfrm>
        </p:spPr>
        <p:txBody>
          <a:bodyPr anchor="b"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Improve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Line 73"/>
          <p:cNvSpPr>
            <a:spLocks noChangeShapeType="1"/>
          </p:cNvSpPr>
          <p:nvPr/>
        </p:nvSpPr>
        <p:spPr bwMode="auto">
          <a:xfrm flipH="1">
            <a:off x="7089819" y="6809593"/>
            <a:ext cx="132172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 flipH="1">
            <a:off x="7783807" y="6820022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906860"/>
            <a:ext cx="10820400" cy="4112940"/>
            <a:chOff x="293916" y="1311121"/>
            <a:chExt cx="8892481" cy="3791411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7018639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 rot="16200000">
              <a:off x="32465" y="1572572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600" b="1" dirty="0">
                  <a:solidFill>
                    <a:srgbClr val="008A00"/>
                  </a:solidFill>
                  <a:latin typeface="Arial Narrow" pitchFamily="34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600" b="1" dirty="0">
                  <a:solidFill>
                    <a:srgbClr val="008A00"/>
                  </a:solidFill>
                  <a:latin typeface="Arial Narrow" pitchFamily="34" charset="0"/>
                </a:rPr>
                <a:t>Area</a:t>
              </a:r>
            </a:p>
            <a:p>
              <a:pPr algn="ctr" defTabSz="914485">
                <a:spcBef>
                  <a:spcPct val="0"/>
                </a:spcBef>
              </a:pPr>
              <a:endParaRPr lang="en-US" b="1" dirty="0">
                <a:solidFill>
                  <a:srgbClr val="008A00"/>
                </a:solidFill>
                <a:latin typeface="Arial Narrow" pitchFamily="34" charset="0"/>
              </a:endParaRP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5210980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3401636" y="1326609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1575337" y="1313137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2899040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83331" y="2755759"/>
              <a:ext cx="520299" cy="463530"/>
            </a:xfrm>
            <a:prstGeom prst="roundRect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RN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04545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10980" y="1906860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38541" y="1869638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97681" y="181198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23182" y="2138625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1652" y="161189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EPIC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117980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3" name="Arc 22"/>
            <p:cNvSpPr/>
            <p:nvPr/>
          </p:nvSpPr>
          <p:spPr>
            <a:xfrm>
              <a:off x="2292570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4713116" y="1331075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8294516" y="134739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4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6459848" y="1326597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037304" y="2590627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29" name="Arc 28"/>
            <p:cNvSpPr/>
            <p:nvPr/>
          </p:nvSpPr>
          <p:spPr>
            <a:xfrm>
              <a:off x="4211894" y="2590628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757011" y="2606005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31" name="Arc 30"/>
            <p:cNvSpPr/>
            <p:nvPr/>
          </p:nvSpPr>
          <p:spPr>
            <a:xfrm>
              <a:off x="5931601" y="2606006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7722972" y="2602154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33" name="Arc 32"/>
            <p:cNvSpPr/>
            <p:nvPr/>
          </p:nvSpPr>
          <p:spPr>
            <a:xfrm>
              <a:off x="7897562" y="2602155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2897" y="1664047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39347" y="1684849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7323" y="1643245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313773" y="1664047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71970" y="1632372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118420" y="1653174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30902" y="1611570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77352" y="1632372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376432">
              <a:off x="1170179" y="3447694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flipV="1">
              <a:off x="2364394" y="4316808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8047327">
              <a:off x="8135132" y="3447693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9555283">
              <a:off x="2065352" y="346927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8822144">
              <a:off x="7960981" y="3918337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8062179">
              <a:off x="4389694" y="3444295"/>
              <a:ext cx="349906" cy="141959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0425428" flipV="1">
              <a:off x="3523736" y="4007910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rot="20527337" flipV="1">
              <a:off x="3624675" y="3658536"/>
              <a:ext cx="349906" cy="145722"/>
            </a:xfrm>
            <a:prstGeom prst="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76187" y="2261568"/>
              <a:ext cx="8481045" cy="2840964"/>
            </a:xfrm>
            <a:custGeom>
              <a:avLst/>
              <a:gdLst>
                <a:gd name="connsiteX0" fmla="*/ 435343 w 8481045"/>
                <a:gd name="connsiteY0" fmla="*/ 127302 h 2840964"/>
                <a:gd name="connsiteX1" fmla="*/ 778243 w 8481045"/>
                <a:gd name="connsiteY1" fmla="*/ 1201722 h 2840964"/>
                <a:gd name="connsiteX2" fmla="*/ 1921243 w 8481045"/>
                <a:gd name="connsiteY2" fmla="*/ 1018842 h 2840964"/>
                <a:gd name="connsiteX3" fmla="*/ 2046973 w 8481045"/>
                <a:gd name="connsiteY3" fmla="*/ 81582 h 2840964"/>
                <a:gd name="connsiteX4" fmla="*/ 2069833 w 8481045"/>
                <a:gd name="connsiteY4" fmla="*/ 1087422 h 2840964"/>
                <a:gd name="connsiteX5" fmla="*/ 698233 w 8481045"/>
                <a:gd name="connsiteY5" fmla="*/ 1373172 h 2840964"/>
                <a:gd name="connsiteX6" fmla="*/ 458203 w 8481045"/>
                <a:gd name="connsiteY6" fmla="*/ 184452 h 2840964"/>
                <a:gd name="connsiteX7" fmla="*/ 595363 w 8481045"/>
                <a:gd name="connsiteY7" fmla="*/ 1533192 h 2840964"/>
                <a:gd name="connsiteX8" fmla="*/ 3578593 w 8481045"/>
                <a:gd name="connsiteY8" fmla="*/ 1430322 h 2840964"/>
                <a:gd name="connsiteX9" fmla="*/ 4412983 w 8481045"/>
                <a:gd name="connsiteY9" fmla="*/ 13002 h 2840964"/>
                <a:gd name="connsiteX10" fmla="*/ 3910063 w 8481045"/>
                <a:gd name="connsiteY10" fmla="*/ 1430322 h 2840964"/>
                <a:gd name="connsiteX11" fmla="*/ 618223 w 8481045"/>
                <a:gd name="connsiteY11" fmla="*/ 1681782 h 2840964"/>
                <a:gd name="connsiteX12" fmla="*/ 469633 w 8481045"/>
                <a:gd name="connsiteY12" fmla="*/ 241602 h 2840964"/>
                <a:gd name="connsiteX13" fmla="*/ 492493 w 8481045"/>
                <a:gd name="connsiteY13" fmla="*/ 1807512 h 2840964"/>
                <a:gd name="connsiteX14" fmla="*/ 5338813 w 8481045"/>
                <a:gd name="connsiteY14" fmla="*/ 1578912 h 2840964"/>
                <a:gd name="connsiteX15" fmla="*/ 5624563 w 8481045"/>
                <a:gd name="connsiteY15" fmla="*/ 1572 h 2840964"/>
                <a:gd name="connsiteX16" fmla="*/ 5898883 w 8481045"/>
                <a:gd name="connsiteY16" fmla="*/ 1293162 h 2840964"/>
                <a:gd name="connsiteX17" fmla="*/ 5361673 w 8481045"/>
                <a:gd name="connsiteY17" fmla="*/ 1750362 h 2840964"/>
                <a:gd name="connsiteX18" fmla="*/ 343903 w 8481045"/>
                <a:gd name="connsiteY18" fmla="*/ 2047542 h 2840964"/>
                <a:gd name="connsiteX19" fmla="*/ 503923 w 8481045"/>
                <a:gd name="connsiteY19" fmla="*/ 253032 h 2840964"/>
                <a:gd name="connsiteX20" fmla="*/ 1006843 w 8481045"/>
                <a:gd name="connsiteY20" fmla="*/ 2333292 h 2840964"/>
                <a:gd name="connsiteX21" fmla="*/ 7304773 w 8481045"/>
                <a:gd name="connsiteY21" fmla="*/ 1818942 h 2840964"/>
                <a:gd name="connsiteX22" fmla="*/ 8036293 w 8481045"/>
                <a:gd name="connsiteY22" fmla="*/ 13002 h 2840964"/>
                <a:gd name="connsiteX23" fmla="*/ 8013433 w 8481045"/>
                <a:gd name="connsiteY23" fmla="*/ 1624632 h 2840964"/>
                <a:gd name="connsiteX24" fmla="*/ 2184133 w 8481045"/>
                <a:gd name="connsiteY24" fmla="*/ 2824782 h 2840964"/>
                <a:gd name="connsiteX25" fmla="*/ 343903 w 8481045"/>
                <a:gd name="connsiteY25" fmla="*/ 2173272 h 2840964"/>
                <a:gd name="connsiteX26" fmla="*/ 469633 w 8481045"/>
                <a:gd name="connsiteY26" fmla="*/ 207312 h 28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81045" h="2840964">
                  <a:moveTo>
                    <a:pt x="435343" y="127302"/>
                  </a:moveTo>
                  <a:cubicBezTo>
                    <a:pt x="482968" y="590217"/>
                    <a:pt x="530593" y="1053132"/>
                    <a:pt x="778243" y="1201722"/>
                  </a:cubicBezTo>
                  <a:cubicBezTo>
                    <a:pt x="1025893" y="1350312"/>
                    <a:pt x="1709788" y="1205532"/>
                    <a:pt x="1921243" y="1018842"/>
                  </a:cubicBezTo>
                  <a:cubicBezTo>
                    <a:pt x="2132698" y="832152"/>
                    <a:pt x="2022208" y="70152"/>
                    <a:pt x="2046973" y="81582"/>
                  </a:cubicBezTo>
                  <a:cubicBezTo>
                    <a:pt x="2071738" y="93012"/>
                    <a:pt x="2294623" y="872157"/>
                    <a:pt x="2069833" y="1087422"/>
                  </a:cubicBezTo>
                  <a:cubicBezTo>
                    <a:pt x="1845043" y="1302687"/>
                    <a:pt x="966838" y="1523667"/>
                    <a:pt x="698233" y="1373172"/>
                  </a:cubicBezTo>
                  <a:cubicBezTo>
                    <a:pt x="429628" y="1222677"/>
                    <a:pt x="475348" y="157782"/>
                    <a:pt x="458203" y="184452"/>
                  </a:cubicBezTo>
                  <a:cubicBezTo>
                    <a:pt x="441058" y="211122"/>
                    <a:pt x="75298" y="1325547"/>
                    <a:pt x="595363" y="1533192"/>
                  </a:cubicBezTo>
                  <a:cubicBezTo>
                    <a:pt x="1115428" y="1740837"/>
                    <a:pt x="2942323" y="1683687"/>
                    <a:pt x="3578593" y="1430322"/>
                  </a:cubicBezTo>
                  <a:cubicBezTo>
                    <a:pt x="4214863" y="1176957"/>
                    <a:pt x="4357738" y="13002"/>
                    <a:pt x="4412983" y="13002"/>
                  </a:cubicBezTo>
                  <a:cubicBezTo>
                    <a:pt x="4468228" y="13002"/>
                    <a:pt x="4542523" y="1152192"/>
                    <a:pt x="3910063" y="1430322"/>
                  </a:cubicBezTo>
                  <a:cubicBezTo>
                    <a:pt x="3277603" y="1708452"/>
                    <a:pt x="1191628" y="1879902"/>
                    <a:pt x="618223" y="1681782"/>
                  </a:cubicBezTo>
                  <a:cubicBezTo>
                    <a:pt x="44818" y="1483662"/>
                    <a:pt x="490588" y="220647"/>
                    <a:pt x="469633" y="241602"/>
                  </a:cubicBezTo>
                  <a:cubicBezTo>
                    <a:pt x="448678" y="262557"/>
                    <a:pt x="-319037" y="1584627"/>
                    <a:pt x="492493" y="1807512"/>
                  </a:cubicBezTo>
                  <a:cubicBezTo>
                    <a:pt x="1304023" y="2030397"/>
                    <a:pt x="4483468" y="1879902"/>
                    <a:pt x="5338813" y="1578912"/>
                  </a:cubicBezTo>
                  <a:cubicBezTo>
                    <a:pt x="6194158" y="1277922"/>
                    <a:pt x="5531218" y="49197"/>
                    <a:pt x="5624563" y="1572"/>
                  </a:cubicBezTo>
                  <a:cubicBezTo>
                    <a:pt x="5717908" y="-46053"/>
                    <a:pt x="5942698" y="1001697"/>
                    <a:pt x="5898883" y="1293162"/>
                  </a:cubicBezTo>
                  <a:cubicBezTo>
                    <a:pt x="5855068" y="1584627"/>
                    <a:pt x="6287503" y="1624632"/>
                    <a:pt x="5361673" y="1750362"/>
                  </a:cubicBezTo>
                  <a:cubicBezTo>
                    <a:pt x="4435843" y="1876092"/>
                    <a:pt x="1153528" y="2297097"/>
                    <a:pt x="343903" y="2047542"/>
                  </a:cubicBezTo>
                  <a:cubicBezTo>
                    <a:pt x="-465722" y="1797987"/>
                    <a:pt x="393433" y="205407"/>
                    <a:pt x="503923" y="253032"/>
                  </a:cubicBezTo>
                  <a:cubicBezTo>
                    <a:pt x="614413" y="300657"/>
                    <a:pt x="-126632" y="2072307"/>
                    <a:pt x="1006843" y="2333292"/>
                  </a:cubicBezTo>
                  <a:cubicBezTo>
                    <a:pt x="2140318" y="2594277"/>
                    <a:pt x="6133198" y="2205657"/>
                    <a:pt x="7304773" y="1818942"/>
                  </a:cubicBezTo>
                  <a:cubicBezTo>
                    <a:pt x="8476348" y="1432227"/>
                    <a:pt x="7918183" y="45387"/>
                    <a:pt x="8036293" y="13002"/>
                  </a:cubicBezTo>
                  <a:cubicBezTo>
                    <a:pt x="8154403" y="-19383"/>
                    <a:pt x="8988793" y="1156002"/>
                    <a:pt x="8013433" y="1624632"/>
                  </a:cubicBezTo>
                  <a:cubicBezTo>
                    <a:pt x="7038073" y="2093262"/>
                    <a:pt x="3462388" y="2733342"/>
                    <a:pt x="2184133" y="2824782"/>
                  </a:cubicBezTo>
                  <a:cubicBezTo>
                    <a:pt x="905878" y="2916222"/>
                    <a:pt x="629653" y="2609517"/>
                    <a:pt x="343903" y="2173272"/>
                  </a:cubicBezTo>
                  <a:cubicBezTo>
                    <a:pt x="58153" y="1737027"/>
                    <a:pt x="263893" y="972169"/>
                    <a:pt x="469633" y="207312"/>
                  </a:cubicBez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51" name="Group 51"/>
            <p:cNvGrpSpPr>
              <a:grpSpLocks/>
            </p:cNvGrpSpPr>
            <p:nvPr/>
          </p:nvGrpSpPr>
          <p:grpSpPr bwMode="auto">
            <a:xfrm rot="9869513">
              <a:off x="4160378" y="2995962"/>
              <a:ext cx="364545" cy="671241"/>
              <a:chOff x="1661" y="2648"/>
              <a:chExt cx="404" cy="611"/>
            </a:xfrm>
          </p:grpSpPr>
          <p:grpSp>
            <p:nvGrpSpPr>
              <p:cNvPr id="52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60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53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57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4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55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3" name="Group 51"/>
            <p:cNvGrpSpPr>
              <a:grpSpLocks/>
            </p:cNvGrpSpPr>
            <p:nvPr/>
          </p:nvGrpSpPr>
          <p:grpSpPr bwMode="auto">
            <a:xfrm rot="9814999">
              <a:off x="1778819" y="3226344"/>
              <a:ext cx="364545" cy="671241"/>
              <a:chOff x="1661" y="2648"/>
              <a:chExt cx="404" cy="611"/>
            </a:xfrm>
          </p:grpSpPr>
          <p:grpSp>
            <p:nvGrpSpPr>
              <p:cNvPr id="64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72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65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69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6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67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5" name="Group 51"/>
            <p:cNvGrpSpPr>
              <a:grpSpLocks/>
            </p:cNvGrpSpPr>
            <p:nvPr/>
          </p:nvGrpSpPr>
          <p:grpSpPr bwMode="auto">
            <a:xfrm rot="10110779">
              <a:off x="5828318" y="3241385"/>
              <a:ext cx="364545" cy="671241"/>
              <a:chOff x="1661" y="2648"/>
              <a:chExt cx="404" cy="611"/>
            </a:xfrm>
          </p:grpSpPr>
          <p:grpSp>
            <p:nvGrpSpPr>
              <p:cNvPr id="76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84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77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81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79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7" name="Group 51"/>
            <p:cNvGrpSpPr>
              <a:grpSpLocks/>
            </p:cNvGrpSpPr>
            <p:nvPr/>
          </p:nvGrpSpPr>
          <p:grpSpPr bwMode="auto">
            <a:xfrm rot="9439886">
              <a:off x="3617356" y="4290736"/>
              <a:ext cx="364545" cy="671241"/>
              <a:chOff x="1661" y="2648"/>
              <a:chExt cx="404" cy="611"/>
            </a:xfrm>
          </p:grpSpPr>
          <p:grpSp>
            <p:nvGrpSpPr>
              <p:cNvPr id="88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96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89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91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9" name="Group 51"/>
            <p:cNvGrpSpPr>
              <a:grpSpLocks/>
            </p:cNvGrpSpPr>
            <p:nvPr/>
          </p:nvGrpSpPr>
          <p:grpSpPr bwMode="auto">
            <a:xfrm rot="7644944">
              <a:off x="8668504" y="2751647"/>
              <a:ext cx="364545" cy="671241"/>
              <a:chOff x="1661" y="2648"/>
              <a:chExt cx="404" cy="611"/>
            </a:xfrm>
          </p:grpSpPr>
          <p:grpSp>
            <p:nvGrpSpPr>
              <p:cNvPr id="100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08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101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05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03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967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221"/>
            <a:ext cx="10744200" cy="967580"/>
          </a:xfrm>
        </p:spPr>
        <p:txBody>
          <a:bodyPr anchor="b"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Improve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Line 73"/>
          <p:cNvSpPr>
            <a:spLocks noChangeShapeType="1"/>
          </p:cNvSpPr>
          <p:nvPr/>
        </p:nvSpPr>
        <p:spPr bwMode="auto">
          <a:xfrm flipH="1">
            <a:off x="7089819" y="6809593"/>
            <a:ext cx="132172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 flipH="1">
            <a:off x="7783807" y="6820022"/>
            <a:ext cx="10281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9678" y="1753466"/>
            <a:ext cx="8776584" cy="4471324"/>
            <a:chOff x="228600" y="1189889"/>
            <a:chExt cx="8776584" cy="4471324"/>
          </a:xfrm>
        </p:grpSpPr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7076516" y="1957511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AutoShape 21"/>
            <p:cNvSpPr>
              <a:spLocks noChangeArrowheads="1"/>
            </p:cNvSpPr>
            <p:nvPr/>
          </p:nvSpPr>
          <p:spPr bwMode="auto">
            <a:xfrm rot="16200000">
              <a:off x="90342" y="2216946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8A00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  <a:endParaRPr lang="en-US" sz="1400" b="1" dirty="0">
                <a:solidFill>
                  <a:srgbClr val="008A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AutoShape 23"/>
            <p:cNvSpPr>
              <a:spLocks noChangeArrowheads="1"/>
            </p:cNvSpPr>
            <p:nvPr/>
          </p:nvSpPr>
          <p:spPr bwMode="auto">
            <a:xfrm>
              <a:off x="5268857" y="1957511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utoShape 23"/>
            <p:cNvSpPr>
              <a:spLocks noChangeArrowheads="1"/>
            </p:cNvSpPr>
            <p:nvPr/>
          </p:nvSpPr>
          <p:spPr bwMode="auto">
            <a:xfrm>
              <a:off x="3459513" y="1970983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utoShape 23"/>
            <p:cNvSpPr>
              <a:spLocks noChangeArrowheads="1"/>
            </p:cNvSpPr>
            <p:nvPr/>
          </p:nvSpPr>
          <p:spPr bwMode="auto">
            <a:xfrm>
              <a:off x="1633214" y="1957511"/>
              <a:ext cx="1757847" cy="1576532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>
              <a:off x="2956917" y="1991773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41208" y="3400133"/>
              <a:ext cx="520299" cy="463530"/>
            </a:xfrm>
            <a:prstGeom prst="roundRect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103327" y="2551234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68857" y="2551234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3496418" y="2514012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655558" y="2456356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981059" y="2782999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EPCI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89529" y="2256266"/>
              <a:ext cx="520299" cy="463530"/>
            </a:xfrm>
            <a:prstGeom prst="roundRect">
              <a:avLst/>
            </a:prstGeom>
            <a:gradFill rotWithShape="1">
              <a:gsLst>
                <a:gs pos="0">
                  <a:srgbClr val="726056">
                    <a:shade val="63000"/>
                    <a:satMod val="165000"/>
                  </a:srgbClr>
                </a:gs>
                <a:gs pos="30000">
                  <a:srgbClr val="726056">
                    <a:shade val="58000"/>
                    <a:satMod val="165000"/>
                  </a:srgbClr>
                </a:gs>
                <a:gs pos="75000">
                  <a:srgbClr val="726056">
                    <a:shade val="30000"/>
                    <a:satMod val="175000"/>
                  </a:srgbClr>
                </a:gs>
                <a:gs pos="100000">
                  <a:srgbClr val="726056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EPIC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2175857" y="3246528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25" name="Arc 124"/>
            <p:cNvSpPr/>
            <p:nvPr/>
          </p:nvSpPr>
          <p:spPr>
            <a:xfrm>
              <a:off x="2350447" y="3246529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Oval 30"/>
            <p:cNvSpPr>
              <a:spLocks noChangeArrowheads="1"/>
            </p:cNvSpPr>
            <p:nvPr/>
          </p:nvSpPr>
          <p:spPr bwMode="auto">
            <a:xfrm>
              <a:off x="4770993" y="1975449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Oval 30"/>
            <p:cNvSpPr>
              <a:spLocks noChangeArrowheads="1"/>
            </p:cNvSpPr>
            <p:nvPr/>
          </p:nvSpPr>
          <p:spPr bwMode="auto">
            <a:xfrm>
              <a:off x="8352393" y="1991773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Oval 30"/>
            <p:cNvSpPr>
              <a:spLocks noChangeArrowheads="1"/>
            </p:cNvSpPr>
            <p:nvPr/>
          </p:nvSpPr>
          <p:spPr bwMode="auto">
            <a:xfrm>
              <a:off x="6517725" y="1970971"/>
              <a:ext cx="317712" cy="337450"/>
            </a:xfrm>
            <a:prstGeom prst="ellipse">
              <a:avLst/>
            </a:prstGeom>
            <a:gradFill rotWithShape="1">
              <a:gsLst>
                <a:gs pos="0">
                  <a:srgbClr val="730E00">
                    <a:shade val="63000"/>
                    <a:satMod val="165000"/>
                  </a:srgbClr>
                </a:gs>
                <a:gs pos="30000">
                  <a:srgbClr val="730E00">
                    <a:shade val="58000"/>
                    <a:satMod val="165000"/>
                  </a:srgbClr>
                </a:gs>
                <a:gs pos="75000">
                  <a:srgbClr val="730E00">
                    <a:shade val="30000"/>
                    <a:satMod val="175000"/>
                  </a:srgbClr>
                </a:gs>
                <a:gs pos="100000">
                  <a:srgbClr val="730E00"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rgbClr val="730E00">
                  <a:shade val="70000"/>
                  <a:satMod val="150000"/>
                </a:srgbClr>
              </a:solidFill>
              <a:prstDash val="solid"/>
              <a:headEnd/>
              <a:tailEnd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8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4095181" y="3235001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30" name="Arc 129"/>
            <p:cNvSpPr/>
            <p:nvPr/>
          </p:nvSpPr>
          <p:spPr>
            <a:xfrm>
              <a:off x="4269771" y="3235002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5814888" y="3250379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32" name="Arc 131"/>
            <p:cNvSpPr/>
            <p:nvPr/>
          </p:nvSpPr>
          <p:spPr>
            <a:xfrm>
              <a:off x="5989478" y="3250380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7780849" y="3246528"/>
              <a:ext cx="393999" cy="300987"/>
            </a:xfrm>
            <a:prstGeom prst="lin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34" name="Arc 133"/>
            <p:cNvSpPr/>
            <p:nvPr/>
          </p:nvSpPr>
          <p:spPr>
            <a:xfrm>
              <a:off x="7955439" y="3246529"/>
              <a:ext cx="419043" cy="598082"/>
            </a:xfrm>
            <a:prstGeom prst="arc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550774" y="2308421"/>
              <a:ext cx="406143" cy="48527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597224" y="2329223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29847" y="2276746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6176297" y="2297548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988779" y="2255944"/>
              <a:ext cx="406143" cy="859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8035229" y="2276746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920967" y="2987524"/>
              <a:ext cx="6395638" cy="1183047"/>
            </a:xfrm>
            <a:custGeom>
              <a:avLst/>
              <a:gdLst>
                <a:gd name="connsiteX0" fmla="*/ 0 w 6395638"/>
                <a:gd name="connsiteY0" fmla="*/ 0 h 1183047"/>
                <a:gd name="connsiteX1" fmla="*/ 720090 w 6395638"/>
                <a:gd name="connsiteY1" fmla="*/ 982980 h 1183047"/>
                <a:gd name="connsiteX2" fmla="*/ 2366010 w 6395638"/>
                <a:gd name="connsiteY2" fmla="*/ 1085850 h 1183047"/>
                <a:gd name="connsiteX3" fmla="*/ 1920240 w 6395638"/>
                <a:gd name="connsiteY3" fmla="*/ 91440 h 1183047"/>
                <a:gd name="connsiteX4" fmla="*/ 2834640 w 6395638"/>
                <a:gd name="connsiteY4" fmla="*/ 1097280 h 1183047"/>
                <a:gd name="connsiteX5" fmla="*/ 4286250 w 6395638"/>
                <a:gd name="connsiteY5" fmla="*/ 1017270 h 1183047"/>
                <a:gd name="connsiteX6" fmla="*/ 3737610 w 6395638"/>
                <a:gd name="connsiteY6" fmla="*/ 114300 h 1183047"/>
                <a:gd name="connsiteX7" fmla="*/ 4709160 w 6395638"/>
                <a:gd name="connsiteY7" fmla="*/ 1028700 h 1183047"/>
                <a:gd name="connsiteX8" fmla="*/ 6377940 w 6395638"/>
                <a:gd name="connsiteY8" fmla="*/ 1017270 h 1183047"/>
                <a:gd name="connsiteX9" fmla="*/ 5589270 w 6395638"/>
                <a:gd name="connsiteY9" fmla="*/ 125730 h 1183047"/>
                <a:gd name="connsiteX10" fmla="*/ 5623560 w 6395638"/>
                <a:gd name="connsiteY10" fmla="*/ 125730 h 118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5638" h="1183047">
                  <a:moveTo>
                    <a:pt x="0" y="0"/>
                  </a:moveTo>
                  <a:cubicBezTo>
                    <a:pt x="162877" y="401002"/>
                    <a:pt x="325755" y="802005"/>
                    <a:pt x="720090" y="982980"/>
                  </a:cubicBezTo>
                  <a:cubicBezTo>
                    <a:pt x="1114425" y="1163955"/>
                    <a:pt x="2165985" y="1234440"/>
                    <a:pt x="2366010" y="1085850"/>
                  </a:cubicBezTo>
                  <a:cubicBezTo>
                    <a:pt x="2566035" y="937260"/>
                    <a:pt x="1842135" y="89535"/>
                    <a:pt x="1920240" y="91440"/>
                  </a:cubicBezTo>
                  <a:cubicBezTo>
                    <a:pt x="1998345" y="93345"/>
                    <a:pt x="2440305" y="942975"/>
                    <a:pt x="2834640" y="1097280"/>
                  </a:cubicBezTo>
                  <a:cubicBezTo>
                    <a:pt x="3228975" y="1251585"/>
                    <a:pt x="4135755" y="1181100"/>
                    <a:pt x="4286250" y="1017270"/>
                  </a:cubicBezTo>
                  <a:cubicBezTo>
                    <a:pt x="4436745" y="853440"/>
                    <a:pt x="3667125" y="112395"/>
                    <a:pt x="3737610" y="114300"/>
                  </a:cubicBezTo>
                  <a:cubicBezTo>
                    <a:pt x="3808095" y="116205"/>
                    <a:pt x="4269105" y="878205"/>
                    <a:pt x="4709160" y="1028700"/>
                  </a:cubicBezTo>
                  <a:cubicBezTo>
                    <a:pt x="5149215" y="1179195"/>
                    <a:pt x="6231255" y="1167765"/>
                    <a:pt x="6377940" y="1017270"/>
                  </a:cubicBezTo>
                  <a:cubicBezTo>
                    <a:pt x="6524625" y="866775"/>
                    <a:pt x="5715000" y="274320"/>
                    <a:pt x="5589270" y="125730"/>
                  </a:cubicBezTo>
                  <a:cubicBezTo>
                    <a:pt x="5463540" y="-22860"/>
                    <a:pt x="5543550" y="51435"/>
                    <a:pt x="5623560" y="125730"/>
                  </a:cubicBez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2" name="Group 51"/>
            <p:cNvGrpSpPr>
              <a:grpSpLocks/>
            </p:cNvGrpSpPr>
            <p:nvPr/>
          </p:nvGrpSpPr>
          <p:grpSpPr bwMode="auto">
            <a:xfrm rot="16200000">
              <a:off x="1766411" y="2732487"/>
              <a:ext cx="364545" cy="671241"/>
              <a:chOff x="1661" y="2648"/>
              <a:chExt cx="404" cy="611"/>
            </a:xfrm>
          </p:grpSpPr>
          <p:grpSp>
            <p:nvGrpSpPr>
              <p:cNvPr id="143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51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4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48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5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46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4" name="Group 51"/>
            <p:cNvGrpSpPr>
              <a:grpSpLocks/>
            </p:cNvGrpSpPr>
            <p:nvPr/>
          </p:nvGrpSpPr>
          <p:grpSpPr bwMode="auto">
            <a:xfrm rot="16200000">
              <a:off x="3649766" y="2792889"/>
              <a:ext cx="364545" cy="671241"/>
              <a:chOff x="1661" y="2648"/>
              <a:chExt cx="404" cy="611"/>
            </a:xfrm>
          </p:grpSpPr>
          <p:grpSp>
            <p:nvGrpSpPr>
              <p:cNvPr id="155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63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5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6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60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7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58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66" name="Group 51"/>
            <p:cNvGrpSpPr>
              <a:grpSpLocks/>
            </p:cNvGrpSpPr>
            <p:nvPr/>
          </p:nvGrpSpPr>
          <p:grpSpPr bwMode="auto">
            <a:xfrm rot="16200000">
              <a:off x="5505466" y="2839520"/>
              <a:ext cx="364545" cy="671241"/>
              <a:chOff x="1661" y="2648"/>
              <a:chExt cx="404" cy="611"/>
            </a:xfrm>
          </p:grpSpPr>
          <p:grpSp>
            <p:nvGrpSpPr>
              <p:cNvPr id="167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75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8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72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9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70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78" name="Group 51"/>
            <p:cNvGrpSpPr>
              <a:grpSpLocks/>
            </p:cNvGrpSpPr>
            <p:nvPr/>
          </p:nvGrpSpPr>
          <p:grpSpPr bwMode="auto">
            <a:xfrm rot="16200000">
              <a:off x="7314048" y="2817246"/>
              <a:ext cx="364545" cy="671241"/>
              <a:chOff x="1661" y="2648"/>
              <a:chExt cx="404" cy="611"/>
            </a:xfrm>
          </p:grpSpPr>
          <p:grpSp>
            <p:nvGrpSpPr>
              <p:cNvPr id="179" name="Group 52"/>
              <p:cNvGrpSpPr>
                <a:grpSpLocks/>
              </p:cNvGrpSpPr>
              <p:nvPr/>
            </p:nvGrpSpPr>
            <p:grpSpPr bwMode="auto">
              <a:xfrm flipH="1" flipV="1">
                <a:off x="1732" y="2801"/>
                <a:ext cx="261" cy="304"/>
                <a:chOff x="2677" y="2487"/>
                <a:chExt cx="238" cy="278"/>
              </a:xfrm>
            </p:grpSpPr>
            <p:sp>
              <p:nvSpPr>
                <p:cNvPr id="187" name="AutoShape 53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677" y="2502"/>
                  <a:ext cx="93" cy="51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" name="AutoShape 54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803" y="2676"/>
                  <a:ext cx="112" cy="50"/>
                </a:xfrm>
                <a:prstGeom prst="flowChartOnlineStorage">
                  <a:avLst/>
                </a:prstGeom>
                <a:solidFill>
                  <a:srgbClr val="DEDEE0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" name="Freeform 55"/>
                <p:cNvSpPr>
                  <a:spLocks/>
                </p:cNvSpPr>
                <p:nvPr/>
              </p:nvSpPr>
              <p:spPr bwMode="auto">
                <a:xfrm rot="5400000">
                  <a:off x="2665" y="2517"/>
                  <a:ext cx="279" cy="215"/>
                </a:xfrm>
                <a:custGeom>
                  <a:avLst/>
                  <a:gdLst/>
                  <a:ahLst/>
                  <a:cxnLst>
                    <a:cxn ang="0">
                      <a:pos x="900" y="292"/>
                    </a:cxn>
                    <a:cxn ang="0">
                      <a:pos x="816" y="52"/>
                    </a:cxn>
                    <a:cxn ang="0">
                      <a:pos x="588" y="40"/>
                    </a:cxn>
                    <a:cxn ang="0">
                      <a:pos x="228" y="76"/>
                    </a:cxn>
                    <a:cxn ang="0">
                      <a:pos x="40" y="494"/>
                    </a:cxn>
                    <a:cxn ang="0">
                      <a:pos x="36" y="664"/>
                    </a:cxn>
                    <a:cxn ang="0">
                      <a:pos x="256" y="716"/>
                    </a:cxn>
                    <a:cxn ang="0">
                      <a:pos x="282" y="318"/>
                    </a:cxn>
                    <a:cxn ang="0">
                      <a:pos x="900" y="292"/>
                    </a:cxn>
                  </a:cxnLst>
                  <a:rect l="0" t="0" r="r" b="b"/>
                  <a:pathLst>
                    <a:path w="989" h="774">
                      <a:moveTo>
                        <a:pt x="900" y="292"/>
                      </a:moveTo>
                      <a:cubicBezTo>
                        <a:pt x="989" y="248"/>
                        <a:pt x="868" y="94"/>
                        <a:pt x="816" y="52"/>
                      </a:cubicBezTo>
                      <a:cubicBezTo>
                        <a:pt x="764" y="10"/>
                        <a:pt x="686" y="36"/>
                        <a:pt x="588" y="40"/>
                      </a:cubicBezTo>
                      <a:cubicBezTo>
                        <a:pt x="490" y="44"/>
                        <a:pt x="319" y="0"/>
                        <a:pt x="228" y="76"/>
                      </a:cubicBezTo>
                      <a:cubicBezTo>
                        <a:pt x="137" y="152"/>
                        <a:pt x="72" y="396"/>
                        <a:pt x="40" y="494"/>
                      </a:cubicBezTo>
                      <a:cubicBezTo>
                        <a:pt x="8" y="592"/>
                        <a:pt x="0" y="627"/>
                        <a:pt x="36" y="664"/>
                      </a:cubicBezTo>
                      <a:cubicBezTo>
                        <a:pt x="72" y="701"/>
                        <a:pt x="215" y="774"/>
                        <a:pt x="256" y="716"/>
                      </a:cubicBezTo>
                      <a:cubicBezTo>
                        <a:pt x="297" y="658"/>
                        <a:pt x="175" y="389"/>
                        <a:pt x="282" y="318"/>
                      </a:cubicBezTo>
                      <a:cubicBezTo>
                        <a:pt x="389" y="247"/>
                        <a:pt x="810" y="332"/>
                        <a:pt x="900" y="29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EDEE0"/>
                    </a:gs>
                    <a:gs pos="100000">
                      <a:srgbClr val="DEDEE0">
                        <a:gamma/>
                        <a:tint val="36471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DEDEE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0" name="Group 56"/>
              <p:cNvGrpSpPr>
                <a:grpSpLocks/>
              </p:cNvGrpSpPr>
              <p:nvPr/>
            </p:nvGrpSpPr>
            <p:grpSpPr bwMode="auto">
              <a:xfrm flipH="1" flipV="1">
                <a:off x="1661" y="2648"/>
                <a:ext cx="404" cy="611"/>
                <a:chOff x="2607" y="2352"/>
                <a:chExt cx="369" cy="559"/>
              </a:xfrm>
            </p:grpSpPr>
            <p:sp>
              <p:nvSpPr>
                <p:cNvPr id="184" name="Freeform 57"/>
                <p:cNvSpPr>
                  <a:spLocks/>
                </p:cNvSpPr>
                <p:nvPr/>
              </p:nvSpPr>
              <p:spPr bwMode="auto">
                <a:xfrm rot="5400000">
                  <a:off x="2513" y="2457"/>
                  <a:ext cx="559" cy="350"/>
                </a:xfrm>
                <a:custGeom>
                  <a:avLst/>
                  <a:gdLst>
                    <a:gd name="T0" fmla="*/ 0 w 1988"/>
                    <a:gd name="T1" fmla="*/ 0 h 1248"/>
                    <a:gd name="T2" fmla="*/ 1 w 1988"/>
                    <a:gd name="T3" fmla="*/ 0 h 1248"/>
                    <a:gd name="T4" fmla="*/ 2 w 1988"/>
                    <a:gd name="T5" fmla="*/ 2 h 1248"/>
                    <a:gd name="T6" fmla="*/ 4 w 1988"/>
                    <a:gd name="T7" fmla="*/ 2 h 1248"/>
                    <a:gd name="T8" fmla="*/ 7 w 1988"/>
                    <a:gd name="T9" fmla="*/ 2 h 1248"/>
                    <a:gd name="T10" fmla="*/ 10 w 1988"/>
                    <a:gd name="T11" fmla="*/ 3 h 1248"/>
                    <a:gd name="T12" fmla="*/ 12 w 1988"/>
                    <a:gd name="T13" fmla="*/ 6 h 1248"/>
                    <a:gd name="T14" fmla="*/ 12 w 1988"/>
                    <a:gd name="T15" fmla="*/ 8 h 1248"/>
                    <a:gd name="T16" fmla="*/ 11 w 1988"/>
                    <a:gd name="T17" fmla="*/ 7 h 1248"/>
                    <a:gd name="T18" fmla="*/ 11 w 1988"/>
                    <a:gd name="T19" fmla="*/ 6 h 1248"/>
                    <a:gd name="T20" fmla="*/ 10 w 1988"/>
                    <a:gd name="T21" fmla="*/ 5 h 1248"/>
                    <a:gd name="T22" fmla="*/ 9 w 1988"/>
                    <a:gd name="T23" fmla="*/ 5 h 1248"/>
                    <a:gd name="T24" fmla="*/ 4 w 1988"/>
                    <a:gd name="T25" fmla="*/ 5 h 1248"/>
                    <a:gd name="T26" fmla="*/ 3 w 1988"/>
                    <a:gd name="T27" fmla="*/ 4 h 1248"/>
                    <a:gd name="T28" fmla="*/ 1 w 1988"/>
                    <a:gd name="T29" fmla="*/ 3 h 1248"/>
                    <a:gd name="T30" fmla="*/ 0 w 1988"/>
                    <a:gd name="T31" fmla="*/ 1 h 1248"/>
                    <a:gd name="T32" fmla="*/ 0 w 1988"/>
                    <a:gd name="T33" fmla="*/ 0 h 12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8"/>
                    <a:gd name="T52" fmla="*/ 0 h 1248"/>
                    <a:gd name="T53" fmla="*/ 1988 w 1988"/>
                    <a:gd name="T54" fmla="*/ 1248 h 12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8" h="1248">
                      <a:moveTo>
                        <a:pt x="39" y="41"/>
                      </a:moveTo>
                      <a:cubicBezTo>
                        <a:pt x="67" y="14"/>
                        <a:pt x="147" y="0"/>
                        <a:pt x="186" y="41"/>
                      </a:cubicBezTo>
                      <a:cubicBezTo>
                        <a:pt x="225" y="82"/>
                        <a:pt x="189" y="238"/>
                        <a:pt x="270" y="287"/>
                      </a:cubicBezTo>
                      <a:cubicBezTo>
                        <a:pt x="351" y="336"/>
                        <a:pt x="538" y="334"/>
                        <a:pt x="670" y="336"/>
                      </a:cubicBezTo>
                      <a:cubicBezTo>
                        <a:pt x="802" y="338"/>
                        <a:pt x="897" y="272"/>
                        <a:pt x="1063" y="301"/>
                      </a:cubicBezTo>
                      <a:cubicBezTo>
                        <a:pt x="1229" y="330"/>
                        <a:pt x="1522" y="411"/>
                        <a:pt x="1665" y="512"/>
                      </a:cubicBezTo>
                      <a:cubicBezTo>
                        <a:pt x="1808" y="613"/>
                        <a:pt x="1873" y="793"/>
                        <a:pt x="1923" y="908"/>
                      </a:cubicBezTo>
                      <a:cubicBezTo>
                        <a:pt x="1973" y="1023"/>
                        <a:pt x="1988" y="1156"/>
                        <a:pt x="1965" y="1202"/>
                      </a:cubicBezTo>
                      <a:cubicBezTo>
                        <a:pt x="1942" y="1248"/>
                        <a:pt x="1818" y="1222"/>
                        <a:pt x="1785" y="1187"/>
                      </a:cubicBezTo>
                      <a:cubicBezTo>
                        <a:pt x="1752" y="1152"/>
                        <a:pt x="1799" y="1055"/>
                        <a:pt x="1770" y="995"/>
                      </a:cubicBezTo>
                      <a:cubicBezTo>
                        <a:pt x="1741" y="935"/>
                        <a:pt x="1679" y="857"/>
                        <a:pt x="1614" y="827"/>
                      </a:cubicBezTo>
                      <a:cubicBezTo>
                        <a:pt x="1549" y="797"/>
                        <a:pt x="1547" y="825"/>
                        <a:pt x="1380" y="815"/>
                      </a:cubicBezTo>
                      <a:cubicBezTo>
                        <a:pt x="1213" y="805"/>
                        <a:pt x="774" y="784"/>
                        <a:pt x="609" y="764"/>
                      </a:cubicBezTo>
                      <a:cubicBezTo>
                        <a:pt x="444" y="744"/>
                        <a:pt x="464" y="744"/>
                        <a:pt x="387" y="695"/>
                      </a:cubicBezTo>
                      <a:cubicBezTo>
                        <a:pt x="310" y="646"/>
                        <a:pt x="209" y="552"/>
                        <a:pt x="147" y="470"/>
                      </a:cubicBezTo>
                      <a:cubicBezTo>
                        <a:pt x="85" y="388"/>
                        <a:pt x="36" y="274"/>
                        <a:pt x="18" y="203"/>
                      </a:cubicBezTo>
                      <a:cubicBezTo>
                        <a:pt x="0" y="132"/>
                        <a:pt x="7" y="66"/>
                        <a:pt x="39" y="41"/>
                      </a:cubicBezTo>
                      <a:close/>
                    </a:path>
                  </a:pathLst>
                </a:custGeom>
                <a:solidFill>
                  <a:srgbClr val="3333FF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5" name="AutoShape 58"/>
                <p:cNvSpPr>
                  <a:spLocks noChangeArrowheads="1"/>
                </p:cNvSpPr>
                <p:nvPr/>
              </p:nvSpPr>
              <p:spPr bwMode="auto">
                <a:xfrm rot="10766585" flipV="1">
                  <a:off x="2607" y="2851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" name="AutoShape 59"/>
                <p:cNvSpPr>
                  <a:spLocks noChangeArrowheads="1"/>
                </p:cNvSpPr>
                <p:nvPr/>
              </p:nvSpPr>
              <p:spPr bwMode="auto">
                <a:xfrm rot="10766585" flipH="1">
                  <a:off x="2918" y="2354"/>
                  <a:ext cx="58" cy="59"/>
                </a:xfrm>
                <a:prstGeom prst="flowChartDelay">
                  <a:avLst/>
                </a:prstGeom>
                <a:solidFill>
                  <a:srgbClr val="FFCC99"/>
                </a:solidFill>
                <a:ln w="9525">
                  <a:solidFill>
                    <a:srgbClr val="DEDEE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1" name="Group 60"/>
              <p:cNvGrpSpPr>
                <a:grpSpLocks/>
              </p:cNvGrpSpPr>
              <p:nvPr/>
            </p:nvGrpSpPr>
            <p:grpSpPr bwMode="auto">
              <a:xfrm>
                <a:off x="1799" y="2850"/>
                <a:ext cx="213" cy="194"/>
                <a:chOff x="1989" y="2884"/>
                <a:chExt cx="195" cy="177"/>
              </a:xfrm>
            </p:grpSpPr>
            <p:sp>
              <p:nvSpPr>
                <p:cNvPr id="182" name="Oval 61"/>
                <p:cNvSpPr>
                  <a:spLocks noChangeArrowheads="1"/>
                </p:cNvSpPr>
                <p:nvPr/>
              </p:nvSpPr>
              <p:spPr bwMode="auto">
                <a:xfrm rot="-86505">
                  <a:off x="2009" y="2887"/>
                  <a:ext cx="175" cy="171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Oval 62"/>
                <p:cNvSpPr>
                  <a:spLocks noChangeArrowheads="1"/>
                </p:cNvSpPr>
                <p:nvPr/>
              </p:nvSpPr>
              <p:spPr bwMode="auto">
                <a:xfrm rot="-86505">
                  <a:off x="1989" y="2884"/>
                  <a:ext cx="176" cy="17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DEDE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0" name="Left-Right Arrow 189"/>
            <p:cNvSpPr/>
            <p:nvPr/>
          </p:nvSpPr>
          <p:spPr>
            <a:xfrm rot="291722">
              <a:off x="3263295" y="4083872"/>
              <a:ext cx="610894" cy="173397"/>
            </a:xfrm>
            <a:prstGeom prst="left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Left-Right Arrow 190"/>
            <p:cNvSpPr/>
            <p:nvPr/>
          </p:nvSpPr>
          <p:spPr>
            <a:xfrm rot="21340764">
              <a:off x="5253487" y="4079985"/>
              <a:ext cx="610894" cy="173397"/>
            </a:xfrm>
            <a:prstGeom prst="left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Left-Right Arrow 191"/>
            <p:cNvSpPr/>
            <p:nvPr/>
          </p:nvSpPr>
          <p:spPr>
            <a:xfrm rot="21429662">
              <a:off x="7364114" y="4016222"/>
              <a:ext cx="610894" cy="173397"/>
            </a:xfrm>
            <a:prstGeom prst="left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flipH="1">
              <a:off x="228600" y="1828800"/>
              <a:ext cx="1383864" cy="1705243"/>
            </a:xfrm>
            <a:prstGeom prst="line">
              <a:avLst/>
            </a:prstGeom>
            <a:noFill/>
            <a:ln w="34925" cap="flat" cmpd="sng" algn="ctr">
              <a:solidFill>
                <a:srgbClr val="AD0101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351792" y="1828800"/>
              <a:ext cx="1281422" cy="1572072"/>
            </a:xfrm>
            <a:prstGeom prst="line">
              <a:avLst/>
            </a:prstGeom>
            <a:noFill/>
            <a:ln w="34925" cap="flat" cmpd="sng" algn="ctr">
              <a:solidFill>
                <a:srgbClr val="AD0101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</p:cxnSp>
        <p:sp>
          <p:nvSpPr>
            <p:cNvPr id="195" name="Left-Right Arrow 194"/>
            <p:cNvSpPr/>
            <p:nvPr/>
          </p:nvSpPr>
          <p:spPr>
            <a:xfrm>
              <a:off x="5083295" y="4613848"/>
              <a:ext cx="610894" cy="173397"/>
            </a:xfrm>
            <a:prstGeom prst="leftRightArrow">
              <a:avLst/>
            </a:prstGeom>
            <a:solidFill>
              <a:srgbClr val="AD0101"/>
            </a:solidFill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2610908" y="2669573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160" y="2312899"/>
              <a:ext cx="406143" cy="48527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4371650" y="2308421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4390064" y="2676811"/>
              <a:ext cx="317164" cy="1588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AutoShape 23"/>
            <p:cNvSpPr>
              <a:spLocks noChangeArrowheads="1"/>
            </p:cNvSpPr>
            <p:nvPr/>
          </p:nvSpPr>
          <p:spPr bwMode="auto">
            <a:xfrm>
              <a:off x="8335026" y="3566482"/>
              <a:ext cx="670158" cy="2094731"/>
            </a:xfrm>
            <a:prstGeom prst="roundRect">
              <a:avLst>
                <a:gd name="adj" fmla="val 24764"/>
              </a:avLst>
            </a:prstGeom>
            <a:gradFill rotWithShape="1">
              <a:gsLst>
                <a:gs pos="0">
                  <a:sysClr val="windowText" lastClr="000000">
                    <a:tint val="35000"/>
                    <a:satMod val="260000"/>
                  </a:sysClr>
                </a:gs>
                <a:gs pos="30000">
                  <a:sysClr val="windowText" lastClr="000000">
                    <a:tint val="38000"/>
                    <a:satMod val="260000"/>
                  </a:sysClr>
                </a:gs>
                <a:gs pos="75000">
                  <a:sysClr val="windowText" lastClr="000000">
                    <a:tint val="55000"/>
                    <a:satMod val="255000"/>
                  </a:sysClr>
                </a:gs>
                <a:gs pos="100000">
                  <a:sysClr val="windowText" lastClr="000000">
                    <a:tint val="70000"/>
                    <a:satMod val="255000"/>
                  </a:sys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ysClr val="windowText" lastClr="000000">
                  <a:shade val="70000"/>
                  <a:satMod val="150000"/>
                </a:sysClr>
              </a:solidFill>
              <a:prstDash val="solid"/>
              <a:headEnd/>
              <a:tailE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Waiting Room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897457" y="3224463"/>
              <a:ext cx="6617475" cy="1476084"/>
            </a:xfrm>
            <a:custGeom>
              <a:avLst/>
              <a:gdLst>
                <a:gd name="connsiteX0" fmla="*/ 123848 w 6617475"/>
                <a:gd name="connsiteY0" fmla="*/ 0 h 1476084"/>
                <a:gd name="connsiteX1" fmla="*/ 364480 w 6617475"/>
                <a:gd name="connsiteY1" fmla="*/ 1239253 h 1476084"/>
                <a:gd name="connsiteX2" fmla="*/ 3191901 w 6617475"/>
                <a:gd name="connsiteY2" fmla="*/ 1455821 h 1476084"/>
                <a:gd name="connsiteX3" fmla="*/ 6512617 w 6617475"/>
                <a:gd name="connsiteY3" fmla="*/ 1311442 h 1476084"/>
                <a:gd name="connsiteX4" fmla="*/ 5850880 w 6617475"/>
                <a:gd name="connsiteY4" fmla="*/ 84221 h 1476084"/>
                <a:gd name="connsiteX5" fmla="*/ 5850880 w 6617475"/>
                <a:gd name="connsiteY5" fmla="*/ 84221 h 147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475" h="1476084">
                  <a:moveTo>
                    <a:pt x="123848" y="0"/>
                  </a:moveTo>
                  <a:cubicBezTo>
                    <a:pt x="-11507" y="498308"/>
                    <a:pt x="-146862" y="996616"/>
                    <a:pt x="364480" y="1239253"/>
                  </a:cubicBezTo>
                  <a:cubicBezTo>
                    <a:pt x="875822" y="1481890"/>
                    <a:pt x="2167212" y="1443790"/>
                    <a:pt x="3191901" y="1455821"/>
                  </a:cubicBezTo>
                  <a:cubicBezTo>
                    <a:pt x="4216591" y="1467853"/>
                    <a:pt x="6069454" y="1540042"/>
                    <a:pt x="6512617" y="1311442"/>
                  </a:cubicBezTo>
                  <a:cubicBezTo>
                    <a:pt x="6955780" y="1082842"/>
                    <a:pt x="5850880" y="84221"/>
                    <a:pt x="5850880" y="84221"/>
                  </a:cubicBezTo>
                  <a:lnTo>
                    <a:pt x="5850880" y="84221"/>
                  </a:lnTo>
                </a:path>
              </a:pathLst>
            </a:custGeom>
            <a:noFill/>
            <a:ln w="254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8713968" y="3707796"/>
              <a:ext cx="253716" cy="281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8707505" y="4063976"/>
              <a:ext cx="253716" cy="281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8712089" y="4419215"/>
              <a:ext cx="253716" cy="281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D010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168572" y="1189889"/>
              <a:ext cx="72263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Grady Emergency Room has approximately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30E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32,738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level 4/5 per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5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221"/>
            <a:ext cx="10896600" cy="891379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Control -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Revised Control Chart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21"/>
          <p:cNvSpPr>
            <a:spLocks noChangeArrowheads="1"/>
          </p:cNvSpPr>
          <p:nvPr/>
        </p:nvSpPr>
        <p:spPr bwMode="auto">
          <a:xfrm>
            <a:off x="4770773" y="3446816"/>
            <a:ext cx="2235204" cy="1153501"/>
          </a:xfrm>
          <a:prstGeom prst="roundRect">
            <a:avLst>
              <a:gd name="adj" fmla="val 2453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6653" tIns="48326" rIns="96653" bIns="48326" anchor="ctr"/>
          <a:lstStyle/>
          <a:p>
            <a:pPr algn="ctr" defTabSz="914485">
              <a:spcBef>
                <a:spcPct val="0"/>
              </a:spcBef>
            </a:pPr>
            <a:r>
              <a:rPr lang="en-US" sz="1400" b="1" dirty="0" smtClean="0">
                <a:solidFill>
                  <a:srgbClr val="008A00"/>
                </a:solidFill>
                <a:latin typeface="Arial Narrow" pitchFamily="34" charset="0"/>
              </a:rPr>
              <a:t>Documentation</a:t>
            </a:r>
          </a:p>
          <a:p>
            <a:pPr algn="ctr" defTabSz="914485">
              <a:spcBef>
                <a:spcPct val="0"/>
              </a:spcBef>
            </a:pPr>
            <a:endParaRPr lang="en-US" sz="1400" b="1" dirty="0">
              <a:solidFill>
                <a:srgbClr val="008A00"/>
              </a:solidFill>
              <a:latin typeface="Arial Narrow" pitchFamily="34" charset="0"/>
            </a:endParaRPr>
          </a:p>
          <a:p>
            <a:pPr algn="ctr" defTabSz="914485">
              <a:spcBef>
                <a:spcPct val="0"/>
              </a:spcBef>
            </a:pPr>
            <a:endParaRPr lang="en-US" sz="1400" b="1" dirty="0" smtClean="0">
              <a:solidFill>
                <a:srgbClr val="008A00"/>
              </a:solidFill>
              <a:latin typeface="Arial Narrow" pitchFamily="34" charset="0"/>
            </a:endParaRPr>
          </a:p>
          <a:p>
            <a:pPr algn="ctr" defTabSz="914485">
              <a:spcBef>
                <a:spcPct val="0"/>
              </a:spcBef>
            </a:pPr>
            <a:endParaRPr lang="en-US" sz="1400" b="1" dirty="0" smtClean="0">
              <a:solidFill>
                <a:srgbClr val="008A00"/>
              </a:solidFill>
              <a:latin typeface="Arial Narrow" pitchFamily="34" charset="0"/>
            </a:endParaRPr>
          </a:p>
          <a:p>
            <a:pPr algn="ctr" defTabSz="914485">
              <a:spcBef>
                <a:spcPct val="0"/>
              </a:spcBef>
            </a:pPr>
            <a:r>
              <a:rPr lang="en-US" sz="1400" b="1" dirty="0" smtClean="0">
                <a:solidFill>
                  <a:srgbClr val="008A00"/>
                </a:solidFill>
                <a:latin typeface="Arial Narrow" pitchFamily="34" charset="0"/>
              </a:rPr>
              <a:t>Area</a:t>
            </a:r>
            <a:endParaRPr lang="en-US" sz="1400" b="1" dirty="0">
              <a:solidFill>
                <a:srgbClr val="008A00"/>
              </a:solidFill>
              <a:latin typeface="Arial Narrow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05977" y="4071717"/>
            <a:ext cx="693732" cy="46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RN</a:t>
            </a:r>
            <a:endParaRPr lang="en-US" sz="1400" dirty="0"/>
          </a:p>
        </p:txBody>
      </p:sp>
      <p:sp>
        <p:nvSpPr>
          <p:cNvPr id="114" name="Rounded Rectangle 113"/>
          <p:cNvSpPr/>
          <p:nvPr/>
        </p:nvSpPr>
        <p:spPr>
          <a:xfrm>
            <a:off x="5541508" y="3745966"/>
            <a:ext cx="693732" cy="4635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108" name="AutoShape 23"/>
          <p:cNvSpPr>
            <a:spLocks noChangeArrowheads="1"/>
          </p:cNvSpPr>
          <p:nvPr/>
        </p:nvSpPr>
        <p:spPr bwMode="auto">
          <a:xfrm>
            <a:off x="10247954" y="1886708"/>
            <a:ext cx="1765579" cy="2185913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r>
              <a:rPr lang="en-US" sz="1100" dirty="0" smtClean="0"/>
              <a:t>Waiting Room</a:t>
            </a:r>
            <a:endParaRPr lang="en-US" sz="1100" dirty="0"/>
          </a:p>
        </p:txBody>
      </p:sp>
      <p:sp>
        <p:nvSpPr>
          <p:cNvPr id="109" name="Rectangle 108"/>
          <p:cNvSpPr/>
          <p:nvPr/>
        </p:nvSpPr>
        <p:spPr>
          <a:xfrm>
            <a:off x="10581462" y="1970510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1037098" y="1969821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1510202" y="1997326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utoShape 23"/>
          <p:cNvSpPr>
            <a:spLocks noChangeArrowheads="1"/>
          </p:cNvSpPr>
          <p:nvPr/>
        </p:nvSpPr>
        <p:spPr bwMode="auto">
          <a:xfrm>
            <a:off x="2129798" y="1660698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932965" y="1743813"/>
            <a:ext cx="541524" cy="748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2994898" y="1764614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2190724" y="2251741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193" name="AutoShape 23"/>
          <p:cNvSpPr>
            <a:spLocks noChangeArrowheads="1"/>
          </p:cNvSpPr>
          <p:nvPr/>
        </p:nvSpPr>
        <p:spPr bwMode="auto">
          <a:xfrm>
            <a:off x="3677689" y="1647469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80856" y="1730584"/>
            <a:ext cx="541524" cy="795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4542789" y="1751385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3738615" y="2238512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08" name="AutoShape 23"/>
          <p:cNvSpPr>
            <a:spLocks noChangeArrowheads="1"/>
          </p:cNvSpPr>
          <p:nvPr/>
        </p:nvSpPr>
        <p:spPr bwMode="auto">
          <a:xfrm>
            <a:off x="5322746" y="1659473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125913" y="1742588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6187846" y="1763390"/>
            <a:ext cx="422885" cy="1085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 rot="5400000">
            <a:off x="6030119" y="2005486"/>
            <a:ext cx="289468" cy="1504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5383672" y="2250516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13" name="AutoShape 23"/>
          <p:cNvSpPr>
            <a:spLocks noChangeArrowheads="1"/>
          </p:cNvSpPr>
          <p:nvPr/>
        </p:nvSpPr>
        <p:spPr bwMode="auto">
          <a:xfrm>
            <a:off x="6929087" y="1659473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6990013" y="2250516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18" name="AutoShape 23"/>
          <p:cNvSpPr>
            <a:spLocks noChangeArrowheads="1"/>
          </p:cNvSpPr>
          <p:nvPr/>
        </p:nvSpPr>
        <p:spPr bwMode="auto">
          <a:xfrm>
            <a:off x="8545541" y="1684593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8755815" y="2238512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33" name="AutoShape 23"/>
          <p:cNvSpPr>
            <a:spLocks noChangeArrowheads="1"/>
          </p:cNvSpPr>
          <p:nvPr/>
        </p:nvSpPr>
        <p:spPr bwMode="auto">
          <a:xfrm>
            <a:off x="537101" y="1660698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370956" y="1798601"/>
            <a:ext cx="468412" cy="694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>
            <a:off x="1406208" y="1819402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>
            <a:off x="555603" y="2306529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58" name="Rectangle 257"/>
          <p:cNvSpPr/>
          <p:nvPr/>
        </p:nvSpPr>
        <p:spPr>
          <a:xfrm>
            <a:off x="11586515" y="2379411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11602527" y="2765650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11605227" y="3148560"/>
            <a:ext cx="338288" cy="281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AutoShape 23"/>
          <p:cNvSpPr>
            <a:spLocks noChangeArrowheads="1"/>
          </p:cNvSpPr>
          <p:nvPr/>
        </p:nvSpPr>
        <p:spPr bwMode="auto">
          <a:xfrm>
            <a:off x="916522" y="5403644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1699865" y="5932144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ounded Rectangle 262"/>
          <p:cNvSpPr/>
          <p:nvPr/>
        </p:nvSpPr>
        <p:spPr>
          <a:xfrm>
            <a:off x="1768168" y="6258610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ounded Rectangle 263"/>
          <p:cNvSpPr/>
          <p:nvPr/>
        </p:nvSpPr>
        <p:spPr>
          <a:xfrm>
            <a:off x="1647430" y="5918638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ounded Rectangle 264"/>
          <p:cNvSpPr/>
          <p:nvPr/>
        </p:nvSpPr>
        <p:spPr>
          <a:xfrm>
            <a:off x="977448" y="5499815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66" name="Rounded Rectangle 265"/>
          <p:cNvSpPr/>
          <p:nvPr/>
        </p:nvSpPr>
        <p:spPr>
          <a:xfrm>
            <a:off x="4048895" y="3597315"/>
            <a:ext cx="693732" cy="46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RN</a:t>
            </a:r>
            <a:endParaRPr lang="en-US" sz="1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5519944" y="4600316"/>
            <a:ext cx="693732" cy="4635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PA/NP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5629668" y="2989480"/>
            <a:ext cx="693732" cy="4635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PA/NP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2129798" y="5905293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AutoShape 23"/>
          <p:cNvSpPr>
            <a:spLocks noChangeArrowheads="1"/>
          </p:cNvSpPr>
          <p:nvPr/>
        </p:nvSpPr>
        <p:spPr bwMode="auto">
          <a:xfrm>
            <a:off x="2538303" y="5403644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321647" y="5932144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ounded Rectangle 271"/>
          <p:cNvSpPr/>
          <p:nvPr/>
        </p:nvSpPr>
        <p:spPr>
          <a:xfrm>
            <a:off x="3389949" y="6258610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272"/>
          <p:cNvSpPr/>
          <p:nvPr/>
        </p:nvSpPr>
        <p:spPr>
          <a:xfrm>
            <a:off x="3269211" y="5918638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ounded Rectangle 273"/>
          <p:cNvSpPr/>
          <p:nvPr/>
        </p:nvSpPr>
        <p:spPr>
          <a:xfrm>
            <a:off x="2599229" y="5499815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75" name="Rounded Rectangle 274"/>
          <p:cNvSpPr/>
          <p:nvPr/>
        </p:nvSpPr>
        <p:spPr>
          <a:xfrm>
            <a:off x="3751579" y="5905293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AutoShape 23"/>
          <p:cNvSpPr>
            <a:spLocks noChangeArrowheads="1"/>
          </p:cNvSpPr>
          <p:nvPr/>
        </p:nvSpPr>
        <p:spPr bwMode="auto">
          <a:xfrm>
            <a:off x="4188525" y="5429657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4971868" y="5958157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277"/>
          <p:cNvSpPr/>
          <p:nvPr/>
        </p:nvSpPr>
        <p:spPr>
          <a:xfrm>
            <a:off x="5040170" y="6284623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ounded Rectangle 278"/>
          <p:cNvSpPr/>
          <p:nvPr/>
        </p:nvSpPr>
        <p:spPr>
          <a:xfrm>
            <a:off x="4919433" y="5944651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ounded Rectangle 279"/>
          <p:cNvSpPr/>
          <p:nvPr/>
        </p:nvSpPr>
        <p:spPr>
          <a:xfrm>
            <a:off x="4249451" y="5525828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81" name="Rounded Rectangle 280"/>
          <p:cNvSpPr/>
          <p:nvPr/>
        </p:nvSpPr>
        <p:spPr>
          <a:xfrm>
            <a:off x="5401801" y="5931306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AutoShape 23"/>
          <p:cNvSpPr>
            <a:spLocks noChangeArrowheads="1"/>
          </p:cNvSpPr>
          <p:nvPr/>
        </p:nvSpPr>
        <p:spPr bwMode="auto">
          <a:xfrm>
            <a:off x="5783823" y="5431446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6567167" y="5959946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ounded Rectangle 283"/>
          <p:cNvSpPr/>
          <p:nvPr/>
        </p:nvSpPr>
        <p:spPr>
          <a:xfrm>
            <a:off x="6635469" y="6286412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ounded Rectangle 284"/>
          <p:cNvSpPr/>
          <p:nvPr/>
        </p:nvSpPr>
        <p:spPr>
          <a:xfrm>
            <a:off x="6514731" y="5946440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ounded Rectangle 285"/>
          <p:cNvSpPr/>
          <p:nvPr/>
        </p:nvSpPr>
        <p:spPr>
          <a:xfrm>
            <a:off x="5844749" y="5527617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87" name="Rounded Rectangle 286"/>
          <p:cNvSpPr/>
          <p:nvPr/>
        </p:nvSpPr>
        <p:spPr>
          <a:xfrm>
            <a:off x="6997099" y="5933095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AutoShape 23"/>
          <p:cNvSpPr>
            <a:spLocks noChangeArrowheads="1"/>
          </p:cNvSpPr>
          <p:nvPr/>
        </p:nvSpPr>
        <p:spPr bwMode="auto">
          <a:xfrm>
            <a:off x="7383303" y="5431935"/>
            <a:ext cx="1545859" cy="1072508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8166647" y="5960435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ounded Rectangle 289"/>
          <p:cNvSpPr/>
          <p:nvPr/>
        </p:nvSpPr>
        <p:spPr>
          <a:xfrm>
            <a:off x="8234949" y="6286901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ounded Rectangle 290"/>
          <p:cNvSpPr/>
          <p:nvPr/>
        </p:nvSpPr>
        <p:spPr>
          <a:xfrm>
            <a:off x="8114211" y="5946929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ounded Rectangle 291"/>
          <p:cNvSpPr/>
          <p:nvPr/>
        </p:nvSpPr>
        <p:spPr>
          <a:xfrm>
            <a:off x="7444229" y="5528106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93" name="Rounded Rectangle 292"/>
          <p:cNvSpPr/>
          <p:nvPr/>
        </p:nvSpPr>
        <p:spPr>
          <a:xfrm>
            <a:off x="8596579" y="5933584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utoShape 23"/>
          <p:cNvSpPr>
            <a:spLocks noChangeArrowheads="1"/>
          </p:cNvSpPr>
          <p:nvPr/>
        </p:nvSpPr>
        <p:spPr bwMode="auto">
          <a:xfrm rot="16200000">
            <a:off x="10596686" y="4085963"/>
            <a:ext cx="1159394" cy="1430011"/>
          </a:xfrm>
          <a:prstGeom prst="roundRect">
            <a:avLst>
              <a:gd name="adj" fmla="val 247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95" name="Rectangle 294"/>
          <p:cNvSpPr/>
          <p:nvPr/>
        </p:nvSpPr>
        <p:spPr>
          <a:xfrm rot="10800000">
            <a:off x="10968679" y="4859715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ounded Rectangle 295"/>
          <p:cNvSpPr/>
          <p:nvPr/>
        </p:nvSpPr>
        <p:spPr>
          <a:xfrm rot="10800000">
            <a:off x="11036981" y="5186181"/>
            <a:ext cx="422885" cy="158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 rot="10800000">
            <a:off x="10916243" y="4846209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>
            <a:off x="10848960" y="4221272"/>
            <a:ext cx="665167" cy="372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EPIC</a:t>
            </a:r>
            <a:endParaRPr lang="en-US" sz="800" dirty="0"/>
          </a:p>
        </p:txBody>
      </p:sp>
      <p:sp>
        <p:nvSpPr>
          <p:cNvPr id="299" name="Rounded Rectangle 298"/>
          <p:cNvSpPr/>
          <p:nvPr/>
        </p:nvSpPr>
        <p:spPr>
          <a:xfrm rot="10800000">
            <a:off x="11398611" y="4832864"/>
            <a:ext cx="202459" cy="28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ounded Rectangle 299"/>
          <p:cNvSpPr/>
          <p:nvPr/>
        </p:nvSpPr>
        <p:spPr>
          <a:xfrm rot="5400000">
            <a:off x="6474846" y="1999484"/>
            <a:ext cx="279861" cy="1528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7788797" y="1759041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ounded Rectangle 301"/>
          <p:cNvSpPr/>
          <p:nvPr/>
        </p:nvSpPr>
        <p:spPr>
          <a:xfrm>
            <a:off x="7850730" y="1779843"/>
            <a:ext cx="422885" cy="1085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02"/>
          <p:cNvSpPr/>
          <p:nvPr/>
        </p:nvSpPr>
        <p:spPr>
          <a:xfrm rot="5400000">
            <a:off x="7693003" y="2021939"/>
            <a:ext cx="289468" cy="1504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ounded Rectangle 303"/>
          <p:cNvSpPr/>
          <p:nvPr/>
        </p:nvSpPr>
        <p:spPr>
          <a:xfrm rot="5400000">
            <a:off x="8137730" y="2015937"/>
            <a:ext cx="279861" cy="1528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9505880" y="1735573"/>
            <a:ext cx="541524" cy="48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ounded Rectangle 305"/>
          <p:cNvSpPr/>
          <p:nvPr/>
        </p:nvSpPr>
        <p:spPr>
          <a:xfrm>
            <a:off x="9567813" y="1756375"/>
            <a:ext cx="422885" cy="1085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ounded Rectangle 306"/>
          <p:cNvSpPr/>
          <p:nvPr/>
        </p:nvSpPr>
        <p:spPr>
          <a:xfrm rot="5400000">
            <a:off x="9410085" y="1998471"/>
            <a:ext cx="289468" cy="1504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ounded Rectangle 307"/>
          <p:cNvSpPr/>
          <p:nvPr/>
        </p:nvSpPr>
        <p:spPr>
          <a:xfrm rot="5400000">
            <a:off x="9854813" y="1992469"/>
            <a:ext cx="279861" cy="1528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537101" y="0"/>
            <a:ext cx="10121767" cy="967580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45405"/>
              </p:ext>
            </p:extLst>
          </p:nvPr>
        </p:nvGraphicFramePr>
        <p:xfrm>
          <a:off x="1790377" y="2979664"/>
          <a:ext cx="7186590" cy="88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7765"/>
                <a:gridCol w="1197765"/>
                <a:gridCol w="1197765"/>
                <a:gridCol w="1197765"/>
                <a:gridCol w="1197765"/>
                <a:gridCol w="11977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Super Track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/day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 month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Rooms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06048"/>
              </p:ext>
            </p:extLst>
          </p:nvPr>
        </p:nvGraphicFramePr>
        <p:xfrm>
          <a:off x="1744680" y="3006712"/>
          <a:ext cx="7186590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7765"/>
                <a:gridCol w="1197765"/>
                <a:gridCol w="1197765"/>
                <a:gridCol w="1197765"/>
                <a:gridCol w="1197765"/>
                <a:gridCol w="11977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Super Track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/day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 month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Rooms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24/7/365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2,836.8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34,041.6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51953"/>
              </p:ext>
            </p:extLst>
          </p:nvPr>
        </p:nvGraphicFramePr>
        <p:xfrm>
          <a:off x="1742572" y="3046982"/>
          <a:ext cx="7186590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7765"/>
                <a:gridCol w="1197765"/>
                <a:gridCol w="1197765"/>
                <a:gridCol w="1197765"/>
                <a:gridCol w="1197765"/>
                <a:gridCol w="1197765"/>
              </a:tblGrid>
              <a:tr h="1262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Super Track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/day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 month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Rooms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24/7/365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2,836.8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34,041.6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30,240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97432"/>
              </p:ext>
            </p:extLst>
          </p:nvPr>
        </p:nvGraphicFramePr>
        <p:xfrm>
          <a:off x="1768168" y="2979664"/>
          <a:ext cx="7186590" cy="26041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7765"/>
                <a:gridCol w="1197765"/>
                <a:gridCol w="1197765"/>
                <a:gridCol w="1197765"/>
                <a:gridCol w="1197765"/>
                <a:gridCol w="1197765"/>
              </a:tblGrid>
              <a:tr h="4737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Super Track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/day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 month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415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Rooms</a:t>
                      </a:r>
                      <a:endParaRPr lang="en-US" sz="1400" dirty="0"/>
                    </a:p>
                  </a:txBody>
                  <a:tcPr/>
                </a:tc>
              </a:tr>
              <a:tr h="2841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24/7/365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2,836.8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34,041.6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  <a:tr h="284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30,240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  <a:tr h="347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2,160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25,920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Rooms</a:t>
                      </a:r>
                      <a:endParaRPr lang="en-US" sz="1400" dirty="0"/>
                    </a:p>
                  </a:txBody>
                  <a:tcPr/>
                </a:tc>
              </a:tr>
              <a:tr h="653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24/7/365</a:t>
                      </a:r>
                    </a:p>
                    <a:p>
                      <a:r>
                        <a:rPr lang="en-US" sz="1800" dirty="0" smtClean="0"/>
                        <a:t>2 Nurses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 Rooms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44552"/>
              </p:ext>
            </p:extLst>
          </p:nvPr>
        </p:nvGraphicFramePr>
        <p:xfrm>
          <a:off x="1730068" y="2907042"/>
          <a:ext cx="7186590" cy="30328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1590"/>
                <a:gridCol w="923940"/>
                <a:gridCol w="1197765"/>
                <a:gridCol w="1197765"/>
                <a:gridCol w="1197765"/>
                <a:gridCol w="1197765"/>
              </a:tblGrid>
              <a:tr h="592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Super Track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/day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 month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/Year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86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Rooms</a:t>
                      </a:r>
                      <a:endParaRPr lang="en-US" sz="1400" dirty="0"/>
                    </a:p>
                  </a:txBody>
                  <a:tcPr/>
                </a:tc>
              </a:tr>
              <a:tr h="3486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24/7/365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2,836.8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34,041.6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  <a:tr h="348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30,240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Rooms</a:t>
                      </a:r>
                      <a:endParaRPr lang="en-US" sz="1400" dirty="0"/>
                    </a:p>
                  </a:txBody>
                  <a:tcPr/>
                </a:tc>
              </a:tr>
              <a:tr h="348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24/7/365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2,160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25,920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Rooms</a:t>
                      </a:r>
                      <a:endParaRPr lang="en-US" sz="1400" dirty="0"/>
                    </a:p>
                  </a:txBody>
                  <a:tcPr/>
                </a:tc>
              </a:tr>
              <a:tr h="1045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24/7/365</a:t>
                      </a:r>
                    </a:p>
                    <a:p>
                      <a:r>
                        <a:rPr lang="en-US" sz="1800" dirty="0" smtClean="0"/>
                        <a:t>With 2 RNs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6.0</a:t>
                      </a:r>
                    </a:p>
                    <a:p>
                      <a:r>
                        <a:rPr lang="en-US" sz="1800" dirty="0" smtClean="0"/>
                        <a:t>5.0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144</a:t>
                      </a:r>
                    </a:p>
                    <a:p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4,320</a:t>
                      </a:r>
                    </a:p>
                    <a:p>
                      <a:r>
                        <a:rPr lang="en-US" sz="1800" dirty="0" smtClean="0"/>
                        <a:t>3,600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51,840</a:t>
                      </a:r>
                    </a:p>
                    <a:p>
                      <a:r>
                        <a:rPr lang="en-US" sz="1800" dirty="0" smtClean="0"/>
                        <a:t>43,000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 Rooms</a:t>
                      </a:r>
                    </a:p>
                    <a:p>
                      <a:r>
                        <a:rPr lang="en-US" sz="1800" dirty="0" smtClean="0"/>
                        <a:t>12 Rooms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" name="Rectangle 104"/>
          <p:cNvSpPr/>
          <p:nvPr/>
        </p:nvSpPr>
        <p:spPr>
          <a:xfrm>
            <a:off x="1732307" y="5239858"/>
            <a:ext cx="7180877" cy="6323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18552"/>
              </p:ext>
            </p:extLst>
          </p:nvPr>
        </p:nvGraphicFramePr>
        <p:xfrm>
          <a:off x="1748659" y="3565864"/>
          <a:ext cx="7155885" cy="736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85295"/>
                <a:gridCol w="2385295"/>
                <a:gridCol w="2385295"/>
              </a:tblGrid>
              <a:tr h="303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4/5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 patient Clinic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32,738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5,200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37,938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7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6" grpId="0" animBg="1"/>
      <p:bldP spid="117" grpId="0" animBg="1"/>
      <p:bldP spid="133" grpId="0" animBg="1"/>
      <p:bldP spid="139" grpId="0" animBg="1"/>
      <p:bldP spid="151" grpId="0" animBg="1"/>
      <p:bldP spid="192" grpId="0" animBg="1"/>
      <p:bldP spid="193" grpId="0" animBg="1"/>
      <p:bldP spid="194" grpId="0" animBg="1"/>
      <p:bldP spid="197" grpId="0" animBg="1"/>
      <p:bldP spid="202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7" grpId="0" animBg="1"/>
      <p:bldP spid="218" grpId="0" animBg="1"/>
      <p:bldP spid="222" grpId="0" animBg="1"/>
      <p:bldP spid="233" grpId="0" animBg="1"/>
      <p:bldP spid="234" grpId="0" animBg="1"/>
      <p:bldP spid="235" grpId="0" animBg="1"/>
      <p:bldP spid="23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1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5704" y="1723127"/>
            <a:ext cx="11476432" cy="4856974"/>
            <a:chOff x="550747" y="1289861"/>
            <a:chExt cx="11476432" cy="4856974"/>
          </a:xfrm>
        </p:grpSpPr>
        <p:sp>
          <p:nvSpPr>
            <p:cNvPr id="92" name="AutoShape 21"/>
            <p:cNvSpPr>
              <a:spLocks noChangeArrowheads="1"/>
            </p:cNvSpPr>
            <p:nvPr/>
          </p:nvSpPr>
          <p:spPr bwMode="auto">
            <a:xfrm>
              <a:off x="4784419" y="3089208"/>
              <a:ext cx="2235204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ctr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8A00"/>
                  </a:solidFill>
                  <a:latin typeface="Arial Narrow" pitchFamily="34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endParaRPr lang="en-US" sz="1400" b="1" dirty="0">
                <a:solidFill>
                  <a:srgbClr val="008A00"/>
                </a:solidFill>
                <a:latin typeface="Arial Narrow" pitchFamily="34" charset="0"/>
              </a:endParaRPr>
            </a:p>
            <a:p>
              <a:pPr algn="ctr" defTabSz="914485">
                <a:spcBef>
                  <a:spcPct val="0"/>
                </a:spcBef>
              </a:pPr>
              <a:endParaRPr lang="en-US" sz="1400" b="1" dirty="0" smtClean="0">
                <a:solidFill>
                  <a:srgbClr val="008A00"/>
                </a:solidFill>
                <a:latin typeface="Arial Narrow" pitchFamily="34" charset="0"/>
              </a:endParaRPr>
            </a:p>
            <a:p>
              <a:pPr algn="ctr" defTabSz="914485">
                <a:spcBef>
                  <a:spcPct val="0"/>
                </a:spcBef>
              </a:pPr>
              <a:endParaRPr lang="en-US" sz="1400" b="1" dirty="0" smtClean="0">
                <a:solidFill>
                  <a:srgbClr val="008A00"/>
                </a:solidFill>
                <a:latin typeface="Arial Narrow" pitchFamily="34" charset="0"/>
              </a:endParaRP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8A00"/>
                  </a:solidFill>
                  <a:latin typeface="Arial Narrow" pitchFamily="34" charset="0"/>
                </a:rPr>
                <a:t>Area</a:t>
              </a:r>
              <a:endParaRPr lang="en-US" sz="1400" b="1" dirty="0">
                <a:solidFill>
                  <a:srgbClr val="008A00"/>
                </a:solidFill>
                <a:latin typeface="Arial Narrow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7019623" y="3714109"/>
              <a:ext cx="693732" cy="463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RN</a:t>
              </a:r>
              <a:endParaRPr lang="en-US" sz="14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555154" y="3388358"/>
              <a:ext cx="693732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108" name="AutoShape 23"/>
            <p:cNvSpPr>
              <a:spLocks noChangeArrowheads="1"/>
            </p:cNvSpPr>
            <p:nvPr/>
          </p:nvSpPr>
          <p:spPr bwMode="auto">
            <a:xfrm>
              <a:off x="10261600" y="1529100"/>
              <a:ext cx="1765579" cy="2185913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b"/>
            <a:lstStyle/>
            <a:p>
              <a:r>
                <a:rPr lang="en-US" sz="1100" dirty="0" smtClean="0"/>
                <a:t>Waiting Room</a:t>
              </a:r>
              <a:endParaRPr lang="en-US" sz="11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595108" y="1612902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050744" y="1612213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1523848" y="1639718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utoShape 23"/>
            <p:cNvSpPr>
              <a:spLocks noChangeArrowheads="1"/>
            </p:cNvSpPr>
            <p:nvPr/>
          </p:nvSpPr>
          <p:spPr bwMode="auto">
            <a:xfrm>
              <a:off x="2143444" y="1303090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946611" y="1386205"/>
              <a:ext cx="541524" cy="7489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008544" y="1407006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2204370" y="1894133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193" name="AutoShape 23"/>
            <p:cNvSpPr>
              <a:spLocks noChangeArrowheads="1"/>
            </p:cNvSpPr>
            <p:nvPr/>
          </p:nvSpPr>
          <p:spPr bwMode="auto">
            <a:xfrm>
              <a:off x="3691335" y="1289861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494502" y="1372976"/>
              <a:ext cx="541524" cy="7958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4556435" y="1393777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3752261" y="1880904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08" name="AutoShape 23"/>
            <p:cNvSpPr>
              <a:spLocks noChangeArrowheads="1"/>
            </p:cNvSpPr>
            <p:nvPr/>
          </p:nvSpPr>
          <p:spPr bwMode="auto">
            <a:xfrm>
              <a:off x="5336392" y="1301865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139559" y="1384980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6201492" y="1405782"/>
              <a:ext cx="422885" cy="108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/>
            <p:cNvSpPr/>
            <p:nvPr/>
          </p:nvSpPr>
          <p:spPr>
            <a:xfrm rot="5400000">
              <a:off x="6043765" y="1647878"/>
              <a:ext cx="289468" cy="15049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ounded Rectangle 211"/>
            <p:cNvSpPr/>
            <p:nvPr/>
          </p:nvSpPr>
          <p:spPr>
            <a:xfrm>
              <a:off x="5397318" y="1892908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13" name="AutoShape 23"/>
            <p:cNvSpPr>
              <a:spLocks noChangeArrowheads="1"/>
            </p:cNvSpPr>
            <p:nvPr/>
          </p:nvSpPr>
          <p:spPr bwMode="auto">
            <a:xfrm>
              <a:off x="6942733" y="1301865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7003659" y="1892908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18" name="AutoShape 23"/>
            <p:cNvSpPr>
              <a:spLocks noChangeArrowheads="1"/>
            </p:cNvSpPr>
            <p:nvPr/>
          </p:nvSpPr>
          <p:spPr bwMode="auto">
            <a:xfrm>
              <a:off x="8559187" y="1326985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8769461" y="1880904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33" name="AutoShape 23"/>
            <p:cNvSpPr>
              <a:spLocks noChangeArrowheads="1"/>
            </p:cNvSpPr>
            <p:nvPr/>
          </p:nvSpPr>
          <p:spPr bwMode="auto">
            <a:xfrm>
              <a:off x="550747" y="1303090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384602" y="1440993"/>
              <a:ext cx="468412" cy="6941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1419854" y="1461794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569249" y="1948921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1600161" y="2021803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1616173" y="2408042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1618873" y="2790952"/>
              <a:ext cx="338288" cy="28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AutoShape 23"/>
            <p:cNvSpPr>
              <a:spLocks noChangeArrowheads="1"/>
            </p:cNvSpPr>
            <p:nvPr/>
          </p:nvSpPr>
          <p:spPr bwMode="auto">
            <a:xfrm>
              <a:off x="930168" y="5046036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713511" y="5574536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1781814" y="5901002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1661076" y="5561030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991094" y="5142207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4062541" y="3239707"/>
              <a:ext cx="693732" cy="463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RN</a:t>
              </a:r>
              <a:endParaRPr lang="en-US" sz="1400" dirty="0"/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533590" y="4242708"/>
              <a:ext cx="693732" cy="46353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PA/NP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5643314" y="2631872"/>
              <a:ext cx="693732" cy="46353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PA/NP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2143444" y="5547685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AutoShape 23"/>
            <p:cNvSpPr>
              <a:spLocks noChangeArrowheads="1"/>
            </p:cNvSpPr>
            <p:nvPr/>
          </p:nvSpPr>
          <p:spPr bwMode="auto">
            <a:xfrm>
              <a:off x="2551949" y="5046036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335293" y="5574536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3403595" y="5901002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3282857" y="5561030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2612875" y="5142207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3765225" y="5547685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AutoShape 23"/>
            <p:cNvSpPr>
              <a:spLocks noChangeArrowheads="1"/>
            </p:cNvSpPr>
            <p:nvPr/>
          </p:nvSpPr>
          <p:spPr bwMode="auto">
            <a:xfrm>
              <a:off x="4202171" y="5072049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985514" y="5600549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5053816" y="5927015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4933079" y="5587043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4263097" y="5168220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5415447" y="5573698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AutoShape 23"/>
            <p:cNvSpPr>
              <a:spLocks noChangeArrowheads="1"/>
            </p:cNvSpPr>
            <p:nvPr/>
          </p:nvSpPr>
          <p:spPr bwMode="auto">
            <a:xfrm>
              <a:off x="5797469" y="5073838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580813" y="5602338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6649115" y="5928804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6528377" y="5588832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5858395" y="5170009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010745" y="5575487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AutoShape 23"/>
            <p:cNvSpPr>
              <a:spLocks noChangeArrowheads="1"/>
            </p:cNvSpPr>
            <p:nvPr/>
          </p:nvSpPr>
          <p:spPr bwMode="auto">
            <a:xfrm>
              <a:off x="7396949" y="5074327"/>
              <a:ext cx="1545859" cy="1072508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8180293" y="5602827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8248595" y="5929293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8127857" y="5589321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7457875" y="5170498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93" name="Rounded Rectangle 292"/>
            <p:cNvSpPr/>
            <p:nvPr/>
          </p:nvSpPr>
          <p:spPr>
            <a:xfrm>
              <a:off x="8610225" y="5575976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AutoShape 23"/>
            <p:cNvSpPr>
              <a:spLocks noChangeArrowheads="1"/>
            </p:cNvSpPr>
            <p:nvPr/>
          </p:nvSpPr>
          <p:spPr bwMode="auto">
            <a:xfrm rot="16200000">
              <a:off x="10610332" y="3728355"/>
              <a:ext cx="1159394" cy="1430011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 rot="10800000">
              <a:off x="10982325" y="4502107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ed Rectangle 295"/>
            <p:cNvSpPr/>
            <p:nvPr/>
          </p:nvSpPr>
          <p:spPr>
            <a:xfrm rot="10800000">
              <a:off x="11050627" y="4828573"/>
              <a:ext cx="422885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ed Rectangle 296"/>
            <p:cNvSpPr/>
            <p:nvPr/>
          </p:nvSpPr>
          <p:spPr>
            <a:xfrm rot="10800000">
              <a:off x="10929889" y="4488601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10862606" y="3863664"/>
              <a:ext cx="665167" cy="37243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EPIC</a:t>
              </a:r>
              <a:endParaRPr lang="en-US" sz="800" dirty="0"/>
            </a:p>
          </p:txBody>
        </p:sp>
        <p:sp>
          <p:nvSpPr>
            <p:cNvPr id="299" name="Rounded Rectangle 298"/>
            <p:cNvSpPr/>
            <p:nvPr/>
          </p:nvSpPr>
          <p:spPr>
            <a:xfrm rot="10800000">
              <a:off x="11412257" y="4475256"/>
              <a:ext cx="202459" cy="2882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ed Rectangle 299"/>
            <p:cNvSpPr/>
            <p:nvPr/>
          </p:nvSpPr>
          <p:spPr>
            <a:xfrm rot="5400000">
              <a:off x="6488492" y="1641876"/>
              <a:ext cx="279861" cy="1528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802443" y="1401433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7864376" y="1422235"/>
              <a:ext cx="422885" cy="108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ed Rectangle 302"/>
            <p:cNvSpPr/>
            <p:nvPr/>
          </p:nvSpPr>
          <p:spPr>
            <a:xfrm rot="5400000">
              <a:off x="7706649" y="1664331"/>
              <a:ext cx="289468" cy="15049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ed Rectangle 303"/>
            <p:cNvSpPr/>
            <p:nvPr/>
          </p:nvSpPr>
          <p:spPr>
            <a:xfrm rot="5400000">
              <a:off x="8151376" y="1658329"/>
              <a:ext cx="279861" cy="1528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9519526" y="1377965"/>
              <a:ext cx="541524" cy="485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9581459" y="1398767"/>
              <a:ext cx="422885" cy="108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ounded Rectangle 306"/>
            <p:cNvSpPr/>
            <p:nvPr/>
          </p:nvSpPr>
          <p:spPr>
            <a:xfrm rot="5400000">
              <a:off x="9423731" y="1640863"/>
              <a:ext cx="289468" cy="15049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ounded Rectangle 307"/>
            <p:cNvSpPr/>
            <p:nvPr/>
          </p:nvSpPr>
          <p:spPr>
            <a:xfrm rot="5400000">
              <a:off x="9868459" y="1634861"/>
              <a:ext cx="279861" cy="1528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537101" y="0"/>
            <a:ext cx="10121767" cy="967580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Line 73"/>
          <p:cNvSpPr>
            <a:spLocks noChangeShapeType="1"/>
          </p:cNvSpPr>
          <p:nvPr/>
        </p:nvSpPr>
        <p:spPr bwMode="auto">
          <a:xfrm flipH="1">
            <a:off x="8651209" y="6441140"/>
            <a:ext cx="13708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70497"/>
              </p:ext>
            </p:extLst>
          </p:nvPr>
        </p:nvGraphicFramePr>
        <p:xfrm>
          <a:off x="1066800" y="2209800"/>
          <a:ext cx="9453024" cy="213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3024"/>
              </a:tblGrid>
              <a:tr h="359183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Metrics to Measure Daily</a:t>
                      </a:r>
                      <a:endParaRPr lang="en-US" b="0" dirty="0"/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6914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length of stay for treat-and-release patients</a:t>
                      </a:r>
                      <a:endParaRPr lang="en-US" sz="1600" b="0" dirty="0"/>
                    </a:p>
                  </a:txBody>
                  <a:tcPr marL="121920" marR="121920"/>
                </a:tc>
              </a:tr>
              <a:tr h="370562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length of stay for ESI Level 4 (minutes)</a:t>
                      </a:r>
                      <a:endParaRPr lang="en-US" sz="1600" b="0" dirty="0"/>
                    </a:p>
                  </a:txBody>
                  <a:tcPr marL="121920" marR="121920"/>
                </a:tc>
              </a:tr>
              <a:tr h="370562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length of stay for ESI Level 5  (minutes)</a:t>
                      </a:r>
                      <a:endParaRPr lang="en-US" sz="1600" b="0" dirty="0"/>
                    </a:p>
                  </a:txBody>
                  <a:tcPr marL="121920" marR="121920"/>
                </a:tc>
              </a:tr>
              <a:tr h="34350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patients who leave prior to treatment</a:t>
                      </a:r>
                      <a:endParaRPr lang="en-US" sz="1600" b="0" dirty="0"/>
                    </a:p>
                  </a:txBody>
                  <a:tcPr marL="121920" marR="121920"/>
                </a:tc>
              </a:tr>
              <a:tr h="348835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Door-to-Provider time</a:t>
                      </a:r>
                      <a:endParaRPr lang="en-US" sz="1600" b="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37101" y="0"/>
            <a:ext cx="10121767" cy="967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Line 73"/>
          <p:cNvSpPr>
            <a:spLocks noChangeShapeType="1"/>
          </p:cNvSpPr>
          <p:nvPr/>
        </p:nvSpPr>
        <p:spPr bwMode="auto">
          <a:xfrm flipH="1">
            <a:off x="8651209" y="6441140"/>
            <a:ext cx="13708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93" name="Content Placeholder 8"/>
          <p:cNvSpPr txBox="1">
            <a:spLocks/>
          </p:cNvSpPr>
          <p:nvPr/>
        </p:nvSpPr>
        <p:spPr>
          <a:xfrm>
            <a:off x="1101500" y="1874598"/>
            <a:ext cx="10164223" cy="456654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Consider Pay-for-Performance based of patients per hour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Decrease utilization of exam tables, consider use of patient recliners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Have a dedicated team of Mid-Levels and RN to Super Track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Increase utilization of results pending area – Best practice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Take away EPIC Computers in documentation area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lantagenet Cherokee" pitchFamily="18" charset="0"/>
              </a:rPr>
              <a:t>Develop </a:t>
            </a:r>
            <a:r>
              <a:rPr lang="en-US" sz="2000" dirty="0">
                <a:solidFill>
                  <a:schemeClr val="tx1"/>
                </a:solidFill>
                <a:latin typeface="Plantagenet Cherokee" pitchFamily="18" charset="0"/>
              </a:rPr>
              <a:t>Communication Plan</a:t>
            </a:r>
          </a:p>
          <a:p>
            <a:pPr lvl="1"/>
            <a:endParaRPr lang="en-US" dirty="0">
              <a:latin typeface="Plantagenet Cherokee" pitchFamily="18" charset="0"/>
            </a:endParaRPr>
          </a:p>
          <a:p>
            <a:pPr lvl="1"/>
            <a:endParaRPr lang="en-US" dirty="0">
              <a:latin typeface="Plantagenet Cherokee" pitchFamily="18" charset="0"/>
            </a:endParaRPr>
          </a:p>
          <a:p>
            <a:pPr lvl="2"/>
            <a:endParaRPr lang="en-US" sz="1800" dirty="0" smtClean="0">
              <a:latin typeface="Plantagenet Cherokee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Plantagenet Cherokee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7101" y="0"/>
            <a:ext cx="10121767" cy="967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221"/>
            <a:ext cx="10820400" cy="738979"/>
          </a:xfrm>
        </p:spPr>
        <p:txBody>
          <a:bodyPr anchor="b"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Recommendations Cont. - Change Management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73"/>
          <p:cNvSpPr>
            <a:spLocks noChangeShapeType="1"/>
          </p:cNvSpPr>
          <p:nvPr/>
        </p:nvSpPr>
        <p:spPr bwMode="auto">
          <a:xfrm flipH="1">
            <a:off x="8575011" y="6434700"/>
            <a:ext cx="137080" cy="14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52449"/>
              </p:ext>
            </p:extLst>
          </p:nvPr>
        </p:nvGraphicFramePr>
        <p:xfrm>
          <a:off x="609600" y="1524000"/>
          <a:ext cx="10367424" cy="43040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1600"/>
                <a:gridCol w="7725824"/>
              </a:tblGrid>
              <a:tr h="355600">
                <a:tc rowSpan="2">
                  <a:txBody>
                    <a:bodyPr/>
                    <a:lstStyle/>
                    <a:p>
                      <a:r>
                        <a:rPr lang="en-US" sz="1600" b="0" dirty="0" smtClean="0"/>
                        <a:t>Initiating Change</a:t>
                      </a:r>
                      <a:endParaRPr lang="en-US" sz="1600" b="0" dirty="0"/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What do you need to have an effective start-up?</a:t>
                      </a:r>
                      <a:endParaRPr lang="en-US" sz="1600" b="0" dirty="0"/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Ensure executive</a:t>
                      </a:r>
                      <a:r>
                        <a:rPr lang="en-US" sz="1400" b="0" baseline="0" dirty="0" smtClean="0"/>
                        <a:t> sponsorship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/>
                        <a:t>Form a Core Team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/>
                        <a:t>Establish a Sense of Urgency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/>
                        <a:t>Voice of Vision</a:t>
                      </a:r>
                    </a:p>
                  </a:txBody>
                  <a:tcPr marL="121920" marR="121920"/>
                </a:tc>
              </a:tr>
              <a:tr h="472440">
                <a:tc row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Mobilizing Commitment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we get strong commitment from key constituents to invest in the change and make it work?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158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Refine the Vision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Empower others to act on the Vision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Communicate, communicate, communicate</a:t>
                      </a:r>
                      <a:endParaRPr lang="en-US" sz="1400" b="0" dirty="0"/>
                    </a:p>
                  </a:txBody>
                  <a:tcPr marL="121920" marR="121920"/>
                </a:tc>
              </a:tr>
              <a:tr h="391583">
                <a:tc row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Transitioning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How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do we keep the ball rolling?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1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Plan for &amp; create short term wins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Consolidate improvements &amp; produce still more change</a:t>
                      </a:r>
                    </a:p>
                  </a:txBody>
                  <a:tcPr marL="121920" marR="121920"/>
                </a:tc>
              </a:tr>
              <a:tr h="391583">
                <a:tc row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Making Change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Last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How do we make the change the norm?</a:t>
                      </a: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158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Institutionalize new approaches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Line 73"/>
          <p:cNvSpPr>
            <a:spLocks noChangeShapeType="1"/>
          </p:cNvSpPr>
          <p:nvPr/>
        </p:nvSpPr>
        <p:spPr bwMode="auto">
          <a:xfrm flipH="1">
            <a:off x="8433841" y="7282133"/>
            <a:ext cx="13708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3" name="Curved Right Arrow 2"/>
          <p:cNvSpPr/>
          <p:nvPr/>
        </p:nvSpPr>
        <p:spPr>
          <a:xfrm rot="21273365">
            <a:off x="436974" y="1808562"/>
            <a:ext cx="9441845" cy="4841627"/>
          </a:xfrm>
          <a:prstGeom prst="curvedRightArrow">
            <a:avLst>
              <a:gd name="adj1" fmla="val 10491"/>
              <a:gd name="adj2" fmla="val 50000"/>
              <a:gd name="adj3" fmla="val 25000"/>
            </a:avLst>
          </a:prstGeom>
          <a:gradFill>
            <a:gsLst>
              <a:gs pos="0">
                <a:schemeClr val="accent1">
                  <a:shade val="63000"/>
                  <a:satMod val="165000"/>
                </a:schemeClr>
              </a:gs>
              <a:gs pos="8000">
                <a:schemeClr val="accent1">
                  <a:shade val="58000"/>
                  <a:satMod val="165000"/>
                </a:schemeClr>
              </a:gs>
              <a:gs pos="92000">
                <a:schemeClr val="accent1">
                  <a:shade val="30000"/>
                  <a:satMod val="175000"/>
                  <a:alpha val="94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922154">
            <a:off x="5029627" y="192349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Leading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9147">
            <a:off x="3132036" y="5015070"/>
            <a:ext cx="262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Assessing Progress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3351" y="1758857"/>
            <a:ext cx="19169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Initiating Need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Define Purpose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Create a Shared Need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288418"/>
            <a:ext cx="18351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Mobilizing Commitment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Design a Future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Build an Investment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6699" y="4114800"/>
            <a:ext cx="241008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Transitioning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Monitor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Build Systems and Structures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2407" y="5630584"/>
            <a:ext cx="29422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Making Change Last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Become “The Way of Doing Business”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0800" y="4761131"/>
            <a:ext cx="173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BEST-in-CLASS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PRACTICE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99221"/>
            <a:ext cx="10820400" cy="967580"/>
          </a:xfrm>
        </p:spPr>
        <p:txBody>
          <a:bodyPr anchor="b">
            <a:normAutofit fontScale="90000"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Recommendations Cont. -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8084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Line 73"/>
          <p:cNvSpPr>
            <a:spLocks noChangeShapeType="1"/>
          </p:cNvSpPr>
          <p:nvPr/>
        </p:nvSpPr>
        <p:spPr bwMode="auto">
          <a:xfrm flipH="1">
            <a:off x="8651209" y="6441140"/>
            <a:ext cx="13708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6391" y="1804454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Providers: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X-Ray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Pharmacy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Lack of EPIC Macros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Decreased sense of urgency for turn-a-round time for Super Track Team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Decreased of awareness that mid-levels are leaders in the unit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Personal interruptions from staff stopping by the Super Track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Waiting on return calls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Looking for equipment in room, no stock available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Patients making a scene due to length of stay</a:t>
            </a:r>
          </a:p>
          <a:p>
            <a:pPr lvl="0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Plantagenet Cherokee" pitchFamily="18" charset="0"/>
              </a:rPr>
              <a:t>All issues can be the beginning process improvement for patient flow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079339" y="1708861"/>
            <a:ext cx="374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Gaps and wait times were driven by: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99221"/>
            <a:ext cx="10820400" cy="967580"/>
          </a:xfrm>
        </p:spPr>
        <p:txBody>
          <a:bodyPr anchor="b">
            <a:normAutofit fontScale="90000"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Recommendations Cont. -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7972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1"/>
            <a:ext cx="11811000" cy="815180"/>
          </a:xfrm>
        </p:spPr>
        <p:txBody>
          <a:bodyPr anchor="b"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Background 32,738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level 4/5 per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year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6605" y="1646871"/>
            <a:ext cx="11418195" cy="4601529"/>
            <a:chOff x="316605" y="1646871"/>
            <a:chExt cx="11418195" cy="4601529"/>
          </a:xfrm>
        </p:grpSpPr>
        <p:sp>
          <p:nvSpPr>
            <p:cNvPr id="3" name="Rectangle 2"/>
            <p:cNvSpPr/>
            <p:nvPr/>
          </p:nvSpPr>
          <p:spPr>
            <a:xfrm>
              <a:off x="449687" y="2804230"/>
              <a:ext cx="10134602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CMC’s ER Services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Blue Zone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Red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Zone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Asthma Area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Care Management Unit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Behavior Health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Super Track</a:t>
              </a:r>
            </a:p>
            <a:p>
              <a:pPr>
                <a:lnSpc>
                  <a:spcPct val="100000"/>
                </a:lnSpc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858868609"/>
                </p:ext>
              </p:extLst>
            </p:nvPr>
          </p:nvGraphicFramePr>
          <p:xfrm>
            <a:off x="4267200" y="2971800"/>
            <a:ext cx="7467600" cy="327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57200" y="1646871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County Medical Center</a:t>
              </a:r>
              <a:endParaRPr lang="en-US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6605" y="5391955"/>
              <a:ext cx="2883795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2066158"/>
              <a:ext cx="10972800" cy="1569660"/>
            </a:xfrm>
            <a:prstGeom prst="rect">
              <a:avLst/>
            </a:prstGeom>
          </p:spPr>
          <p:txBody>
            <a:bodyPr wrap="square" numCol="2" anchor="ctr">
              <a:spAutoFit/>
            </a:bodyPr>
            <a:lstStyle/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Largest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hospital in the state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of Georgia.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Public hospital for the city of Atlanta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285750" indent="-285750">
                <a:lnSpc>
                  <a:spcPct val="100000"/>
                </a:lnSpc>
                <a:buFont typeface="Arial" pitchFamily="34" charset="0"/>
                <a:buChar char="•"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largest public hospital in the US.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Top Level I trauma centers in the US.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3352800" y="3048000"/>
              <a:ext cx="914400" cy="3110993"/>
            </a:xfrm>
            <a:prstGeom prst="leftBrace">
              <a:avLst>
                <a:gd name="adj1" fmla="val 8333"/>
                <a:gd name="adj2" fmla="val 81723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0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Line 73"/>
          <p:cNvSpPr>
            <a:spLocks noChangeShapeType="1"/>
          </p:cNvSpPr>
          <p:nvPr/>
        </p:nvSpPr>
        <p:spPr bwMode="auto">
          <a:xfrm flipH="1">
            <a:off x="8651209" y="6441140"/>
            <a:ext cx="137080" cy="1488"/>
          </a:xfrm>
          <a:prstGeom prst="line">
            <a:avLst/>
          </a:prstGeom>
          <a:noFill/>
          <a:ln w="222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47244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Plantagenet Cherokee" pitchFamily="18" charset="0"/>
              </a:rPr>
              <a:t>Questions or Comments?</a:t>
            </a:r>
            <a:endParaRPr lang="en-US" sz="4800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221"/>
            <a:ext cx="11963400" cy="815180"/>
          </a:xfrm>
        </p:spPr>
        <p:txBody>
          <a:bodyPr anchor="b"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Improving Super Track throughput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11125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provider productivity is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per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hour.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wait time for a patient in fast track is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&gt;2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hours. </a:t>
            </a:r>
            <a:endParaRPr lang="en-US" sz="3600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Scope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 state process and flow of patients that according to EPIC produces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average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per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 in the Super Track. 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 a future state patient process flow that produces a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per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 in the Super Track. Future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be standardized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amongst all providers regardless of tenure in position.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Objective</a:t>
            </a:r>
            <a:endParaRPr lang="en-US" sz="3200" b="1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 provider throughput to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patients per hour in the Super Track.</a:t>
            </a:r>
          </a:p>
        </p:txBody>
      </p:sp>
    </p:spTree>
    <p:extLst>
      <p:ext uri="{BB962C8B-B14F-4D97-AF65-F5344CB8AC3E}">
        <p14:creationId xmlns:p14="http://schemas.microsoft.com/office/powerpoint/2010/main" val="41820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221"/>
            <a:ext cx="10820400" cy="815179"/>
          </a:xfrm>
        </p:spPr>
        <p:txBody>
          <a:bodyPr anchor="b"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Outcome metric is defined, “Y”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709" y="2321005"/>
            <a:ext cx="10832582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3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= Provider Throughput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67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– What activities do I measure?</a:t>
            </a:r>
            <a:endParaRPr lang="en-US" sz="4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696346"/>
            <a:ext cx="10972800" cy="4475855"/>
            <a:chOff x="361760" y="1696346"/>
            <a:chExt cx="9962011" cy="447585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361760" y="1804409"/>
              <a:ext cx="2044584" cy="1089356"/>
            </a:xfrm>
            <a:prstGeom prst="wedgeRoundRectCallout">
              <a:avLst>
                <a:gd name="adj1" fmla="val -2629"/>
                <a:gd name="adj2" fmla="val 18477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Chart Assessment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1862017" y="2961527"/>
              <a:ext cx="2042459" cy="1089356"/>
            </a:xfrm>
            <a:prstGeom prst="wedgeRoundRectCallout">
              <a:avLst>
                <a:gd name="adj1" fmla="val -5932"/>
                <a:gd name="adj2" fmla="val 8624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Patient Assessment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3582352" y="1764861"/>
              <a:ext cx="1674621" cy="1089356"/>
            </a:xfrm>
            <a:prstGeom prst="wedgeRoundRectCallout">
              <a:avLst>
                <a:gd name="adj1" fmla="val 1316"/>
                <a:gd name="adj2" fmla="val 18951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Chart Note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5113343" y="2961527"/>
              <a:ext cx="1931026" cy="1089356"/>
            </a:xfrm>
            <a:prstGeom prst="wedgeRoundRectCallout">
              <a:avLst>
                <a:gd name="adj1" fmla="val -13707"/>
                <a:gd name="adj2" fmla="val 8268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Chart Orders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6165353" y="1696346"/>
              <a:ext cx="2086814" cy="1089356"/>
            </a:xfrm>
            <a:prstGeom prst="wedgeRoundRectCallout">
              <a:avLst>
                <a:gd name="adj1" fmla="val 13440"/>
                <a:gd name="adj2" fmla="val 19307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Patient Reassessment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7932163" y="2906697"/>
              <a:ext cx="2391608" cy="1089356"/>
            </a:xfrm>
            <a:prstGeom prst="wedgeRoundRectCallout">
              <a:avLst>
                <a:gd name="adj1" fmla="val -9260"/>
                <a:gd name="adj2" fmla="val 8743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Disposition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428030" y="4473727"/>
              <a:ext cx="1449945" cy="82340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8477291" y="4501178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176" tIns="148480" rIns="148773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2700000">
              <a:off x="7165268" y="4133120"/>
              <a:ext cx="823447" cy="1449572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6899671" y="4473726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774" tIns="148480" rIns="148175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2700000">
              <a:off x="5667135" y="4133120"/>
              <a:ext cx="823447" cy="1449572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402609" y="4473726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176" tIns="148480" rIns="148773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ardrop 26"/>
            <p:cNvSpPr/>
            <p:nvPr/>
          </p:nvSpPr>
          <p:spPr>
            <a:xfrm rot="2700000">
              <a:off x="4169000" y="4133120"/>
              <a:ext cx="823447" cy="1449570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904476" y="4473726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176" tIns="148480" rIns="148773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2700000">
              <a:off x="2671937" y="4133120"/>
              <a:ext cx="823447" cy="1449570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406344" y="4473726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773" tIns="148480" rIns="148176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2700000">
              <a:off x="1173805" y="4133120"/>
              <a:ext cx="823447" cy="1449572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909283" y="4473726"/>
              <a:ext cx="1352495" cy="768503"/>
            </a:xfrm>
            <a:custGeom>
              <a:avLst/>
              <a:gdLst>
                <a:gd name="connsiteX0" fmla="*/ 0 w 754543"/>
                <a:gd name="connsiteY0" fmla="*/ 377371 h 754741"/>
                <a:gd name="connsiteX1" fmla="*/ 377272 w 754543"/>
                <a:gd name="connsiteY1" fmla="*/ 0 h 754741"/>
                <a:gd name="connsiteX2" fmla="*/ 754544 w 754543"/>
                <a:gd name="connsiteY2" fmla="*/ 377371 h 754741"/>
                <a:gd name="connsiteX3" fmla="*/ 377272 w 754543"/>
                <a:gd name="connsiteY3" fmla="*/ 754742 h 754741"/>
                <a:gd name="connsiteX4" fmla="*/ 0 w 754543"/>
                <a:gd name="connsiteY4" fmla="*/ 377371 h 7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543" h="754741">
                  <a:moveTo>
                    <a:pt x="0" y="377371"/>
                  </a:moveTo>
                  <a:cubicBezTo>
                    <a:pt x="0" y="168955"/>
                    <a:pt x="168910" y="0"/>
                    <a:pt x="377272" y="0"/>
                  </a:cubicBezTo>
                  <a:cubicBezTo>
                    <a:pt x="585634" y="0"/>
                    <a:pt x="754544" y="168955"/>
                    <a:pt x="754544" y="377371"/>
                  </a:cubicBezTo>
                  <a:cubicBezTo>
                    <a:pt x="754544" y="585787"/>
                    <a:pt x="585634" y="754742"/>
                    <a:pt x="377272" y="754742"/>
                  </a:cubicBezTo>
                  <a:cubicBezTo>
                    <a:pt x="168910" y="754742"/>
                    <a:pt x="0" y="585787"/>
                    <a:pt x="0" y="3773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8176" tIns="148480" rIns="148773" bIns="14848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507533" y="5538015"/>
              <a:ext cx="7620434" cy="634186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Activity Processing Order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0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Define: </a:t>
            </a:r>
            <a:r>
              <a:rPr lang="en-US" sz="2800" dirty="0" smtClean="0"/>
              <a:t>Cause and Effect Diagram for CMC Super Track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0606"/>
          <a:stretch/>
        </p:blipFill>
        <p:spPr bwMode="auto">
          <a:xfrm>
            <a:off x="914400" y="1081934"/>
            <a:ext cx="10210800" cy="56790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6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21"/>
            <a:ext cx="10668000" cy="738979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Measure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957510"/>
            <a:ext cx="10667999" cy="4214689"/>
            <a:chOff x="351792" y="1638300"/>
            <a:chExt cx="8682829" cy="38481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1671015" y="1638300"/>
              <a:ext cx="7363606" cy="3779966"/>
            </a:xfrm>
            <a:prstGeom prst="round2Diag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1671015" y="1638300"/>
              <a:ext cx="7262953" cy="3308866"/>
            </a:xfrm>
            <a:prstGeom prst="round2Diag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51792" y="1676400"/>
              <a:ext cx="1281422" cy="3810000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1671015" y="1676400"/>
              <a:ext cx="7163348" cy="2667000"/>
            </a:xfrm>
            <a:prstGeom prst="round2Diag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7076516" y="1957511"/>
              <a:ext cx="1757847" cy="1576532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 rot="16200000">
              <a:off x="90342" y="2216946"/>
              <a:ext cx="1676403" cy="1153501"/>
            </a:xfrm>
            <a:prstGeom prst="roundRect">
              <a:avLst>
                <a:gd name="adj" fmla="val 2453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6653" tIns="48326" rIns="96653" bIns="48326" anchor="t"/>
            <a:lstStyle/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Arial Narrow" pitchFamily="34" charset="0"/>
                </a:rPr>
                <a:t>Documentation</a:t>
              </a:r>
            </a:p>
            <a:p>
              <a:pPr algn="ctr" defTabSz="914485">
                <a:spcBef>
                  <a:spcPct val="0"/>
                </a:spcBef>
              </a:pPr>
              <a:r>
                <a:rPr lang="en-US" sz="1400" b="1" dirty="0">
                  <a:solidFill>
                    <a:srgbClr val="008A00"/>
                  </a:solidFill>
                  <a:latin typeface="Arial Narrow" pitchFamily="34" charset="0"/>
                </a:rPr>
                <a:t>Area</a:t>
              </a:r>
            </a:p>
            <a:p>
              <a:pPr algn="ctr" defTabSz="914485">
                <a:spcBef>
                  <a:spcPct val="0"/>
                </a:spcBef>
              </a:pPr>
              <a:endParaRPr lang="en-US" b="1" dirty="0">
                <a:solidFill>
                  <a:srgbClr val="008A00"/>
                </a:solidFill>
                <a:latin typeface="Arial Narrow" pitchFamily="34" charset="0"/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5268857" y="1957511"/>
              <a:ext cx="1757847" cy="1576532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3459513" y="1970983"/>
              <a:ext cx="1757847" cy="1576532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1633214" y="1957511"/>
              <a:ext cx="1757847" cy="1576532"/>
            </a:xfrm>
            <a:prstGeom prst="roundRect">
              <a:avLst>
                <a:gd name="adj" fmla="val 2476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2956917" y="1991773"/>
              <a:ext cx="317712" cy="33745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defTabSz="914485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41208" y="3400133"/>
              <a:ext cx="520299" cy="463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RN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03327" y="2551234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68857" y="2551234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96418" y="2514012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55558" y="2456356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81059" y="2782999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89529" y="2256266"/>
              <a:ext cx="520299" cy="46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EPIC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175857" y="3246528"/>
              <a:ext cx="393999" cy="3009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2350447" y="3246529"/>
              <a:ext cx="419043" cy="598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770993" y="1975449"/>
              <a:ext cx="317712" cy="33745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defTabSz="914485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8352393" y="1991773"/>
              <a:ext cx="317712" cy="33745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defTabSz="914485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17725" y="1970971"/>
              <a:ext cx="317712" cy="33745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defTabSz="914485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4095181" y="3235001"/>
              <a:ext cx="393999" cy="3009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4269771" y="3235002"/>
              <a:ext cx="419043" cy="598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814888" y="3250379"/>
              <a:ext cx="393999" cy="3009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5989478" y="3250380"/>
              <a:ext cx="419043" cy="598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780849" y="3246528"/>
              <a:ext cx="393999" cy="3009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7955439" y="3246529"/>
              <a:ext cx="419043" cy="598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50774" y="2308421"/>
              <a:ext cx="406143" cy="8590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597224" y="2329223"/>
              <a:ext cx="317164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25200" y="2287619"/>
              <a:ext cx="406143" cy="8590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371650" y="2308421"/>
              <a:ext cx="317164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29847" y="2276746"/>
              <a:ext cx="406143" cy="8590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176297" y="2297548"/>
              <a:ext cx="317164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88779" y="2255944"/>
              <a:ext cx="406143" cy="8590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035229" y="2276746"/>
              <a:ext cx="317164" cy="1588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5857" y="4423410"/>
              <a:ext cx="53013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Patient Face Time 4%</a:t>
              </a:r>
              <a:endPara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60650" y="3871045"/>
              <a:ext cx="53013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Patient Wait Time 65% </a:t>
              </a:r>
              <a:r>
                <a:rPr lang="en-US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(Time between pt. enters to physical discharge)</a:t>
              </a:r>
              <a:endPara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75857" y="5025836"/>
              <a:ext cx="53013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Provider GAP Time 20%  </a:t>
              </a:r>
              <a:r>
                <a:rPr lang="en-US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(Interruptions, Lab, X-Ray, Etc.…)</a:t>
              </a:r>
              <a:endPara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1792" y="4343400"/>
              <a:ext cx="11580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Documentation  Time </a:t>
              </a:r>
            </a:p>
            <a:p>
              <a:pPr marL="0" lvl="1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11%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2" y="99221"/>
            <a:ext cx="10882648" cy="815179"/>
          </a:xfrm>
        </p:spPr>
        <p:txBody>
          <a:bodyPr anchor="b"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Measure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552" y="1524001"/>
            <a:ext cx="11644648" cy="4876799"/>
            <a:chOff x="242552" y="1524001"/>
            <a:chExt cx="11172423" cy="4997294"/>
          </a:xfrm>
        </p:grpSpPr>
        <p:grpSp>
          <p:nvGrpSpPr>
            <p:cNvPr id="5" name="Group 4"/>
            <p:cNvGrpSpPr/>
            <p:nvPr/>
          </p:nvGrpSpPr>
          <p:grpSpPr>
            <a:xfrm>
              <a:off x="242552" y="1535807"/>
              <a:ext cx="5486400" cy="3569593"/>
              <a:chOff x="242552" y="1824335"/>
              <a:chExt cx="5486400" cy="38906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552" y="2282780"/>
                <a:ext cx="5486400" cy="343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109452" y="1824335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smtClean="0">
                    <a:latin typeface="Times New Roman" pitchFamily="18" charset="0"/>
                    <a:cs typeface="Times New Roman" pitchFamily="18" charset="0"/>
                  </a:rPr>
                  <a:t>Univariate</a:t>
                </a:r>
                <a:endParaRPr lang="en-US" sz="24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28575" y="1524001"/>
              <a:ext cx="5486400" cy="3556793"/>
              <a:chOff x="5943600" y="1817895"/>
              <a:chExt cx="5486400" cy="387671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2262388"/>
                <a:ext cx="5486400" cy="343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810500" y="1817895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u="sng" dirty="0" smtClean="0">
                    <a:latin typeface="Times New Roman" pitchFamily="18" charset="0"/>
                    <a:cs typeface="Times New Roman" pitchFamily="18" charset="0"/>
                  </a:rPr>
                  <a:t>ivariate</a:t>
                </a:r>
                <a:endParaRPr lang="en-US" sz="24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52" y="5283045"/>
              <a:ext cx="1117242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7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MedicalHealth_16x9</Template>
  <TotalTime>0</TotalTime>
  <Words>1538</Words>
  <Application>Microsoft Office PowerPoint</Application>
  <PresentationFormat>Custom</PresentationFormat>
  <Paragraphs>656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MedicalHealth_16x9</vt:lpstr>
      <vt:lpstr>Georgia State University Lean Six Sigma  Black Belt Presentation</vt:lpstr>
      <vt:lpstr>Lean Six Sigma Methodology</vt:lpstr>
      <vt:lpstr>Define – Background 32,738 level 4/5 per year</vt:lpstr>
      <vt:lpstr>Define – Improving Super Track throughput</vt:lpstr>
      <vt:lpstr>Define – Outcome metric is defined, “Y”</vt:lpstr>
      <vt:lpstr>Define – What activities do I measure?</vt:lpstr>
      <vt:lpstr>Define: Cause and Effect Diagram for CMC Super Track</vt:lpstr>
      <vt:lpstr>Measure</vt:lpstr>
      <vt:lpstr>Measure</vt:lpstr>
      <vt:lpstr>Analyze</vt:lpstr>
      <vt:lpstr>Analyze</vt:lpstr>
      <vt:lpstr>Analyze</vt:lpstr>
      <vt:lpstr>Analyze</vt:lpstr>
      <vt:lpstr>PowerPoint Presentation</vt:lpstr>
      <vt:lpstr>PowerPoint Presentation</vt:lpstr>
      <vt:lpstr>PowerPoint Presentation</vt:lpstr>
      <vt:lpstr>Improve</vt:lpstr>
      <vt:lpstr>Improve</vt:lpstr>
      <vt:lpstr>Improve</vt:lpstr>
      <vt:lpstr>Improve</vt:lpstr>
      <vt:lpstr>Improve</vt:lpstr>
      <vt:lpstr>Control - Revised Control Chart</vt:lpstr>
      <vt:lpstr>Recommendations</vt:lpstr>
      <vt:lpstr>Recommendations</vt:lpstr>
      <vt:lpstr>PowerPoint Presentation</vt:lpstr>
      <vt:lpstr>PowerPoint Presentation</vt:lpstr>
      <vt:lpstr>Recommendations Cont. - Change Management</vt:lpstr>
      <vt:lpstr>Recommendations Cont. - Change Management</vt:lpstr>
      <vt:lpstr>Recommendations Cont. - Change Management</vt:lpstr>
      <vt:lpstr>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2013-01-01T22:37:05Z</dcterms:created>
  <dcterms:modified xsi:type="dcterms:W3CDTF">2013-08-13T02:47:42Z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