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13" r:id="rId2"/>
    <p:sldMasterId id="2147483701" r:id="rId3"/>
    <p:sldMasterId id="2147483725" r:id="rId4"/>
  </p:sldMasterIdLst>
  <p:notesMasterIdLst>
    <p:notesMasterId r:id="rId30"/>
  </p:notesMasterIdLst>
  <p:handoutMasterIdLst>
    <p:handoutMasterId r:id="rId31"/>
  </p:handoutMasterIdLst>
  <p:sldIdLst>
    <p:sldId id="315" r:id="rId5"/>
    <p:sldId id="340" r:id="rId6"/>
    <p:sldId id="341" r:id="rId7"/>
    <p:sldId id="347" r:id="rId8"/>
    <p:sldId id="317" r:id="rId9"/>
    <p:sldId id="327" r:id="rId10"/>
    <p:sldId id="352" r:id="rId11"/>
    <p:sldId id="351" r:id="rId12"/>
    <p:sldId id="355" r:id="rId13"/>
    <p:sldId id="354" r:id="rId14"/>
    <p:sldId id="321" r:id="rId15"/>
    <p:sldId id="346" r:id="rId16"/>
    <p:sldId id="357" r:id="rId17"/>
    <p:sldId id="333" r:id="rId18"/>
    <p:sldId id="322" r:id="rId19"/>
    <p:sldId id="361" r:id="rId20"/>
    <p:sldId id="330" r:id="rId21"/>
    <p:sldId id="281" r:id="rId22"/>
    <p:sldId id="364" r:id="rId23"/>
    <p:sldId id="337" r:id="rId24"/>
    <p:sldId id="336" r:id="rId25"/>
    <p:sldId id="348" r:id="rId26"/>
    <p:sldId id="362" r:id="rId27"/>
    <p:sldId id="365" r:id="rId28"/>
    <p:sldId id="363" r:id="rId29"/>
  </p:sldIdLst>
  <p:sldSz cx="12192000" cy="6858000"/>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dona" initials="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8210" autoAdjust="0"/>
  </p:normalViewPr>
  <p:slideViewPr>
    <p:cSldViewPr snapToGrid="0">
      <p:cViewPr>
        <p:scale>
          <a:sx n="81" d="100"/>
          <a:sy n="81" d="100"/>
        </p:scale>
        <p:origin x="-744"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F:\GSU%20Lean%20Six%20Sigma%20Black%20Belt\Black%20Belt%20Project\Sipola%20Project%20Data%20No%20Outliers%20Apr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Difference w/o Scrap Cause	</a:t>
            </a:r>
          </a:p>
        </c:rich>
      </c:tx>
      <c:layout/>
      <c:overlay val="0"/>
    </c:title>
    <c:autoTitleDeleted val="0"/>
    <c:plotArea>
      <c:layout/>
      <c:barChart>
        <c:barDir val="col"/>
        <c:grouping val="clustered"/>
        <c:varyColors val="0"/>
        <c:ser>
          <c:idx val="0"/>
          <c:order val="0"/>
          <c:tx>
            <c:strRef>
              <c:f>'2T Test Daily Scrap per Cause'!$N$2</c:f>
              <c:strCache>
                <c:ptCount val="1"/>
                <c:pt idx="0">
                  <c:v>Pounds</c:v>
                </c:pt>
              </c:strCache>
            </c:strRef>
          </c:tx>
          <c:invertIfNegative val="0"/>
          <c:dPt>
            <c:idx val="0"/>
            <c:invertIfNegative val="0"/>
            <c:bubble3D val="0"/>
            <c:spPr>
              <a:solidFill>
                <a:srgbClr val="FF0000"/>
              </a:solidFill>
            </c:spPr>
          </c:dPt>
          <c:dPt>
            <c:idx val="1"/>
            <c:invertIfNegative val="0"/>
            <c:bubble3D val="0"/>
            <c:spPr>
              <a:solidFill>
                <a:srgbClr val="FF0000"/>
              </a:solidFill>
            </c:spPr>
          </c:dPt>
          <c:cat>
            <c:strRef>
              <c:f>'2T Test Daily Scrap per Cause'!$M$3:$M$8</c:f>
              <c:strCache>
                <c:ptCount val="6"/>
                <c:pt idx="0">
                  <c:v>CC*</c:v>
                </c:pt>
                <c:pt idx="1">
                  <c:v>MECH*</c:v>
                </c:pt>
                <c:pt idx="2">
                  <c:v>OS*</c:v>
                </c:pt>
                <c:pt idx="3">
                  <c:v>SU*</c:v>
                </c:pt>
                <c:pt idx="4">
                  <c:v>CR*</c:v>
                </c:pt>
                <c:pt idx="5">
                  <c:v>FSF*</c:v>
                </c:pt>
              </c:strCache>
            </c:strRef>
          </c:cat>
          <c:val>
            <c:numRef>
              <c:f>'2T Test Daily Scrap per Cause'!$N$3:$N$8</c:f>
              <c:numCache>
                <c:formatCode>General</c:formatCode>
                <c:ptCount val="6"/>
                <c:pt idx="0">
                  <c:v>717</c:v>
                </c:pt>
                <c:pt idx="1">
                  <c:v>631</c:v>
                </c:pt>
                <c:pt idx="2">
                  <c:v>460</c:v>
                </c:pt>
                <c:pt idx="3">
                  <c:v>375</c:v>
                </c:pt>
                <c:pt idx="4">
                  <c:v>304</c:v>
                </c:pt>
                <c:pt idx="5">
                  <c:v>301</c:v>
                </c:pt>
              </c:numCache>
            </c:numRef>
          </c:val>
        </c:ser>
        <c:dLbls>
          <c:showLegendKey val="0"/>
          <c:showVal val="0"/>
          <c:showCatName val="0"/>
          <c:showSerName val="0"/>
          <c:showPercent val="0"/>
          <c:showBubbleSize val="0"/>
        </c:dLbls>
        <c:gapWidth val="150"/>
        <c:axId val="81061376"/>
        <c:axId val="36209216"/>
      </c:barChart>
      <c:catAx>
        <c:axId val="81061376"/>
        <c:scaling>
          <c:orientation val="minMax"/>
        </c:scaling>
        <c:delete val="0"/>
        <c:axPos val="b"/>
        <c:title>
          <c:tx>
            <c:rich>
              <a:bodyPr/>
              <a:lstStyle/>
              <a:p>
                <a:pPr>
                  <a:defRPr/>
                </a:pPr>
                <a:r>
                  <a:rPr lang="en-US"/>
                  <a:t>Scrap</a:t>
                </a:r>
                <a:r>
                  <a:rPr lang="en-US" baseline="0"/>
                  <a:t> w/o Cause</a:t>
                </a:r>
                <a:endParaRPr lang="en-US"/>
              </a:p>
            </c:rich>
          </c:tx>
          <c:layout/>
          <c:overlay val="0"/>
        </c:title>
        <c:numFmt formatCode="General" sourceLinked="0"/>
        <c:majorTickMark val="out"/>
        <c:minorTickMark val="none"/>
        <c:tickLblPos val="nextTo"/>
        <c:crossAx val="36209216"/>
        <c:crosses val="autoZero"/>
        <c:auto val="1"/>
        <c:lblAlgn val="ctr"/>
        <c:lblOffset val="100"/>
        <c:noMultiLvlLbl val="0"/>
      </c:catAx>
      <c:valAx>
        <c:axId val="36209216"/>
        <c:scaling>
          <c:orientation val="minMax"/>
        </c:scaling>
        <c:delete val="0"/>
        <c:axPos val="l"/>
        <c:majorGridlines/>
        <c:title>
          <c:tx>
            <c:rich>
              <a:bodyPr rot="0" vert="horz"/>
              <a:lstStyle/>
              <a:p>
                <a:pPr>
                  <a:defRPr/>
                </a:pPr>
                <a:r>
                  <a:rPr lang="en-US"/>
                  <a:t>Pounds of Scrap </a:t>
                </a:r>
              </a:p>
            </c:rich>
          </c:tx>
          <c:layout>
            <c:manualLayout>
              <c:xMode val="edge"/>
              <c:yMode val="edge"/>
              <c:x val="1.1744387385011351E-2"/>
              <c:y val="0.46331207278838021"/>
            </c:manualLayout>
          </c:layout>
          <c:overlay val="0"/>
        </c:title>
        <c:numFmt formatCode="General" sourceLinked="1"/>
        <c:majorTickMark val="out"/>
        <c:minorTickMark val="none"/>
        <c:tickLblPos val="nextTo"/>
        <c:crossAx val="8106137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3F4CEEB6-E58C-4A0B-8313-6DA05E8B177F}" type="datetimeFigureOut">
              <a:rPr lang="en-US" smtClean="0"/>
              <a:t>7/10/2014</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BA882511-CCF9-463F-BB86-B68037588C21}" type="slidenum">
              <a:rPr lang="en-US" smtClean="0"/>
              <a:t>‹#›</a:t>
            </a:fld>
            <a:endParaRPr lang="en-US"/>
          </a:p>
        </p:txBody>
      </p:sp>
    </p:spTree>
    <p:extLst>
      <p:ext uri="{BB962C8B-B14F-4D97-AF65-F5344CB8AC3E}">
        <p14:creationId xmlns:p14="http://schemas.microsoft.com/office/powerpoint/2010/main" val="4025072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55761"/>
          </a:xfrm>
          <a:prstGeom prst="rect">
            <a:avLst/>
          </a:prstGeom>
        </p:spPr>
        <p:txBody>
          <a:bodyPr vert="horz" lIns="91055" tIns="45525" rIns="91055" bIns="45525" rtlCol="0"/>
          <a:lstStyle>
            <a:lvl1pPr algn="l">
              <a:defRPr sz="1200"/>
            </a:lvl1pPr>
          </a:lstStyle>
          <a:p>
            <a:endParaRPr lang="en-US"/>
          </a:p>
        </p:txBody>
      </p:sp>
      <p:sp>
        <p:nvSpPr>
          <p:cNvPr id="3" name="Date Placeholder 2"/>
          <p:cNvSpPr>
            <a:spLocks noGrp="1"/>
          </p:cNvSpPr>
          <p:nvPr>
            <p:ph type="dt" idx="1"/>
          </p:nvPr>
        </p:nvSpPr>
        <p:spPr>
          <a:xfrm>
            <a:off x="3884614" y="2"/>
            <a:ext cx="2971800" cy="455761"/>
          </a:xfrm>
          <a:prstGeom prst="rect">
            <a:avLst/>
          </a:prstGeom>
        </p:spPr>
        <p:txBody>
          <a:bodyPr vert="horz" lIns="91055" tIns="45525" rIns="91055" bIns="45525" rtlCol="0"/>
          <a:lstStyle>
            <a:lvl1pPr algn="r">
              <a:defRPr sz="1200"/>
            </a:lvl1pPr>
          </a:lstStyle>
          <a:p>
            <a:fld id="{B9ADB364-40B0-4579-AF6F-ED5F083B417B}" type="datetimeFigureOut">
              <a:rPr lang="en-US" smtClean="0"/>
              <a:t>7/10/2014</a:t>
            </a:fld>
            <a:endParaRPr lang="en-US"/>
          </a:p>
        </p:txBody>
      </p:sp>
      <p:sp>
        <p:nvSpPr>
          <p:cNvPr id="4" name="Slide Image Placeholder 3"/>
          <p:cNvSpPr>
            <a:spLocks noGrp="1" noRot="1" noChangeAspect="1"/>
          </p:cNvSpPr>
          <p:nvPr>
            <p:ph type="sldImg" idx="2"/>
          </p:nvPr>
        </p:nvSpPr>
        <p:spPr>
          <a:xfrm>
            <a:off x="704850" y="1135063"/>
            <a:ext cx="5448300" cy="3065462"/>
          </a:xfrm>
          <a:prstGeom prst="rect">
            <a:avLst/>
          </a:prstGeom>
          <a:noFill/>
          <a:ln w="12700">
            <a:solidFill>
              <a:prstClr val="black"/>
            </a:solidFill>
          </a:ln>
        </p:spPr>
        <p:txBody>
          <a:bodyPr vert="horz" lIns="91055" tIns="45525" rIns="91055" bIns="45525" rtlCol="0" anchor="ctr"/>
          <a:lstStyle/>
          <a:p>
            <a:endParaRPr lang="en-US"/>
          </a:p>
        </p:txBody>
      </p:sp>
      <p:sp>
        <p:nvSpPr>
          <p:cNvPr id="5" name="Notes Placeholder 4"/>
          <p:cNvSpPr>
            <a:spLocks noGrp="1"/>
          </p:cNvSpPr>
          <p:nvPr>
            <p:ph type="body" sz="quarter" idx="3"/>
          </p:nvPr>
        </p:nvSpPr>
        <p:spPr>
          <a:xfrm>
            <a:off x="685800" y="4371520"/>
            <a:ext cx="5486400" cy="3576697"/>
          </a:xfrm>
          <a:prstGeom prst="rect">
            <a:avLst/>
          </a:prstGeom>
        </p:spPr>
        <p:txBody>
          <a:bodyPr vert="horz" lIns="91055" tIns="45525" rIns="91055" bIns="455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27916"/>
            <a:ext cx="2971800" cy="455760"/>
          </a:xfrm>
          <a:prstGeom prst="rect">
            <a:avLst/>
          </a:prstGeom>
        </p:spPr>
        <p:txBody>
          <a:bodyPr vert="horz" lIns="91055" tIns="45525" rIns="91055" bIns="4552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27916"/>
            <a:ext cx="2971800" cy="455760"/>
          </a:xfrm>
          <a:prstGeom prst="rect">
            <a:avLst/>
          </a:prstGeom>
        </p:spPr>
        <p:txBody>
          <a:bodyPr vert="horz" lIns="91055" tIns="45525" rIns="91055" bIns="45525" rtlCol="0" anchor="b"/>
          <a:lstStyle>
            <a:lvl1pPr algn="r">
              <a:defRPr sz="1200"/>
            </a:lvl1pPr>
          </a:lstStyle>
          <a:p>
            <a:fld id="{5EBC3DFE-D2EB-408C-9286-7428D3208041}" type="slidenum">
              <a:rPr lang="en-US" smtClean="0"/>
              <a:t>‹#›</a:t>
            </a:fld>
            <a:endParaRPr lang="en-US"/>
          </a:p>
        </p:txBody>
      </p:sp>
    </p:spTree>
    <p:extLst>
      <p:ext uri="{BB962C8B-B14F-4D97-AF65-F5344CB8AC3E}">
        <p14:creationId xmlns:p14="http://schemas.microsoft.com/office/powerpoint/2010/main" val="314895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7512" indent="-283657">
              <a:defRPr sz="1600" b="1">
                <a:solidFill>
                  <a:schemeClr val="tx1"/>
                </a:solidFill>
                <a:latin typeface="Arial Narrow" panose="020B0606020202030204" pitchFamily="34" charset="0"/>
              </a:defRPr>
            </a:lvl2pPr>
            <a:lvl3pPr marL="1134632" indent="-226927">
              <a:defRPr sz="1600" b="1">
                <a:solidFill>
                  <a:schemeClr val="tx1"/>
                </a:solidFill>
                <a:latin typeface="Arial Narrow" panose="020B0606020202030204" pitchFamily="34" charset="0"/>
              </a:defRPr>
            </a:lvl3pPr>
            <a:lvl4pPr marL="1588485" indent="-226927">
              <a:defRPr sz="1600" b="1">
                <a:solidFill>
                  <a:schemeClr val="tx1"/>
                </a:solidFill>
                <a:latin typeface="Arial Narrow" panose="020B0606020202030204" pitchFamily="34" charset="0"/>
              </a:defRPr>
            </a:lvl4pPr>
            <a:lvl5pPr marL="2042337" indent="-226927">
              <a:defRPr sz="1600" b="1">
                <a:solidFill>
                  <a:schemeClr val="tx1"/>
                </a:solidFill>
                <a:latin typeface="Arial Narrow" panose="020B0606020202030204" pitchFamily="34" charset="0"/>
              </a:defRPr>
            </a:lvl5pPr>
            <a:lvl6pPr marL="2496192" indent="-226927" eaLnBrk="0" fontAlgn="base" hangingPunct="0">
              <a:spcBef>
                <a:spcPct val="0"/>
              </a:spcBef>
              <a:spcAft>
                <a:spcPct val="0"/>
              </a:spcAft>
              <a:defRPr sz="1600" b="1">
                <a:solidFill>
                  <a:schemeClr val="tx1"/>
                </a:solidFill>
                <a:latin typeface="Arial Narrow" panose="020B0606020202030204" pitchFamily="34" charset="0"/>
              </a:defRPr>
            </a:lvl6pPr>
            <a:lvl7pPr marL="2950044" indent="-226927" eaLnBrk="0" fontAlgn="base" hangingPunct="0">
              <a:spcBef>
                <a:spcPct val="0"/>
              </a:spcBef>
              <a:spcAft>
                <a:spcPct val="0"/>
              </a:spcAft>
              <a:defRPr sz="1600" b="1">
                <a:solidFill>
                  <a:schemeClr val="tx1"/>
                </a:solidFill>
                <a:latin typeface="Arial Narrow" panose="020B0606020202030204" pitchFamily="34" charset="0"/>
              </a:defRPr>
            </a:lvl7pPr>
            <a:lvl8pPr marL="3403896" indent="-226927" eaLnBrk="0" fontAlgn="base" hangingPunct="0">
              <a:spcBef>
                <a:spcPct val="0"/>
              </a:spcBef>
              <a:spcAft>
                <a:spcPct val="0"/>
              </a:spcAft>
              <a:defRPr sz="1600" b="1">
                <a:solidFill>
                  <a:schemeClr val="tx1"/>
                </a:solidFill>
                <a:latin typeface="Arial Narrow" panose="020B0606020202030204" pitchFamily="34" charset="0"/>
              </a:defRPr>
            </a:lvl8pPr>
            <a:lvl9pPr marL="3857749" indent="-226927" eaLnBrk="0" fontAlgn="base" hangingPunct="0">
              <a:spcBef>
                <a:spcPct val="0"/>
              </a:spcBef>
              <a:spcAft>
                <a:spcPct val="0"/>
              </a:spcAft>
              <a:defRPr sz="1600" b="1">
                <a:solidFill>
                  <a:schemeClr val="tx1"/>
                </a:solidFill>
                <a:latin typeface="Arial Narrow" panose="020B0606020202030204" pitchFamily="34" charset="0"/>
              </a:defRPr>
            </a:lvl9pPr>
          </a:lstStyle>
          <a:p>
            <a:fld id="{9A418EB3-C55F-4420-9CDB-C533AC9654A4}" type="slidenum">
              <a:rPr lang="en-US" sz="1200">
                <a:latin typeface="Arial" panose="020B0604020202020204" pitchFamily="34" charset="0"/>
              </a:rPr>
              <a:pPr/>
              <a:t>1</a:t>
            </a:fld>
            <a:endParaRPr lang="en-US" sz="1200" dirty="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83160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3BE1814-7DBD-4AF9-A0F9-BF791D1954F4}" type="slidenum">
              <a:rPr lang="en-US" sz="1200">
                <a:latin typeface="Arial" panose="020B0604020202020204" pitchFamily="34" charset="0"/>
              </a:rPr>
              <a:pPr/>
              <a:t>14</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spcBef>
                <a:spcPct val="0"/>
              </a:spcBef>
            </a:pPr>
            <a:r>
              <a:rPr lang="en-US" smtClean="0">
                <a:latin typeface="Arial" panose="020B0604020202020204" pitchFamily="34" charset="0"/>
              </a:rPr>
              <a:t>1.  Addresses: What Does the Customer Want? What is a Good Product/Process? What is a Defect?</a:t>
            </a:r>
          </a:p>
          <a:p>
            <a:pPr>
              <a:spcBef>
                <a:spcPct val="0"/>
              </a:spcBef>
            </a:pPr>
            <a:r>
              <a:rPr lang="en-US" smtClean="0">
                <a:latin typeface="Arial" panose="020B0604020202020204" pitchFamily="34" charset="0"/>
              </a:rPr>
              <a:t>2.  Goal of Performance Standard is to Translate the Customer Need into a MEASURABLE Characteristic.</a:t>
            </a:r>
          </a:p>
          <a:p>
            <a:pPr>
              <a:spcBef>
                <a:spcPct val="0"/>
              </a:spcBef>
            </a:pPr>
            <a:r>
              <a:rPr lang="en-US" smtClean="0">
                <a:latin typeface="Arial" panose="020B0604020202020204" pitchFamily="34" charset="0"/>
              </a:rPr>
              <a:t>3.  Operational Definition is a Precise Description that Tells How to get a Value for the Characteristic You are Measuring.</a:t>
            </a:r>
          </a:p>
          <a:p>
            <a:endParaRPr lang="en-US" smtClean="0">
              <a:latin typeface="Arial" panose="020B0604020202020204" pitchFamily="34" charset="0"/>
            </a:endParaRPr>
          </a:p>
          <a:p>
            <a:r>
              <a:rPr lang="en-US" smtClean="0">
                <a:latin typeface="Arial" panose="020B0604020202020204" pitchFamily="34" charset="0"/>
              </a:rPr>
              <a:t>To add or delete rows within this table, right-click and select “insert rows” or “delete rows”.</a:t>
            </a:r>
          </a:p>
        </p:txBody>
      </p:sp>
    </p:spTree>
    <p:extLst>
      <p:ext uri="{BB962C8B-B14F-4D97-AF65-F5344CB8AC3E}">
        <p14:creationId xmlns:p14="http://schemas.microsoft.com/office/powerpoint/2010/main" val="211569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3BE1814-7DBD-4AF9-A0F9-BF791D1954F4}" type="slidenum">
              <a:rPr lang="en-US" sz="1200">
                <a:latin typeface="Arial" panose="020B0604020202020204" pitchFamily="34" charset="0"/>
              </a:rPr>
              <a:pPr/>
              <a:t>15</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spcBef>
                <a:spcPct val="0"/>
              </a:spcBef>
            </a:pPr>
            <a:r>
              <a:rPr lang="en-US" dirty="0" smtClean="0">
                <a:latin typeface="Arial" panose="020B0604020202020204" pitchFamily="34" charset="0"/>
              </a:rPr>
              <a:t>1.  Addresses: What Does the Customer Want? What is a Good Product/Process? What is a Defect?</a:t>
            </a:r>
          </a:p>
          <a:p>
            <a:pPr>
              <a:spcBef>
                <a:spcPct val="0"/>
              </a:spcBef>
            </a:pPr>
            <a:r>
              <a:rPr lang="en-US" dirty="0" smtClean="0">
                <a:latin typeface="Arial" panose="020B0604020202020204" pitchFamily="34" charset="0"/>
              </a:rPr>
              <a:t>2.  Goal of Performance Standard is to Translate the Customer Need into a MEASURABLE Characteristic.</a:t>
            </a:r>
          </a:p>
          <a:p>
            <a:pPr>
              <a:spcBef>
                <a:spcPct val="0"/>
              </a:spcBef>
            </a:pPr>
            <a:r>
              <a:rPr lang="en-US" dirty="0" smtClean="0">
                <a:latin typeface="Arial" panose="020B0604020202020204" pitchFamily="34" charset="0"/>
              </a:rPr>
              <a:t>3.  Operational Definition is a Precise Description that Tells How to get a Value for the Characteristic You are Measuring.</a:t>
            </a:r>
          </a:p>
          <a:p>
            <a:endParaRPr lang="en-US" dirty="0" smtClean="0">
              <a:latin typeface="Arial" panose="020B0604020202020204" pitchFamily="34" charset="0"/>
            </a:endParaRPr>
          </a:p>
          <a:p>
            <a:r>
              <a:rPr lang="en-US" dirty="0" smtClean="0">
                <a:latin typeface="Arial" panose="020B0604020202020204" pitchFamily="34" charset="0"/>
              </a:rPr>
              <a:t>To add or delete rows within this table, right-click and select “insert rows” or “delete rows”.</a:t>
            </a:r>
          </a:p>
        </p:txBody>
      </p:sp>
    </p:spTree>
    <p:extLst>
      <p:ext uri="{BB962C8B-B14F-4D97-AF65-F5344CB8AC3E}">
        <p14:creationId xmlns:p14="http://schemas.microsoft.com/office/powerpoint/2010/main" val="350985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5D77D3D4-C5CA-4C2A-8491-67905FECBB8A}" type="slidenum">
              <a:rPr lang="en-US" sz="1200">
                <a:latin typeface="Arial" panose="020B0604020202020204" pitchFamily="34" charset="0"/>
              </a:rPr>
              <a:pPr/>
              <a:t>17</a:t>
            </a:fld>
            <a:endParaRPr lang="en-US" sz="120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152403" y="4466143"/>
            <a:ext cx="6858000" cy="4163351"/>
          </a:xfrm>
          <a:noFill/>
        </p:spPr>
        <p:txBody>
          <a:bodyPr/>
          <a:lstStyle/>
          <a:p>
            <a:pPr marL="227633" indent="-227633">
              <a:spcBef>
                <a:spcPct val="0"/>
              </a:spcBef>
            </a:pPr>
            <a:r>
              <a:rPr lang="en-US" smtClean="0">
                <a:latin typeface="Arial" panose="020B0604020202020204" pitchFamily="34" charset="0"/>
              </a:rPr>
              <a:t>Use this slide only if your data is continuous. Delete this page for Discrete Data sets. </a:t>
            </a:r>
          </a:p>
          <a:p>
            <a:pPr marL="227633" indent="-227633">
              <a:spcBef>
                <a:spcPct val="0"/>
              </a:spcBef>
            </a:pPr>
            <a:endParaRPr lang="en-US" smtClean="0">
              <a:latin typeface="Arial" panose="020B0604020202020204" pitchFamily="34" charset="0"/>
            </a:endParaRPr>
          </a:p>
          <a:p>
            <a:pPr marL="227633" indent="-227633">
              <a:spcBef>
                <a:spcPct val="0"/>
              </a:spcBef>
            </a:pPr>
            <a:r>
              <a:rPr lang="en-US" smtClean="0">
                <a:latin typeface="Arial" panose="020B0604020202020204" pitchFamily="34" charset="0"/>
              </a:rPr>
              <a:t>Goal:  Provide a visual/graphical display of the current process output data and determine whether your data is normal, which will dictate which analysis tools apply to your project. Some tools are based on your data being “normal” (such as the MSA you just completed in Step 3). See your BB/MBB coach for assistance.</a:t>
            </a:r>
          </a:p>
          <a:p>
            <a:pPr marL="227633" indent="-227633">
              <a:spcBef>
                <a:spcPct val="0"/>
              </a:spcBef>
            </a:pPr>
            <a:endParaRPr lang="en-US" smtClean="0">
              <a:latin typeface="Arial" panose="020B0604020202020204" pitchFamily="34" charset="0"/>
            </a:endParaRPr>
          </a:p>
          <a:p>
            <a:pPr marL="227633" indent="-227633">
              <a:spcBef>
                <a:spcPct val="0"/>
              </a:spcBef>
            </a:pPr>
            <a:r>
              <a:rPr lang="en-US" smtClean="0">
                <a:latin typeface="Arial" panose="020B0604020202020204" pitchFamily="34" charset="0"/>
              </a:rPr>
              <a:t>To delete a sample chart or banner, use your mouse to select the item with one left click, right click and select ‘cut’ from the drop-down menu. </a:t>
            </a:r>
          </a:p>
          <a:p>
            <a:pPr marL="227633" indent="-227633">
              <a:spcBef>
                <a:spcPct val="0"/>
              </a:spcBef>
            </a:pPr>
            <a:endParaRPr lang="en-US" smtClean="0">
              <a:latin typeface="Arial" panose="020B0604020202020204" pitchFamily="34" charset="0"/>
            </a:endParaRPr>
          </a:p>
          <a:p>
            <a:pPr marL="227633" indent="-227633">
              <a:spcBef>
                <a:spcPct val="0"/>
              </a:spcBef>
            </a:pPr>
            <a:r>
              <a:rPr lang="en-US" b="1" smtClean="0">
                <a:latin typeface="Arial" panose="020B0604020202020204" pitchFamily="34" charset="0"/>
              </a:rPr>
              <a:t>Populating the Minitab Graphic:</a:t>
            </a:r>
          </a:p>
          <a:p>
            <a:pPr marL="227633" indent="-227633">
              <a:spcBef>
                <a:spcPct val="0"/>
              </a:spcBef>
              <a:buFontTx/>
              <a:buChar char="•"/>
            </a:pPr>
            <a:r>
              <a:rPr lang="en-US" smtClean="0">
                <a:latin typeface="Arial" panose="020B0604020202020204" pitchFamily="34" charset="0"/>
              </a:rPr>
              <a:t>Select “Stat” from menu bar</a:t>
            </a:r>
          </a:p>
          <a:p>
            <a:pPr marL="227633" indent="-227633">
              <a:spcBef>
                <a:spcPct val="0"/>
              </a:spcBef>
              <a:buFontTx/>
              <a:buChar char="•"/>
            </a:pPr>
            <a:r>
              <a:rPr lang="en-US" smtClean="0">
                <a:latin typeface="Arial" panose="020B0604020202020204" pitchFamily="34" charset="0"/>
              </a:rPr>
              <a:t>Select “Basic Statistics” from pull down menu</a:t>
            </a:r>
          </a:p>
          <a:p>
            <a:pPr marL="227633" indent="-227633">
              <a:spcBef>
                <a:spcPct val="0"/>
              </a:spcBef>
              <a:buFontTx/>
              <a:buChar char="•"/>
            </a:pPr>
            <a:r>
              <a:rPr lang="en-US" smtClean="0">
                <a:latin typeface="Arial" panose="020B0604020202020204" pitchFamily="34" charset="0"/>
              </a:rPr>
              <a:t>Select “Display Descriptive Statistics” from pull down menu</a:t>
            </a:r>
          </a:p>
          <a:p>
            <a:pPr marL="227633" indent="-227633">
              <a:spcBef>
                <a:spcPct val="0"/>
              </a:spcBef>
              <a:buFontTx/>
              <a:buChar char="•"/>
            </a:pPr>
            <a:r>
              <a:rPr lang="en-US" smtClean="0">
                <a:latin typeface="Arial" panose="020B0604020202020204" pitchFamily="34" charset="0"/>
              </a:rPr>
              <a:t>Under “Variable”, with curser in box, double-click on column(s) containing data (output, Y, measures)</a:t>
            </a:r>
          </a:p>
          <a:p>
            <a:pPr marL="227633" indent="-227633">
              <a:spcBef>
                <a:spcPct val="0"/>
              </a:spcBef>
              <a:buFontTx/>
              <a:buChar char="•"/>
            </a:pPr>
            <a:r>
              <a:rPr lang="en-US" smtClean="0">
                <a:latin typeface="Arial" panose="020B0604020202020204" pitchFamily="34" charset="0"/>
              </a:rPr>
              <a:t>Click “Graphs” button (lower right corner) and check “Graphical Summary” and “OK” box</a:t>
            </a:r>
          </a:p>
          <a:p>
            <a:pPr marL="227633" indent="-227633">
              <a:spcBef>
                <a:spcPct val="0"/>
              </a:spcBef>
              <a:buFontTx/>
              <a:buChar char="•"/>
            </a:pPr>
            <a:r>
              <a:rPr lang="en-US" smtClean="0">
                <a:latin typeface="Arial" panose="020B0604020202020204" pitchFamily="34" charset="0"/>
              </a:rPr>
              <a:t>Click “OK” box again to calculate</a:t>
            </a:r>
          </a:p>
          <a:p>
            <a:pPr marL="227633" indent="-227633">
              <a:spcBef>
                <a:spcPct val="0"/>
              </a:spcBef>
              <a:buFontTx/>
              <a:buChar char="•"/>
            </a:pPr>
            <a:r>
              <a:rPr lang="en-US" smtClean="0">
                <a:latin typeface="Arial" panose="020B0604020202020204" pitchFamily="34" charset="0"/>
              </a:rPr>
              <a:t>Right click on graphic, choose “Copy Graph”; Right click in Power Point pitch page and select “Paste”</a:t>
            </a:r>
          </a:p>
          <a:p>
            <a:pPr marL="227633" indent="-227633">
              <a:spcBef>
                <a:spcPct val="0"/>
              </a:spcBef>
              <a:buFontTx/>
              <a:buChar char="•"/>
            </a:pPr>
            <a:r>
              <a:rPr lang="en-US" smtClean="0">
                <a:latin typeface="Arial" panose="020B0604020202020204" pitchFamily="34" charset="0"/>
              </a:rPr>
              <a:t>Enlarge by highlighting graphic (click once to get a box at each corner as needed) and go to a corner box to get a line with two arrows – Left click and drag out to desired size</a:t>
            </a:r>
          </a:p>
          <a:p>
            <a:pPr marL="227633" indent="-227633">
              <a:spcBef>
                <a:spcPct val="0"/>
              </a:spcBef>
              <a:buFontTx/>
              <a:buChar char="•"/>
            </a:pPr>
            <a:r>
              <a:rPr lang="en-US" smtClean="0">
                <a:latin typeface="Arial" panose="020B0604020202020204" pitchFamily="34" charset="0"/>
              </a:rPr>
              <a:t>Reposition to Center (Left click on image and drag to position)</a:t>
            </a:r>
          </a:p>
          <a:p>
            <a:pPr marL="227633" indent="-227633">
              <a:spcBef>
                <a:spcPct val="0"/>
              </a:spcBef>
              <a:buFontTx/>
              <a:buChar char="•"/>
            </a:pPr>
            <a:r>
              <a:rPr lang="en-US" smtClean="0">
                <a:latin typeface="Arial" panose="020B0604020202020204" pitchFamily="34" charset="0"/>
              </a:rPr>
              <a:t>Highlight/Circle Centering Tendencies and Standard Deviation</a:t>
            </a:r>
          </a:p>
          <a:p>
            <a:pPr marL="227633" indent="-227633">
              <a:spcBef>
                <a:spcPct val="0"/>
              </a:spcBef>
            </a:pPr>
            <a:endParaRPr lang="en-US" smtClean="0">
              <a:latin typeface="Arial" panose="020B0604020202020204" pitchFamily="34" charset="0"/>
            </a:endParaRPr>
          </a:p>
          <a:p>
            <a:pPr marL="227633" indent="-227633">
              <a:spcBef>
                <a:spcPct val="0"/>
              </a:spcBef>
            </a:pPr>
            <a:endParaRPr lang="en-US" smtClean="0">
              <a:latin typeface="Arial" panose="020B0604020202020204" pitchFamily="34" charset="0"/>
            </a:endParaRPr>
          </a:p>
          <a:p>
            <a:pPr marL="227633" indent="-227633">
              <a:spcBef>
                <a:spcPct val="0"/>
              </a:spcBef>
            </a:pPr>
            <a:endParaRPr lang="en-US" smtClean="0">
              <a:latin typeface="Arial" panose="020B0604020202020204" pitchFamily="34" charset="0"/>
            </a:endParaRPr>
          </a:p>
          <a:p>
            <a:pPr marL="227633" indent="-227633">
              <a:spcBef>
                <a:spcPct val="0"/>
              </a:spcBef>
            </a:pPr>
            <a:r>
              <a:rPr lang="en-US" smtClean="0">
                <a:latin typeface="Arial" panose="020B0604020202020204" pitchFamily="34" charset="0"/>
              </a:rPr>
              <a:t>		</a:t>
            </a:r>
          </a:p>
        </p:txBody>
      </p:sp>
    </p:spTree>
    <p:extLst>
      <p:ext uri="{BB962C8B-B14F-4D97-AF65-F5344CB8AC3E}">
        <p14:creationId xmlns:p14="http://schemas.microsoft.com/office/powerpoint/2010/main" val="9695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DF555A1-F236-4A95-B23F-F0977FCCA4D9}" type="slidenum">
              <a:rPr lang="en-US" sz="1200">
                <a:latin typeface="Arial" panose="020B0604020202020204" pitchFamily="34" charset="0"/>
              </a:rPr>
              <a:pPr/>
              <a:t>18</a:t>
            </a:fld>
            <a:endParaRPr 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0" y="4390446"/>
            <a:ext cx="7010400" cy="4163351"/>
          </a:xfrm>
          <a:noFill/>
        </p:spPr>
        <p:txBody>
          <a:bodyPr/>
          <a:lstStyle/>
          <a:p>
            <a:pPr marL="227633" indent="-227633">
              <a:spcBef>
                <a:spcPct val="0"/>
              </a:spcBef>
            </a:pPr>
            <a:r>
              <a:rPr lang="en-US" smtClean="0">
                <a:latin typeface="Arial" panose="020B0604020202020204" pitchFamily="34" charset="0"/>
              </a:rPr>
              <a:t>Examples of additional analysis tools. Minitab directions for populating follows. </a:t>
            </a:r>
          </a:p>
          <a:p>
            <a:pPr marL="227633" indent="-227633"/>
            <a:r>
              <a:rPr lang="en-US" smtClean="0">
                <a:latin typeface="Arial" panose="020B0604020202020204" pitchFamily="34" charset="0"/>
              </a:rPr>
              <a:t>To delete a sample chart or banner, use your mouse to select the item with one left click, right click and select ‘cut’ from the drop-down menu. </a:t>
            </a:r>
          </a:p>
          <a:p>
            <a:pPr marL="227633" indent="-227633">
              <a:spcBef>
                <a:spcPct val="0"/>
              </a:spcBef>
            </a:pPr>
            <a:r>
              <a:rPr lang="en-US" b="1" smtClean="0">
                <a:latin typeface="Arial" panose="020B0604020202020204" pitchFamily="34" charset="0"/>
              </a:rPr>
              <a:t>Minitab Box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‘Boxplot’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spcBef>
                <a:spcPct val="0"/>
              </a:spcBef>
            </a:pPr>
            <a:r>
              <a:rPr lang="en-US" b="1" smtClean="0">
                <a:latin typeface="Arial" panose="020B0604020202020204" pitchFamily="34" charset="0"/>
              </a:rPr>
              <a:t>Minitab Histogram</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‘Histogram’ from drop-down menu</a:t>
            </a:r>
          </a:p>
          <a:p>
            <a:pPr marL="227633" indent="-227633">
              <a:spcBef>
                <a:spcPct val="0"/>
              </a:spcBef>
              <a:buFontTx/>
              <a:buChar char="•"/>
            </a:pPr>
            <a:r>
              <a:rPr lang="en-US" smtClean="0">
                <a:latin typeface="Arial" panose="020B0604020202020204" pitchFamily="34" charset="0"/>
              </a:rPr>
              <a:t>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use mouse to select graph and position on slide</a:t>
            </a:r>
          </a:p>
          <a:p>
            <a:pPr marL="227633" indent="-227633">
              <a:spcBef>
                <a:spcPct val="0"/>
              </a:spcBef>
            </a:pPr>
            <a:r>
              <a:rPr lang="en-US" b="1" smtClean="0">
                <a:latin typeface="Arial" panose="020B0604020202020204" pitchFamily="34" charset="0"/>
              </a:rPr>
              <a:t>Minitab Time Series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‘Time Series 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endParaRPr lang="en-US" b="1" smtClean="0">
              <a:latin typeface="Arial" panose="020B0604020202020204" pitchFamily="34" charset="0"/>
            </a:endParaRPr>
          </a:p>
          <a:p>
            <a:pPr marL="227633" indent="-227633">
              <a:spcBef>
                <a:spcPct val="0"/>
              </a:spcBef>
            </a:pPr>
            <a:r>
              <a:rPr lang="en-US" b="1" smtClean="0">
                <a:latin typeface="Arial" panose="020B0604020202020204" pitchFamily="34" charset="0"/>
              </a:rPr>
              <a:t>Minitab Dot/Frequency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‘Dotplot’ from drop-down menu</a:t>
            </a:r>
          </a:p>
          <a:p>
            <a:pPr marL="227633" indent="-227633">
              <a:spcBef>
                <a:spcPct val="0"/>
              </a:spcBef>
              <a:buFontTx/>
              <a:buChar char="•"/>
            </a:pPr>
            <a:r>
              <a:rPr lang="en-US" smtClean="0">
                <a:latin typeface="Arial" panose="020B0604020202020204" pitchFamily="34" charset="0"/>
              </a:rPr>
              <a:t> Left click once in ‘Variables’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endParaRPr lang="en-US" smtClean="0"/>
          </a:p>
        </p:txBody>
      </p:sp>
    </p:spTree>
    <p:extLst>
      <p:ext uri="{BB962C8B-B14F-4D97-AF65-F5344CB8AC3E}">
        <p14:creationId xmlns:p14="http://schemas.microsoft.com/office/powerpoint/2010/main" val="382483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DF555A1-F236-4A95-B23F-F0977FCCA4D9}" type="slidenum">
              <a:rPr lang="en-US" sz="1200">
                <a:latin typeface="Arial" panose="020B0604020202020204" pitchFamily="34" charset="0"/>
              </a:rPr>
              <a:pPr/>
              <a:t>19</a:t>
            </a:fld>
            <a:endParaRPr 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0" y="4390446"/>
            <a:ext cx="7010400" cy="4163351"/>
          </a:xfrm>
          <a:noFill/>
        </p:spPr>
        <p:txBody>
          <a:bodyPr/>
          <a:lstStyle/>
          <a:p>
            <a:pPr marL="227633" indent="-227633">
              <a:spcBef>
                <a:spcPct val="0"/>
              </a:spcBef>
            </a:pPr>
            <a:r>
              <a:rPr lang="en-US" smtClean="0">
                <a:latin typeface="Arial" panose="020B0604020202020204" pitchFamily="34" charset="0"/>
              </a:rPr>
              <a:t>Examples of additional analysis tools. Minitab directions for populating follows. </a:t>
            </a:r>
          </a:p>
          <a:p>
            <a:pPr marL="227633" indent="-227633"/>
            <a:r>
              <a:rPr lang="en-US" smtClean="0">
                <a:latin typeface="Arial" panose="020B0604020202020204" pitchFamily="34" charset="0"/>
              </a:rPr>
              <a:t>To delete a sample chart or banner, use your mouse to select the item with one left click, right click and select ‘cut’ from the drop-down menu. </a:t>
            </a:r>
          </a:p>
          <a:p>
            <a:pPr marL="227633" indent="-227633">
              <a:spcBef>
                <a:spcPct val="0"/>
              </a:spcBef>
            </a:pPr>
            <a:r>
              <a:rPr lang="en-US" b="1" smtClean="0">
                <a:latin typeface="Arial" panose="020B0604020202020204" pitchFamily="34" charset="0"/>
              </a:rPr>
              <a:t>Minitab Box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‘Boxplot’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spcBef>
                <a:spcPct val="0"/>
              </a:spcBef>
            </a:pPr>
            <a:r>
              <a:rPr lang="en-US" b="1" smtClean="0">
                <a:latin typeface="Arial" panose="020B0604020202020204" pitchFamily="34" charset="0"/>
              </a:rPr>
              <a:t>Minitab Histogram</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‘Histogram’ from drop-down menu</a:t>
            </a:r>
          </a:p>
          <a:p>
            <a:pPr marL="227633" indent="-227633">
              <a:spcBef>
                <a:spcPct val="0"/>
              </a:spcBef>
              <a:buFontTx/>
              <a:buChar char="•"/>
            </a:pPr>
            <a:r>
              <a:rPr lang="en-US" smtClean="0">
                <a:latin typeface="Arial" panose="020B0604020202020204" pitchFamily="34" charset="0"/>
              </a:rPr>
              <a:t>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use mouse to select graph and position on slide</a:t>
            </a:r>
          </a:p>
          <a:p>
            <a:pPr marL="227633" indent="-227633">
              <a:spcBef>
                <a:spcPct val="0"/>
              </a:spcBef>
            </a:pPr>
            <a:r>
              <a:rPr lang="en-US" b="1" smtClean="0">
                <a:latin typeface="Arial" panose="020B0604020202020204" pitchFamily="34" charset="0"/>
              </a:rPr>
              <a:t>Minitab Time Series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‘Time Series 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endParaRPr lang="en-US" b="1" smtClean="0">
              <a:latin typeface="Arial" panose="020B0604020202020204" pitchFamily="34" charset="0"/>
            </a:endParaRPr>
          </a:p>
          <a:p>
            <a:pPr marL="227633" indent="-227633">
              <a:spcBef>
                <a:spcPct val="0"/>
              </a:spcBef>
            </a:pPr>
            <a:r>
              <a:rPr lang="en-US" b="1" smtClean="0">
                <a:latin typeface="Arial" panose="020B0604020202020204" pitchFamily="34" charset="0"/>
              </a:rPr>
              <a:t>Minitab Dot/Frequency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‘Dotplot’ from drop-down menu</a:t>
            </a:r>
          </a:p>
          <a:p>
            <a:pPr marL="227633" indent="-227633">
              <a:spcBef>
                <a:spcPct val="0"/>
              </a:spcBef>
              <a:buFontTx/>
              <a:buChar char="•"/>
            </a:pPr>
            <a:r>
              <a:rPr lang="en-US" smtClean="0">
                <a:latin typeface="Arial" panose="020B0604020202020204" pitchFamily="34" charset="0"/>
              </a:rPr>
              <a:t> Left click once in ‘Variables’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endParaRPr lang="en-US" smtClean="0"/>
          </a:p>
        </p:txBody>
      </p:sp>
    </p:spTree>
    <p:extLst>
      <p:ext uri="{BB962C8B-B14F-4D97-AF65-F5344CB8AC3E}">
        <p14:creationId xmlns:p14="http://schemas.microsoft.com/office/powerpoint/2010/main" val="52782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DF555A1-F236-4A95-B23F-F0977FCCA4D9}" type="slidenum">
              <a:rPr lang="en-US" sz="1200">
                <a:latin typeface="Arial" panose="020B0604020202020204" pitchFamily="34" charset="0"/>
              </a:rPr>
              <a:pPr/>
              <a:t>20</a:t>
            </a:fld>
            <a:endParaRPr 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0" y="4390446"/>
            <a:ext cx="7010400" cy="4163351"/>
          </a:xfrm>
          <a:noFill/>
        </p:spPr>
        <p:txBody>
          <a:bodyPr/>
          <a:lstStyle/>
          <a:p>
            <a:pPr marL="227633" indent="-227633">
              <a:spcBef>
                <a:spcPct val="0"/>
              </a:spcBef>
            </a:pPr>
            <a:r>
              <a:rPr lang="en-US" smtClean="0">
                <a:latin typeface="Arial" panose="020B0604020202020204" pitchFamily="34" charset="0"/>
              </a:rPr>
              <a:t>Examples of additional analysis tools. Minitab directions for populating follows. </a:t>
            </a:r>
          </a:p>
          <a:p>
            <a:pPr marL="227633" indent="-227633"/>
            <a:r>
              <a:rPr lang="en-US" smtClean="0">
                <a:latin typeface="Arial" panose="020B0604020202020204" pitchFamily="34" charset="0"/>
              </a:rPr>
              <a:t>To delete a sample chart or banner, use your mouse to select the item with one left click, right click and select ‘cut’ from the drop-down menu. </a:t>
            </a:r>
          </a:p>
          <a:p>
            <a:pPr marL="227633" indent="-227633">
              <a:spcBef>
                <a:spcPct val="0"/>
              </a:spcBef>
            </a:pPr>
            <a:r>
              <a:rPr lang="en-US" b="1" smtClean="0">
                <a:latin typeface="Arial" panose="020B0604020202020204" pitchFamily="34" charset="0"/>
              </a:rPr>
              <a:t>Minitab Box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‘Boxplot’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spcBef>
                <a:spcPct val="0"/>
              </a:spcBef>
            </a:pPr>
            <a:r>
              <a:rPr lang="en-US" b="1" smtClean="0">
                <a:latin typeface="Arial" panose="020B0604020202020204" pitchFamily="34" charset="0"/>
              </a:rPr>
              <a:t>Minitab Histogram</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‘Histogram’ from drop-down menu</a:t>
            </a:r>
          </a:p>
          <a:p>
            <a:pPr marL="227633" indent="-227633">
              <a:spcBef>
                <a:spcPct val="0"/>
              </a:spcBef>
              <a:buFontTx/>
              <a:buChar char="•"/>
            </a:pPr>
            <a:r>
              <a:rPr lang="en-US" smtClean="0">
                <a:latin typeface="Arial" panose="020B0604020202020204" pitchFamily="34" charset="0"/>
              </a:rPr>
              <a:t>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use mouse to select graph and position on slide</a:t>
            </a:r>
          </a:p>
          <a:p>
            <a:pPr marL="227633" indent="-227633">
              <a:spcBef>
                <a:spcPct val="0"/>
              </a:spcBef>
            </a:pPr>
            <a:r>
              <a:rPr lang="en-US" b="1" smtClean="0">
                <a:latin typeface="Arial" panose="020B0604020202020204" pitchFamily="34" charset="0"/>
              </a:rPr>
              <a:t>Minitab Time Series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‘Time Series 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endParaRPr lang="en-US" b="1" smtClean="0">
              <a:latin typeface="Arial" panose="020B0604020202020204" pitchFamily="34" charset="0"/>
            </a:endParaRPr>
          </a:p>
          <a:p>
            <a:pPr marL="227633" indent="-227633">
              <a:spcBef>
                <a:spcPct val="0"/>
              </a:spcBef>
            </a:pPr>
            <a:r>
              <a:rPr lang="en-US" b="1" smtClean="0">
                <a:latin typeface="Arial" panose="020B0604020202020204" pitchFamily="34" charset="0"/>
              </a:rPr>
              <a:t>Minitab Dot/Frequency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‘Dotplot’ from drop-down menu</a:t>
            </a:r>
          </a:p>
          <a:p>
            <a:pPr marL="227633" indent="-227633">
              <a:spcBef>
                <a:spcPct val="0"/>
              </a:spcBef>
              <a:buFontTx/>
              <a:buChar char="•"/>
            </a:pPr>
            <a:r>
              <a:rPr lang="en-US" smtClean="0">
                <a:latin typeface="Arial" panose="020B0604020202020204" pitchFamily="34" charset="0"/>
              </a:rPr>
              <a:t> Left click once in ‘Variables’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endParaRPr lang="en-US" smtClean="0"/>
          </a:p>
        </p:txBody>
      </p:sp>
    </p:spTree>
    <p:extLst>
      <p:ext uri="{BB962C8B-B14F-4D97-AF65-F5344CB8AC3E}">
        <p14:creationId xmlns:p14="http://schemas.microsoft.com/office/powerpoint/2010/main" val="2606050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DF555A1-F236-4A95-B23F-F0977FCCA4D9}" type="slidenum">
              <a:rPr lang="en-US" sz="1200">
                <a:latin typeface="Arial" panose="020B0604020202020204" pitchFamily="34" charset="0"/>
              </a:rPr>
              <a:pPr/>
              <a:t>21</a:t>
            </a:fld>
            <a:endParaRPr 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0" y="4390446"/>
            <a:ext cx="7010400" cy="4163351"/>
          </a:xfrm>
          <a:noFill/>
        </p:spPr>
        <p:txBody>
          <a:bodyPr/>
          <a:lstStyle/>
          <a:p>
            <a:pPr marL="227633" indent="-227633">
              <a:spcBef>
                <a:spcPct val="0"/>
              </a:spcBef>
            </a:pPr>
            <a:r>
              <a:rPr lang="en-US" smtClean="0">
                <a:latin typeface="Arial" panose="020B0604020202020204" pitchFamily="34" charset="0"/>
              </a:rPr>
              <a:t>Examples of additional analysis tools. Minitab directions for populating follows. </a:t>
            </a:r>
          </a:p>
          <a:p>
            <a:pPr marL="227633" indent="-227633"/>
            <a:r>
              <a:rPr lang="en-US" smtClean="0">
                <a:latin typeface="Arial" panose="020B0604020202020204" pitchFamily="34" charset="0"/>
              </a:rPr>
              <a:t>To delete a sample chart or banner, use your mouse to select the item with one left click, right click and select ‘cut’ from the drop-down menu. </a:t>
            </a:r>
          </a:p>
          <a:p>
            <a:pPr marL="227633" indent="-227633">
              <a:spcBef>
                <a:spcPct val="0"/>
              </a:spcBef>
            </a:pPr>
            <a:r>
              <a:rPr lang="en-US" b="1" smtClean="0">
                <a:latin typeface="Arial" panose="020B0604020202020204" pitchFamily="34" charset="0"/>
              </a:rPr>
              <a:t>Minitab Box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‘Boxplot’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spcBef>
                <a:spcPct val="0"/>
              </a:spcBef>
            </a:pPr>
            <a:r>
              <a:rPr lang="en-US" b="1" smtClean="0">
                <a:latin typeface="Arial" panose="020B0604020202020204" pitchFamily="34" charset="0"/>
              </a:rPr>
              <a:t>Minitab Histogram</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‘Histogram’ from drop-down menu</a:t>
            </a:r>
          </a:p>
          <a:p>
            <a:pPr marL="227633" indent="-227633">
              <a:spcBef>
                <a:spcPct val="0"/>
              </a:spcBef>
              <a:buFontTx/>
              <a:buChar char="•"/>
            </a:pPr>
            <a:r>
              <a:rPr lang="en-US" smtClean="0">
                <a:latin typeface="Arial" panose="020B0604020202020204" pitchFamily="34" charset="0"/>
              </a:rPr>
              <a:t>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use mouse to select graph and position on slide</a:t>
            </a:r>
          </a:p>
          <a:p>
            <a:pPr marL="227633" indent="-227633">
              <a:spcBef>
                <a:spcPct val="0"/>
              </a:spcBef>
            </a:pPr>
            <a:r>
              <a:rPr lang="en-US" b="1" smtClean="0">
                <a:latin typeface="Arial" panose="020B0604020202020204" pitchFamily="34" charset="0"/>
              </a:rPr>
              <a:t>Minitab Time Series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‘Time Series 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endParaRPr lang="en-US" b="1" smtClean="0">
              <a:latin typeface="Arial" panose="020B0604020202020204" pitchFamily="34" charset="0"/>
            </a:endParaRPr>
          </a:p>
          <a:p>
            <a:pPr marL="227633" indent="-227633">
              <a:spcBef>
                <a:spcPct val="0"/>
              </a:spcBef>
            </a:pPr>
            <a:r>
              <a:rPr lang="en-US" b="1" smtClean="0">
                <a:latin typeface="Arial" panose="020B0604020202020204" pitchFamily="34" charset="0"/>
              </a:rPr>
              <a:t>Minitab Dot/Frequency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‘Dotplot’ from drop-down menu</a:t>
            </a:r>
          </a:p>
          <a:p>
            <a:pPr marL="227633" indent="-227633">
              <a:spcBef>
                <a:spcPct val="0"/>
              </a:spcBef>
              <a:buFontTx/>
              <a:buChar char="•"/>
            </a:pPr>
            <a:r>
              <a:rPr lang="en-US" smtClean="0">
                <a:latin typeface="Arial" panose="020B0604020202020204" pitchFamily="34" charset="0"/>
              </a:rPr>
              <a:t> Left click once in ‘Variables’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endParaRPr lang="en-US" smtClean="0"/>
          </a:p>
        </p:txBody>
      </p:sp>
    </p:spTree>
    <p:extLst>
      <p:ext uri="{BB962C8B-B14F-4D97-AF65-F5344CB8AC3E}">
        <p14:creationId xmlns:p14="http://schemas.microsoft.com/office/powerpoint/2010/main" val="115539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DF555A1-F236-4A95-B23F-F0977FCCA4D9}" type="slidenum">
              <a:rPr lang="en-US" sz="1200">
                <a:latin typeface="Arial" panose="020B0604020202020204" pitchFamily="34" charset="0"/>
              </a:rPr>
              <a:pPr/>
              <a:t>22</a:t>
            </a:fld>
            <a:endParaRPr lang="en-US"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0" y="4390446"/>
            <a:ext cx="7010400" cy="4163351"/>
          </a:xfrm>
          <a:noFill/>
        </p:spPr>
        <p:txBody>
          <a:bodyPr/>
          <a:lstStyle/>
          <a:p>
            <a:pPr marL="227633" indent="-227633">
              <a:spcBef>
                <a:spcPct val="0"/>
              </a:spcBef>
            </a:pPr>
            <a:r>
              <a:rPr lang="en-US" smtClean="0">
                <a:latin typeface="Arial" panose="020B0604020202020204" pitchFamily="34" charset="0"/>
              </a:rPr>
              <a:t>Examples of additional analysis tools. Minitab directions for populating follows. </a:t>
            </a:r>
          </a:p>
          <a:p>
            <a:pPr marL="227633" indent="-227633"/>
            <a:r>
              <a:rPr lang="en-US" smtClean="0">
                <a:latin typeface="Arial" panose="020B0604020202020204" pitchFamily="34" charset="0"/>
              </a:rPr>
              <a:t>To delete a sample chart or banner, use your mouse to select the item with one left click, right click and select ‘cut’ from the drop-down menu. </a:t>
            </a:r>
          </a:p>
          <a:p>
            <a:pPr marL="227633" indent="-227633">
              <a:spcBef>
                <a:spcPct val="0"/>
              </a:spcBef>
            </a:pPr>
            <a:r>
              <a:rPr lang="en-US" b="1" smtClean="0">
                <a:latin typeface="Arial" panose="020B0604020202020204" pitchFamily="34" charset="0"/>
              </a:rPr>
              <a:t>Minitab Box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‘Boxplot’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spcBef>
                <a:spcPct val="0"/>
              </a:spcBef>
            </a:pPr>
            <a:r>
              <a:rPr lang="en-US" b="1" smtClean="0">
                <a:latin typeface="Arial" panose="020B0604020202020204" pitchFamily="34" charset="0"/>
              </a:rPr>
              <a:t>Minitab Histogram</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‘Histogram’ from drop-down menu</a:t>
            </a:r>
          </a:p>
          <a:p>
            <a:pPr marL="227633" indent="-227633">
              <a:spcBef>
                <a:spcPct val="0"/>
              </a:spcBef>
              <a:buFontTx/>
              <a:buChar char="•"/>
            </a:pPr>
            <a:r>
              <a:rPr lang="en-US" smtClean="0">
                <a:latin typeface="Arial" panose="020B0604020202020204" pitchFamily="34" charset="0"/>
              </a:rPr>
              <a:t>Left click once in ‘X1’ field; double click on column name at left containing the data</a:t>
            </a:r>
          </a:p>
          <a:p>
            <a:pPr marL="227633" indent="-227633">
              <a:spcBef>
                <a:spcPct val="0"/>
              </a:spcBef>
              <a:buFontTx/>
              <a:buChar char="•"/>
            </a:pPr>
            <a:r>
              <a:rPr lang="en-US" smtClean="0">
                <a:latin typeface="Arial" panose="020B0604020202020204" pitchFamily="34" charset="0"/>
              </a:rPr>
              <a:t>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use mouse to select graph and position on slide</a:t>
            </a:r>
          </a:p>
          <a:p>
            <a:pPr marL="227633" indent="-227633">
              <a:spcBef>
                <a:spcPct val="0"/>
              </a:spcBef>
            </a:pPr>
            <a:r>
              <a:rPr lang="en-US" b="1" smtClean="0">
                <a:latin typeface="Arial" panose="020B0604020202020204" pitchFamily="34" charset="0"/>
              </a:rPr>
              <a:t>Minitab Time Series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‘Time Series Plot’ from drop-down menu</a:t>
            </a:r>
          </a:p>
          <a:p>
            <a:pPr marL="227633" indent="-227633">
              <a:spcBef>
                <a:spcPct val="0"/>
              </a:spcBef>
              <a:buFontTx/>
              <a:buChar char="•"/>
            </a:pPr>
            <a:r>
              <a:rPr lang="en-US" smtClean="0">
                <a:latin typeface="Arial" panose="020B0604020202020204" pitchFamily="34" charset="0"/>
              </a:rPr>
              <a:t> Left click once in ‘Y1’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endParaRPr lang="en-US" b="1" smtClean="0">
              <a:latin typeface="Arial" panose="020B0604020202020204" pitchFamily="34" charset="0"/>
            </a:endParaRPr>
          </a:p>
          <a:p>
            <a:pPr marL="227633" indent="-227633">
              <a:spcBef>
                <a:spcPct val="0"/>
              </a:spcBef>
            </a:pPr>
            <a:r>
              <a:rPr lang="en-US" b="1" smtClean="0">
                <a:latin typeface="Arial" panose="020B0604020202020204" pitchFamily="34" charset="0"/>
              </a:rPr>
              <a:t>Minitab Dot/Frequency Plot</a:t>
            </a:r>
            <a:r>
              <a:rPr lang="en-US" smtClean="0">
                <a:latin typeface="Arial" panose="020B0604020202020204" pitchFamily="34" charset="0"/>
              </a:rPr>
              <a:t>:</a:t>
            </a:r>
          </a:p>
          <a:p>
            <a:pPr marL="227633" indent="-227633">
              <a:spcBef>
                <a:spcPct val="0"/>
              </a:spcBef>
              <a:buFontTx/>
              <a:buChar char="•"/>
            </a:pPr>
            <a:r>
              <a:rPr lang="en-US" smtClean="0">
                <a:latin typeface="Arial" panose="020B0604020202020204" pitchFamily="34" charset="0"/>
              </a:rPr>
              <a:t>select ‘Graph’ from menu bar, choose ‘Dotplot’ from drop-down menu</a:t>
            </a:r>
          </a:p>
          <a:p>
            <a:pPr marL="227633" indent="-227633">
              <a:spcBef>
                <a:spcPct val="0"/>
              </a:spcBef>
              <a:buFontTx/>
              <a:buChar char="•"/>
            </a:pPr>
            <a:r>
              <a:rPr lang="en-US" smtClean="0">
                <a:latin typeface="Arial" panose="020B0604020202020204" pitchFamily="34" charset="0"/>
              </a:rPr>
              <a:t> Left click once in ‘Variables’ field; double click on column name at left containing the data</a:t>
            </a:r>
          </a:p>
          <a:p>
            <a:pPr marL="227633" indent="-227633">
              <a:spcBef>
                <a:spcPct val="0"/>
              </a:spcBef>
              <a:buFontTx/>
              <a:buChar char="•"/>
            </a:pPr>
            <a:r>
              <a:rPr lang="en-US" smtClean="0">
                <a:latin typeface="Arial" panose="020B0604020202020204" pitchFamily="34" charset="0"/>
              </a:rPr>
              <a:t> click on ‘ok’; right click and select ‘Copy Graph’; right click and select ‘Paste’ in Power Point slide</a:t>
            </a:r>
          </a:p>
          <a:p>
            <a:pPr marL="227633" indent="-227633">
              <a:spcBef>
                <a:spcPct val="0"/>
              </a:spcBef>
              <a:buFontTx/>
              <a:buChar char="•"/>
            </a:pPr>
            <a:r>
              <a:rPr lang="en-US" smtClean="0">
                <a:latin typeface="Arial" panose="020B0604020202020204" pitchFamily="34" charset="0"/>
              </a:rPr>
              <a:t> use mouse to select graph and position on slide</a:t>
            </a:r>
          </a:p>
          <a:p>
            <a:pPr marL="227633" indent="-227633"/>
            <a:endParaRPr lang="en-US" smtClean="0"/>
          </a:p>
        </p:txBody>
      </p:sp>
    </p:spTree>
    <p:extLst>
      <p:ext uri="{BB962C8B-B14F-4D97-AF65-F5344CB8AC3E}">
        <p14:creationId xmlns:p14="http://schemas.microsoft.com/office/powerpoint/2010/main" val="115539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7512" indent="-283657">
              <a:defRPr sz="1600" b="1">
                <a:solidFill>
                  <a:schemeClr val="tx1"/>
                </a:solidFill>
                <a:latin typeface="Arial Narrow" panose="020B0606020202030204" pitchFamily="34" charset="0"/>
              </a:defRPr>
            </a:lvl2pPr>
            <a:lvl3pPr marL="1134632" indent="-226927">
              <a:defRPr sz="1600" b="1">
                <a:solidFill>
                  <a:schemeClr val="tx1"/>
                </a:solidFill>
                <a:latin typeface="Arial Narrow" panose="020B0606020202030204" pitchFamily="34" charset="0"/>
              </a:defRPr>
            </a:lvl3pPr>
            <a:lvl4pPr marL="1588485" indent="-226927">
              <a:defRPr sz="1600" b="1">
                <a:solidFill>
                  <a:schemeClr val="tx1"/>
                </a:solidFill>
                <a:latin typeface="Arial Narrow" panose="020B0606020202030204" pitchFamily="34" charset="0"/>
              </a:defRPr>
            </a:lvl4pPr>
            <a:lvl5pPr marL="2042337" indent="-226927">
              <a:defRPr sz="1600" b="1">
                <a:solidFill>
                  <a:schemeClr val="tx1"/>
                </a:solidFill>
                <a:latin typeface="Arial Narrow" panose="020B0606020202030204" pitchFamily="34" charset="0"/>
              </a:defRPr>
            </a:lvl5pPr>
            <a:lvl6pPr marL="2496192" indent="-226927" eaLnBrk="0" fontAlgn="base" hangingPunct="0">
              <a:spcBef>
                <a:spcPct val="0"/>
              </a:spcBef>
              <a:spcAft>
                <a:spcPct val="0"/>
              </a:spcAft>
              <a:defRPr sz="1600" b="1">
                <a:solidFill>
                  <a:schemeClr val="tx1"/>
                </a:solidFill>
                <a:latin typeface="Arial Narrow" panose="020B0606020202030204" pitchFamily="34" charset="0"/>
              </a:defRPr>
            </a:lvl6pPr>
            <a:lvl7pPr marL="2950044" indent="-226927" eaLnBrk="0" fontAlgn="base" hangingPunct="0">
              <a:spcBef>
                <a:spcPct val="0"/>
              </a:spcBef>
              <a:spcAft>
                <a:spcPct val="0"/>
              </a:spcAft>
              <a:defRPr sz="1600" b="1">
                <a:solidFill>
                  <a:schemeClr val="tx1"/>
                </a:solidFill>
                <a:latin typeface="Arial Narrow" panose="020B0606020202030204" pitchFamily="34" charset="0"/>
              </a:defRPr>
            </a:lvl7pPr>
            <a:lvl8pPr marL="3403896" indent="-226927" eaLnBrk="0" fontAlgn="base" hangingPunct="0">
              <a:spcBef>
                <a:spcPct val="0"/>
              </a:spcBef>
              <a:spcAft>
                <a:spcPct val="0"/>
              </a:spcAft>
              <a:defRPr sz="1600" b="1">
                <a:solidFill>
                  <a:schemeClr val="tx1"/>
                </a:solidFill>
                <a:latin typeface="Arial Narrow" panose="020B0606020202030204" pitchFamily="34" charset="0"/>
              </a:defRPr>
            </a:lvl8pPr>
            <a:lvl9pPr marL="3857749" indent="-226927" eaLnBrk="0" fontAlgn="base" hangingPunct="0">
              <a:spcBef>
                <a:spcPct val="0"/>
              </a:spcBef>
              <a:spcAft>
                <a:spcPct val="0"/>
              </a:spcAft>
              <a:defRPr sz="1600" b="1">
                <a:solidFill>
                  <a:schemeClr val="tx1"/>
                </a:solidFill>
                <a:latin typeface="Arial Narrow" panose="020B0606020202030204" pitchFamily="34" charset="0"/>
              </a:defRPr>
            </a:lvl9pPr>
          </a:lstStyle>
          <a:p>
            <a:fld id="{9A418EB3-C55F-4420-9CDB-C533AC9654A4}" type="slidenum">
              <a:rPr lang="en-US" sz="1200">
                <a:latin typeface="Arial" panose="020B0604020202020204" pitchFamily="34" charset="0"/>
              </a:rPr>
              <a:pPr/>
              <a:t>2</a:t>
            </a:fld>
            <a:endParaRPr lang="en-US" sz="1200" dirty="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495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7512" indent="-283657">
              <a:defRPr sz="1600" b="1">
                <a:solidFill>
                  <a:schemeClr val="tx1"/>
                </a:solidFill>
                <a:latin typeface="Arial Narrow" panose="020B0606020202030204" pitchFamily="34" charset="0"/>
              </a:defRPr>
            </a:lvl2pPr>
            <a:lvl3pPr marL="1134632" indent="-226927">
              <a:defRPr sz="1600" b="1">
                <a:solidFill>
                  <a:schemeClr val="tx1"/>
                </a:solidFill>
                <a:latin typeface="Arial Narrow" panose="020B0606020202030204" pitchFamily="34" charset="0"/>
              </a:defRPr>
            </a:lvl3pPr>
            <a:lvl4pPr marL="1588485" indent="-226927">
              <a:defRPr sz="1600" b="1">
                <a:solidFill>
                  <a:schemeClr val="tx1"/>
                </a:solidFill>
                <a:latin typeface="Arial Narrow" panose="020B0606020202030204" pitchFamily="34" charset="0"/>
              </a:defRPr>
            </a:lvl4pPr>
            <a:lvl5pPr marL="2042337" indent="-226927">
              <a:defRPr sz="1600" b="1">
                <a:solidFill>
                  <a:schemeClr val="tx1"/>
                </a:solidFill>
                <a:latin typeface="Arial Narrow" panose="020B0606020202030204" pitchFamily="34" charset="0"/>
              </a:defRPr>
            </a:lvl5pPr>
            <a:lvl6pPr marL="2496192" indent="-226927" eaLnBrk="0" fontAlgn="base" hangingPunct="0">
              <a:spcBef>
                <a:spcPct val="0"/>
              </a:spcBef>
              <a:spcAft>
                <a:spcPct val="0"/>
              </a:spcAft>
              <a:defRPr sz="1600" b="1">
                <a:solidFill>
                  <a:schemeClr val="tx1"/>
                </a:solidFill>
                <a:latin typeface="Arial Narrow" panose="020B0606020202030204" pitchFamily="34" charset="0"/>
              </a:defRPr>
            </a:lvl6pPr>
            <a:lvl7pPr marL="2950044" indent="-226927" eaLnBrk="0" fontAlgn="base" hangingPunct="0">
              <a:spcBef>
                <a:spcPct val="0"/>
              </a:spcBef>
              <a:spcAft>
                <a:spcPct val="0"/>
              </a:spcAft>
              <a:defRPr sz="1600" b="1">
                <a:solidFill>
                  <a:schemeClr val="tx1"/>
                </a:solidFill>
                <a:latin typeface="Arial Narrow" panose="020B0606020202030204" pitchFamily="34" charset="0"/>
              </a:defRPr>
            </a:lvl7pPr>
            <a:lvl8pPr marL="3403896" indent="-226927" eaLnBrk="0" fontAlgn="base" hangingPunct="0">
              <a:spcBef>
                <a:spcPct val="0"/>
              </a:spcBef>
              <a:spcAft>
                <a:spcPct val="0"/>
              </a:spcAft>
              <a:defRPr sz="1600" b="1">
                <a:solidFill>
                  <a:schemeClr val="tx1"/>
                </a:solidFill>
                <a:latin typeface="Arial Narrow" panose="020B0606020202030204" pitchFamily="34" charset="0"/>
              </a:defRPr>
            </a:lvl8pPr>
            <a:lvl9pPr marL="3857749" indent="-226927" eaLnBrk="0" fontAlgn="base" hangingPunct="0">
              <a:spcBef>
                <a:spcPct val="0"/>
              </a:spcBef>
              <a:spcAft>
                <a:spcPct val="0"/>
              </a:spcAft>
              <a:defRPr sz="1600" b="1">
                <a:solidFill>
                  <a:schemeClr val="tx1"/>
                </a:solidFill>
                <a:latin typeface="Arial Narrow" panose="020B0606020202030204" pitchFamily="34" charset="0"/>
              </a:defRPr>
            </a:lvl9pPr>
          </a:lstStyle>
          <a:p>
            <a:fld id="{9A418EB3-C55F-4420-9CDB-C533AC9654A4}" type="slidenum">
              <a:rPr lang="en-US" sz="1200">
                <a:latin typeface="Arial" panose="020B0604020202020204" pitchFamily="34" charset="0"/>
              </a:rPr>
              <a:pPr/>
              <a:t>3</a:t>
            </a:fld>
            <a:endParaRPr 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83556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7512" indent="-283657">
              <a:defRPr sz="1600" b="1">
                <a:solidFill>
                  <a:schemeClr val="tx1"/>
                </a:solidFill>
                <a:latin typeface="Arial Narrow" panose="020B0606020202030204" pitchFamily="34" charset="0"/>
              </a:defRPr>
            </a:lvl2pPr>
            <a:lvl3pPr marL="1134632" indent="-226927">
              <a:defRPr sz="1600" b="1">
                <a:solidFill>
                  <a:schemeClr val="tx1"/>
                </a:solidFill>
                <a:latin typeface="Arial Narrow" panose="020B0606020202030204" pitchFamily="34" charset="0"/>
              </a:defRPr>
            </a:lvl3pPr>
            <a:lvl4pPr marL="1588485" indent="-226927">
              <a:defRPr sz="1600" b="1">
                <a:solidFill>
                  <a:schemeClr val="tx1"/>
                </a:solidFill>
                <a:latin typeface="Arial Narrow" panose="020B0606020202030204" pitchFamily="34" charset="0"/>
              </a:defRPr>
            </a:lvl4pPr>
            <a:lvl5pPr marL="2042337" indent="-226927">
              <a:defRPr sz="1600" b="1">
                <a:solidFill>
                  <a:schemeClr val="tx1"/>
                </a:solidFill>
                <a:latin typeface="Arial Narrow" panose="020B0606020202030204" pitchFamily="34" charset="0"/>
              </a:defRPr>
            </a:lvl5pPr>
            <a:lvl6pPr marL="2496192" indent="-226927" eaLnBrk="0" fontAlgn="base" hangingPunct="0">
              <a:spcBef>
                <a:spcPct val="0"/>
              </a:spcBef>
              <a:spcAft>
                <a:spcPct val="0"/>
              </a:spcAft>
              <a:defRPr sz="1600" b="1">
                <a:solidFill>
                  <a:schemeClr val="tx1"/>
                </a:solidFill>
                <a:latin typeface="Arial Narrow" panose="020B0606020202030204" pitchFamily="34" charset="0"/>
              </a:defRPr>
            </a:lvl6pPr>
            <a:lvl7pPr marL="2950044" indent="-226927" eaLnBrk="0" fontAlgn="base" hangingPunct="0">
              <a:spcBef>
                <a:spcPct val="0"/>
              </a:spcBef>
              <a:spcAft>
                <a:spcPct val="0"/>
              </a:spcAft>
              <a:defRPr sz="1600" b="1">
                <a:solidFill>
                  <a:schemeClr val="tx1"/>
                </a:solidFill>
                <a:latin typeface="Arial Narrow" panose="020B0606020202030204" pitchFamily="34" charset="0"/>
              </a:defRPr>
            </a:lvl7pPr>
            <a:lvl8pPr marL="3403896" indent="-226927" eaLnBrk="0" fontAlgn="base" hangingPunct="0">
              <a:spcBef>
                <a:spcPct val="0"/>
              </a:spcBef>
              <a:spcAft>
                <a:spcPct val="0"/>
              </a:spcAft>
              <a:defRPr sz="1600" b="1">
                <a:solidFill>
                  <a:schemeClr val="tx1"/>
                </a:solidFill>
                <a:latin typeface="Arial Narrow" panose="020B0606020202030204" pitchFamily="34" charset="0"/>
              </a:defRPr>
            </a:lvl8pPr>
            <a:lvl9pPr marL="3857749" indent="-226927" eaLnBrk="0" fontAlgn="base" hangingPunct="0">
              <a:spcBef>
                <a:spcPct val="0"/>
              </a:spcBef>
              <a:spcAft>
                <a:spcPct val="0"/>
              </a:spcAft>
              <a:defRPr sz="1600" b="1">
                <a:solidFill>
                  <a:schemeClr val="tx1"/>
                </a:solidFill>
                <a:latin typeface="Arial Narrow" panose="020B0606020202030204" pitchFamily="34" charset="0"/>
              </a:defRPr>
            </a:lvl9pPr>
          </a:lstStyle>
          <a:p>
            <a:fld id="{3A24E80E-0BE8-470B-A429-3B69930AD6AA}" type="slidenum">
              <a:rPr lang="en-US" sz="1200">
                <a:solidFill>
                  <a:prstClr val="black"/>
                </a:solidFill>
                <a:latin typeface="Arial" panose="020B0604020202020204" pitchFamily="34" charset="0"/>
              </a:rPr>
              <a:pPr/>
              <a:t>4</a:t>
            </a:fld>
            <a:endParaRPr lang="en-US" sz="1200">
              <a:solidFill>
                <a:prstClr val="black"/>
              </a:solidFill>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smtClean="0">
                <a:latin typeface="Arial" panose="020B0604020202020204" pitchFamily="34" charset="0"/>
              </a:rPr>
              <a:t>Update your dates. This is intended to give you ideas for tool selection.</a:t>
            </a:r>
          </a:p>
        </p:txBody>
      </p:sp>
    </p:spTree>
    <p:extLst>
      <p:ext uri="{BB962C8B-B14F-4D97-AF65-F5344CB8AC3E}">
        <p14:creationId xmlns:p14="http://schemas.microsoft.com/office/powerpoint/2010/main" val="358726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7512" indent="-283657">
              <a:defRPr sz="1600" b="1">
                <a:solidFill>
                  <a:schemeClr val="tx1"/>
                </a:solidFill>
                <a:latin typeface="Arial Narrow" panose="020B0606020202030204" pitchFamily="34" charset="0"/>
              </a:defRPr>
            </a:lvl2pPr>
            <a:lvl3pPr marL="1134632" indent="-226927">
              <a:defRPr sz="1600" b="1">
                <a:solidFill>
                  <a:schemeClr val="tx1"/>
                </a:solidFill>
                <a:latin typeface="Arial Narrow" panose="020B0606020202030204" pitchFamily="34" charset="0"/>
              </a:defRPr>
            </a:lvl3pPr>
            <a:lvl4pPr marL="1588485" indent="-226927">
              <a:defRPr sz="1600" b="1">
                <a:solidFill>
                  <a:schemeClr val="tx1"/>
                </a:solidFill>
                <a:latin typeface="Arial Narrow" panose="020B0606020202030204" pitchFamily="34" charset="0"/>
              </a:defRPr>
            </a:lvl4pPr>
            <a:lvl5pPr marL="2042337" indent="-226927">
              <a:defRPr sz="1600" b="1">
                <a:solidFill>
                  <a:schemeClr val="tx1"/>
                </a:solidFill>
                <a:latin typeface="Arial Narrow" panose="020B0606020202030204" pitchFamily="34" charset="0"/>
              </a:defRPr>
            </a:lvl5pPr>
            <a:lvl6pPr marL="2496192" indent="-226927" eaLnBrk="0" fontAlgn="base" hangingPunct="0">
              <a:spcBef>
                <a:spcPct val="0"/>
              </a:spcBef>
              <a:spcAft>
                <a:spcPct val="0"/>
              </a:spcAft>
              <a:defRPr sz="1600" b="1">
                <a:solidFill>
                  <a:schemeClr val="tx1"/>
                </a:solidFill>
                <a:latin typeface="Arial Narrow" panose="020B0606020202030204" pitchFamily="34" charset="0"/>
              </a:defRPr>
            </a:lvl6pPr>
            <a:lvl7pPr marL="2950044" indent="-226927" eaLnBrk="0" fontAlgn="base" hangingPunct="0">
              <a:spcBef>
                <a:spcPct val="0"/>
              </a:spcBef>
              <a:spcAft>
                <a:spcPct val="0"/>
              </a:spcAft>
              <a:defRPr sz="1600" b="1">
                <a:solidFill>
                  <a:schemeClr val="tx1"/>
                </a:solidFill>
                <a:latin typeface="Arial Narrow" panose="020B0606020202030204" pitchFamily="34" charset="0"/>
              </a:defRPr>
            </a:lvl7pPr>
            <a:lvl8pPr marL="3403896" indent="-226927" eaLnBrk="0" fontAlgn="base" hangingPunct="0">
              <a:spcBef>
                <a:spcPct val="0"/>
              </a:spcBef>
              <a:spcAft>
                <a:spcPct val="0"/>
              </a:spcAft>
              <a:defRPr sz="1600" b="1">
                <a:solidFill>
                  <a:schemeClr val="tx1"/>
                </a:solidFill>
                <a:latin typeface="Arial Narrow" panose="020B0606020202030204" pitchFamily="34" charset="0"/>
              </a:defRPr>
            </a:lvl8pPr>
            <a:lvl9pPr marL="3857749" indent="-226927" eaLnBrk="0" fontAlgn="base" hangingPunct="0">
              <a:spcBef>
                <a:spcPct val="0"/>
              </a:spcBef>
              <a:spcAft>
                <a:spcPct val="0"/>
              </a:spcAft>
              <a:defRPr sz="1600" b="1">
                <a:solidFill>
                  <a:schemeClr val="tx1"/>
                </a:solidFill>
                <a:latin typeface="Arial Narrow" panose="020B0606020202030204" pitchFamily="34" charset="0"/>
              </a:defRPr>
            </a:lvl9pPr>
          </a:lstStyle>
          <a:p>
            <a:fld id="{452C8BB0-1446-4EEC-8EDA-85A59F0A9F2D}" type="slidenum">
              <a:rPr lang="en-US" sz="1200">
                <a:latin typeface="Arial" panose="020B0604020202020204" pitchFamily="34" charset="0"/>
              </a:rPr>
              <a:pPr/>
              <a:t>5</a:t>
            </a:fld>
            <a:endParaRPr lang="en-US" sz="1200">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marL="226927" indent="-226927">
              <a:spcBef>
                <a:spcPct val="0"/>
              </a:spcBef>
            </a:pPr>
            <a:r>
              <a:rPr lang="en-US" smtClean="0">
                <a:latin typeface="Arial" panose="020B0604020202020204" pitchFamily="34" charset="0"/>
              </a:rPr>
              <a:t>1.  Verify importance of problem and project with your Champion(s)</a:t>
            </a:r>
          </a:p>
          <a:p>
            <a:pPr marL="226927" indent="-226927">
              <a:spcBef>
                <a:spcPct val="0"/>
              </a:spcBef>
              <a:buFontTx/>
              <a:buAutoNum type="arabicPeriod" startAt="2"/>
            </a:pPr>
            <a:r>
              <a:rPr lang="en-US" smtClean="0">
                <a:latin typeface="Arial" panose="020B0604020202020204" pitchFamily="34" charset="0"/>
              </a:rPr>
              <a:t> Discuss the goal and scope of the project with your Champion(s)</a:t>
            </a:r>
          </a:p>
          <a:p>
            <a:pPr marL="226927" indent="-226927">
              <a:spcBef>
                <a:spcPct val="0"/>
              </a:spcBef>
              <a:buFontTx/>
              <a:buAutoNum type="arabicPeriod" startAt="2"/>
            </a:pPr>
            <a:r>
              <a:rPr lang="en-US" smtClean="0">
                <a:latin typeface="Arial" panose="020B0604020202020204" pitchFamily="34" charset="0"/>
              </a:rPr>
              <a:t> Determine project pace and update the cover page</a:t>
            </a:r>
          </a:p>
          <a:p>
            <a:pPr marL="226927" indent="-226927">
              <a:spcBef>
                <a:spcPct val="0"/>
              </a:spcBef>
            </a:pPr>
            <a:endParaRPr lang="en-US" smtClean="0">
              <a:latin typeface="Arial" panose="020B0604020202020204" pitchFamily="34" charset="0"/>
            </a:endParaRPr>
          </a:p>
          <a:p>
            <a:pPr marL="226927" indent="-226927">
              <a:spcBef>
                <a:spcPct val="0"/>
              </a:spcBef>
            </a:pPr>
            <a:r>
              <a:rPr lang="en-US" smtClean="0">
                <a:latin typeface="Arial" panose="020B0604020202020204" pitchFamily="34" charset="0"/>
              </a:rPr>
              <a:t>Remember that your Charter page is a “living” document and CHANGES as you go through D-M-A-I-C and gather your data. In Step 2 of Measure we’ll “lock-in” these measures. </a:t>
            </a:r>
            <a:r>
              <a:rPr lang="en-US" sz="1400" b="1">
                <a:latin typeface="Arial Narrow" panose="020B0606020202030204" pitchFamily="34" charset="0"/>
              </a:rPr>
              <a:t>As you complete your project, you should modify this page to reflect what you learn about your problem.</a:t>
            </a:r>
          </a:p>
          <a:p>
            <a:pPr marL="226927" indent="-226927">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25248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3BE1814-7DBD-4AF9-A0F9-BF791D1954F4}" type="slidenum">
              <a:rPr lang="en-US" sz="1200">
                <a:latin typeface="Arial" panose="020B0604020202020204" pitchFamily="34" charset="0"/>
              </a:rPr>
              <a:pPr/>
              <a:t>8</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spcBef>
                <a:spcPct val="0"/>
              </a:spcBef>
            </a:pPr>
            <a:r>
              <a:rPr lang="en-US" dirty="0" smtClean="0">
                <a:latin typeface="Arial" panose="020B0604020202020204" pitchFamily="34" charset="0"/>
              </a:rPr>
              <a:t>1.  Addresses: What Does the Customer Want? What is a Good Product/Process? What is a Defect?</a:t>
            </a:r>
          </a:p>
          <a:p>
            <a:pPr>
              <a:spcBef>
                <a:spcPct val="0"/>
              </a:spcBef>
            </a:pPr>
            <a:r>
              <a:rPr lang="en-US" dirty="0" smtClean="0">
                <a:latin typeface="Arial" panose="020B0604020202020204" pitchFamily="34" charset="0"/>
              </a:rPr>
              <a:t>2.  Goal of Performance Standard is to Translate the Customer Need into a MEASURABLE Characteristic.</a:t>
            </a:r>
          </a:p>
          <a:p>
            <a:pPr>
              <a:spcBef>
                <a:spcPct val="0"/>
              </a:spcBef>
            </a:pPr>
            <a:r>
              <a:rPr lang="en-US" dirty="0" smtClean="0">
                <a:latin typeface="Arial" panose="020B0604020202020204" pitchFamily="34" charset="0"/>
              </a:rPr>
              <a:t>3.  Operational Definition is a Precise Description that Tells How to get a Value for the Characteristic You are Measuring.</a:t>
            </a:r>
          </a:p>
          <a:p>
            <a:endParaRPr lang="en-US" dirty="0" smtClean="0">
              <a:latin typeface="Arial" panose="020B0604020202020204" pitchFamily="34" charset="0"/>
            </a:endParaRPr>
          </a:p>
          <a:p>
            <a:r>
              <a:rPr lang="en-US" dirty="0" smtClean="0">
                <a:latin typeface="Arial" panose="020B0604020202020204" pitchFamily="34" charset="0"/>
              </a:rPr>
              <a:t>To add or delete rows within this table, right-click and select “insert rows” or “delete rows”.</a:t>
            </a:r>
          </a:p>
        </p:txBody>
      </p:sp>
    </p:spTree>
    <p:extLst>
      <p:ext uri="{BB962C8B-B14F-4D97-AF65-F5344CB8AC3E}">
        <p14:creationId xmlns:p14="http://schemas.microsoft.com/office/powerpoint/2010/main" val="47735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3BE1814-7DBD-4AF9-A0F9-BF791D1954F4}" type="slidenum">
              <a:rPr lang="en-US" sz="1200">
                <a:latin typeface="Arial" panose="020B0604020202020204" pitchFamily="34" charset="0"/>
              </a:rPr>
              <a:pPr/>
              <a:t>9</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spcBef>
                <a:spcPct val="0"/>
              </a:spcBef>
            </a:pPr>
            <a:r>
              <a:rPr lang="en-US" smtClean="0">
                <a:latin typeface="Arial" panose="020B0604020202020204" pitchFamily="34" charset="0"/>
              </a:rPr>
              <a:t>1.  Addresses: What Does the Customer Want? What is a Good Product/Process? What is a Defect?</a:t>
            </a:r>
          </a:p>
          <a:p>
            <a:pPr>
              <a:spcBef>
                <a:spcPct val="0"/>
              </a:spcBef>
            </a:pPr>
            <a:r>
              <a:rPr lang="en-US" smtClean="0">
                <a:latin typeface="Arial" panose="020B0604020202020204" pitchFamily="34" charset="0"/>
              </a:rPr>
              <a:t>2.  Goal of Performance Standard is to Translate the Customer Need into a MEASURABLE Characteristic.</a:t>
            </a:r>
          </a:p>
          <a:p>
            <a:pPr>
              <a:spcBef>
                <a:spcPct val="0"/>
              </a:spcBef>
            </a:pPr>
            <a:r>
              <a:rPr lang="en-US" smtClean="0">
                <a:latin typeface="Arial" panose="020B0604020202020204" pitchFamily="34" charset="0"/>
              </a:rPr>
              <a:t>3.  Operational Definition is a Precise Description that Tells How to get a Value for the Characteristic You are Measuring.</a:t>
            </a:r>
          </a:p>
          <a:p>
            <a:endParaRPr lang="en-US" smtClean="0">
              <a:latin typeface="Arial" panose="020B0604020202020204" pitchFamily="34" charset="0"/>
            </a:endParaRPr>
          </a:p>
          <a:p>
            <a:r>
              <a:rPr lang="en-US" smtClean="0">
                <a:latin typeface="Arial" panose="020B0604020202020204" pitchFamily="34" charset="0"/>
              </a:rPr>
              <a:t>To add or delete rows within this table, right-click and select “insert rows” or “delete rows”.</a:t>
            </a:r>
          </a:p>
        </p:txBody>
      </p:sp>
    </p:spTree>
    <p:extLst>
      <p:ext uri="{BB962C8B-B14F-4D97-AF65-F5344CB8AC3E}">
        <p14:creationId xmlns:p14="http://schemas.microsoft.com/office/powerpoint/2010/main" val="130086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3BE1814-7DBD-4AF9-A0F9-BF791D1954F4}" type="slidenum">
              <a:rPr lang="en-US" sz="1200">
                <a:latin typeface="Arial" panose="020B0604020202020204" pitchFamily="34" charset="0"/>
              </a:rPr>
              <a:pPr/>
              <a:t>11</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spcBef>
                <a:spcPct val="0"/>
              </a:spcBef>
            </a:pPr>
            <a:r>
              <a:rPr lang="en-US" smtClean="0">
                <a:latin typeface="Arial" panose="020B0604020202020204" pitchFamily="34" charset="0"/>
              </a:rPr>
              <a:t>1.  Addresses: What Does the Customer Want? What is a Good Product/Process? What is a Defect?</a:t>
            </a:r>
          </a:p>
          <a:p>
            <a:pPr>
              <a:spcBef>
                <a:spcPct val="0"/>
              </a:spcBef>
            </a:pPr>
            <a:r>
              <a:rPr lang="en-US" smtClean="0">
                <a:latin typeface="Arial" panose="020B0604020202020204" pitchFamily="34" charset="0"/>
              </a:rPr>
              <a:t>2.  Goal of Performance Standard is to Translate the Customer Need into a MEASURABLE Characteristic.</a:t>
            </a:r>
          </a:p>
          <a:p>
            <a:pPr>
              <a:spcBef>
                <a:spcPct val="0"/>
              </a:spcBef>
            </a:pPr>
            <a:r>
              <a:rPr lang="en-US" smtClean="0">
                <a:latin typeface="Arial" panose="020B0604020202020204" pitchFamily="34" charset="0"/>
              </a:rPr>
              <a:t>3.  Operational Definition is a Precise Description that Tells How to get a Value for the Characteristic You are Measuring.</a:t>
            </a:r>
          </a:p>
          <a:p>
            <a:endParaRPr lang="en-US" smtClean="0">
              <a:latin typeface="Arial" panose="020B0604020202020204" pitchFamily="34" charset="0"/>
            </a:endParaRPr>
          </a:p>
          <a:p>
            <a:r>
              <a:rPr lang="en-US" smtClean="0">
                <a:latin typeface="Arial" panose="020B0604020202020204" pitchFamily="34" charset="0"/>
              </a:rPr>
              <a:t>To add or delete rows within this table, right-click and select “insert rows” or “delete rows”.</a:t>
            </a:r>
          </a:p>
        </p:txBody>
      </p:sp>
    </p:spTree>
    <p:extLst>
      <p:ext uri="{BB962C8B-B14F-4D97-AF65-F5344CB8AC3E}">
        <p14:creationId xmlns:p14="http://schemas.microsoft.com/office/powerpoint/2010/main" val="350985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1600" b="1">
                <a:solidFill>
                  <a:schemeClr val="tx1"/>
                </a:solidFill>
                <a:latin typeface="Arial Narrow" panose="020B0606020202030204" pitchFamily="34" charset="0"/>
              </a:defRPr>
            </a:lvl1pPr>
            <a:lvl2pPr marL="739808" indent="-284541">
              <a:defRPr sz="1600" b="1">
                <a:solidFill>
                  <a:schemeClr val="tx1"/>
                </a:solidFill>
                <a:latin typeface="Arial Narrow" panose="020B0606020202030204" pitchFamily="34" charset="0"/>
              </a:defRPr>
            </a:lvl2pPr>
            <a:lvl3pPr marL="1138168" indent="-227633">
              <a:defRPr sz="1600" b="1">
                <a:solidFill>
                  <a:schemeClr val="tx1"/>
                </a:solidFill>
                <a:latin typeface="Arial Narrow" panose="020B0606020202030204" pitchFamily="34" charset="0"/>
              </a:defRPr>
            </a:lvl3pPr>
            <a:lvl4pPr marL="1593432" indent="-227633">
              <a:defRPr sz="1600" b="1">
                <a:solidFill>
                  <a:schemeClr val="tx1"/>
                </a:solidFill>
                <a:latin typeface="Arial Narrow" panose="020B0606020202030204" pitchFamily="34" charset="0"/>
              </a:defRPr>
            </a:lvl4pPr>
            <a:lvl5pPr marL="2048700" indent="-227633">
              <a:defRPr sz="1600" b="1">
                <a:solidFill>
                  <a:schemeClr val="tx1"/>
                </a:solidFill>
                <a:latin typeface="Arial Narrow" panose="020B0606020202030204" pitchFamily="34" charset="0"/>
              </a:defRPr>
            </a:lvl5pPr>
            <a:lvl6pPr marL="2503966" indent="-227633" eaLnBrk="0" fontAlgn="base" hangingPunct="0">
              <a:spcBef>
                <a:spcPct val="0"/>
              </a:spcBef>
              <a:spcAft>
                <a:spcPct val="0"/>
              </a:spcAft>
              <a:defRPr sz="1600" b="1">
                <a:solidFill>
                  <a:schemeClr val="tx1"/>
                </a:solidFill>
                <a:latin typeface="Arial Narrow" panose="020B0606020202030204" pitchFamily="34" charset="0"/>
              </a:defRPr>
            </a:lvl6pPr>
            <a:lvl7pPr marL="2959233" indent="-227633" eaLnBrk="0" fontAlgn="base" hangingPunct="0">
              <a:spcBef>
                <a:spcPct val="0"/>
              </a:spcBef>
              <a:spcAft>
                <a:spcPct val="0"/>
              </a:spcAft>
              <a:defRPr sz="1600" b="1">
                <a:solidFill>
                  <a:schemeClr val="tx1"/>
                </a:solidFill>
                <a:latin typeface="Arial Narrow" panose="020B0606020202030204" pitchFamily="34" charset="0"/>
              </a:defRPr>
            </a:lvl7pPr>
            <a:lvl8pPr marL="3414500" indent="-227633" eaLnBrk="0" fontAlgn="base" hangingPunct="0">
              <a:spcBef>
                <a:spcPct val="0"/>
              </a:spcBef>
              <a:spcAft>
                <a:spcPct val="0"/>
              </a:spcAft>
              <a:defRPr sz="1600" b="1">
                <a:solidFill>
                  <a:schemeClr val="tx1"/>
                </a:solidFill>
                <a:latin typeface="Arial Narrow" panose="020B0606020202030204" pitchFamily="34" charset="0"/>
              </a:defRPr>
            </a:lvl8pPr>
            <a:lvl9pPr marL="3869765" indent="-227633" eaLnBrk="0" fontAlgn="base" hangingPunct="0">
              <a:spcBef>
                <a:spcPct val="0"/>
              </a:spcBef>
              <a:spcAft>
                <a:spcPct val="0"/>
              </a:spcAft>
              <a:defRPr sz="1600" b="1">
                <a:solidFill>
                  <a:schemeClr val="tx1"/>
                </a:solidFill>
                <a:latin typeface="Arial Narrow" panose="020B0606020202030204" pitchFamily="34" charset="0"/>
              </a:defRPr>
            </a:lvl9pPr>
          </a:lstStyle>
          <a:p>
            <a:fld id="{13BE1814-7DBD-4AF9-A0F9-BF791D1954F4}" type="slidenum">
              <a:rPr lang="en-US" sz="1200">
                <a:latin typeface="Arial" panose="020B0604020202020204" pitchFamily="34" charset="0"/>
              </a:rPr>
              <a:pPr/>
              <a:t>12</a:t>
            </a:fld>
            <a:endParaRPr 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spcBef>
                <a:spcPct val="0"/>
              </a:spcBef>
            </a:pPr>
            <a:r>
              <a:rPr lang="en-US" smtClean="0">
                <a:latin typeface="Arial" panose="020B0604020202020204" pitchFamily="34" charset="0"/>
              </a:rPr>
              <a:t>1.  Addresses: What Does the Customer Want? What is a Good Product/Process? What is a Defect?</a:t>
            </a:r>
          </a:p>
          <a:p>
            <a:pPr>
              <a:spcBef>
                <a:spcPct val="0"/>
              </a:spcBef>
            </a:pPr>
            <a:r>
              <a:rPr lang="en-US" smtClean="0">
                <a:latin typeface="Arial" panose="020B0604020202020204" pitchFamily="34" charset="0"/>
              </a:rPr>
              <a:t>2.  Goal of Performance Standard is to Translate the Customer Need into a MEASURABLE Characteristic.</a:t>
            </a:r>
          </a:p>
          <a:p>
            <a:pPr>
              <a:spcBef>
                <a:spcPct val="0"/>
              </a:spcBef>
            </a:pPr>
            <a:r>
              <a:rPr lang="en-US" smtClean="0">
                <a:latin typeface="Arial" panose="020B0604020202020204" pitchFamily="34" charset="0"/>
              </a:rPr>
              <a:t>3.  Operational Definition is a Precise Description that Tells How to get a Value for the Characteristic You are Measuring.</a:t>
            </a:r>
          </a:p>
          <a:p>
            <a:endParaRPr lang="en-US" smtClean="0">
              <a:latin typeface="Arial" panose="020B0604020202020204" pitchFamily="34" charset="0"/>
            </a:endParaRPr>
          </a:p>
          <a:p>
            <a:r>
              <a:rPr lang="en-US" smtClean="0">
                <a:latin typeface="Arial" panose="020B0604020202020204" pitchFamily="34" charset="0"/>
              </a:rPr>
              <a:t>To add or delete rows within this table, right-click and select “insert rows” or “delete rows”.</a:t>
            </a:r>
          </a:p>
        </p:txBody>
      </p:sp>
    </p:spTree>
    <p:extLst>
      <p:ext uri="{BB962C8B-B14F-4D97-AF65-F5344CB8AC3E}">
        <p14:creationId xmlns:p14="http://schemas.microsoft.com/office/powerpoint/2010/main" val="2034155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2" descr="Lean Six Sigm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5472" y="509516"/>
            <a:ext cx="1198053" cy="938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59954"/>
            <a:ext cx="12192001" cy="569470"/>
          </a:xfrm>
          <a:prstGeom prst="rect">
            <a:avLst/>
          </a:prstGeom>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136" y="6718756"/>
            <a:ext cx="12176864" cy="204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10439400" y="5513767"/>
            <a:ext cx="1765449" cy="1159909"/>
          </a:xfrm>
          <a:prstGeom prst="rect">
            <a:avLst/>
          </a:prstGeom>
        </p:spPr>
      </p:pic>
    </p:spTree>
    <p:extLst>
      <p:ext uri="{BB962C8B-B14F-4D97-AF65-F5344CB8AC3E}">
        <p14:creationId xmlns:p14="http://schemas.microsoft.com/office/powerpoint/2010/main" val="393362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482333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5776943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420763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6028748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251306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7794439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04732-FD28-45A2-BEAE-9A101B4145C5}" type="datetimeFigureOut">
              <a:rPr lang="en-US" smtClean="0"/>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9323638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04732-FD28-45A2-BEAE-9A101B4145C5}" type="datetimeFigureOut">
              <a:rPr lang="en-US" smtClean="0"/>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1846346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4732-FD28-45A2-BEAE-9A101B4145C5}" type="datetimeFigureOut">
              <a:rPr lang="en-US" smtClean="0"/>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2848930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41863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3506051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47933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26314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310950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75111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951936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683866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2267115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F04732-FD28-45A2-BEAE-9A101B4145C5}" type="datetimeFigureOut">
              <a:rPr lang="en-US" smtClean="0"/>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461720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04732-FD28-45A2-BEAE-9A101B4145C5}" type="datetimeFigureOut">
              <a:rPr lang="en-US" smtClean="0"/>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36027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4732-FD28-45A2-BEAE-9A101B4145C5}" type="datetimeFigureOut">
              <a:rPr lang="en-US" smtClean="0"/>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38697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4095385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86981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288682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153170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72785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2" descr="Lean Six Sigm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5472" y="509516"/>
            <a:ext cx="1198053" cy="938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1" y="-59954"/>
            <a:ext cx="12192001" cy="569470"/>
          </a:xfrm>
          <a:prstGeom prst="rect">
            <a:avLst/>
          </a:prstGeom>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15136" y="6718756"/>
            <a:ext cx="12176864" cy="204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a:stretch>
            <a:fillRect/>
          </a:stretch>
        </p:blipFill>
        <p:spPr>
          <a:xfrm>
            <a:off x="10439400" y="5513767"/>
            <a:ext cx="1765449" cy="1159909"/>
          </a:xfrm>
          <a:prstGeom prst="rect">
            <a:avLst/>
          </a:prstGeom>
        </p:spPr>
      </p:pic>
    </p:spTree>
    <p:extLst>
      <p:ext uri="{BB962C8B-B14F-4D97-AF65-F5344CB8AC3E}">
        <p14:creationId xmlns:p14="http://schemas.microsoft.com/office/powerpoint/2010/main" val="21637926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81287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68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16931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859885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1837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0469665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69807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1555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61533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012891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solidFill>
                  <a:prstClr val="black"/>
                </a:solidFill>
              </a:rPr>
              <a:pPr/>
              <a:t>7/10/2014</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00757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0839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27776163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8185356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21981730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1236448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04732-FD28-45A2-BEAE-9A101B4145C5}" type="datetimeFigureOut">
              <a:rPr lang="en-US" smtClean="0"/>
              <a:t>7/10/2014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5B3D5F5-5AC1-460C-908C-CC533DA266D9}" type="slidenum">
              <a:rPr lang="en-US" smtClean="0"/>
              <a:t>‹#›</a:t>
            </a:fld>
            <a:endParaRPr lang="en-US"/>
          </a:p>
        </p:txBody>
      </p:sp>
    </p:spTree>
    <p:extLst>
      <p:ext uri="{BB962C8B-B14F-4D97-AF65-F5344CB8AC3E}">
        <p14:creationId xmlns:p14="http://schemas.microsoft.com/office/powerpoint/2010/main" val="3825737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59954"/>
            <a:ext cx="12192001" cy="569470"/>
          </a:xfrm>
          <a:prstGeom prst="rect">
            <a:avLst/>
          </a:prstGeom>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Lean Six Sigm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45472" y="509516"/>
            <a:ext cx="1198053" cy="938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5136" y="6718756"/>
            <a:ext cx="12176864" cy="204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4"/>
          <a:stretch>
            <a:fillRect/>
          </a:stretch>
        </p:blipFill>
        <p:spPr>
          <a:xfrm>
            <a:off x="10439400" y="5513767"/>
            <a:ext cx="1765449" cy="1159909"/>
          </a:xfrm>
          <a:prstGeom prst="rect">
            <a:avLst/>
          </a:prstGeom>
        </p:spPr>
      </p:pic>
    </p:spTree>
    <p:extLst>
      <p:ext uri="{BB962C8B-B14F-4D97-AF65-F5344CB8AC3E}">
        <p14:creationId xmlns:p14="http://schemas.microsoft.com/office/powerpoint/2010/main" val="1530755313"/>
      </p:ext>
    </p:extLst>
  </p:cSld>
  <p:clrMap bg1="lt1" tx1="dk1" bg2="lt2" tx2="dk2" accent1="accent1" accent2="accent2" accent3="accent3" accent4="accent4" accent5="accent5" accent6="accent6" hlink="hlink" folHlink="folHlink"/>
  <p:sldLayoutIdLst>
    <p:sldLayoutId id="2147483695" r:id="rId1"/>
    <p:sldLayoutId id="2147483691" r:id="rId2"/>
    <p:sldLayoutId id="2147483692" r:id="rId3"/>
    <p:sldLayoutId id="2147483693" r:id="rId4"/>
    <p:sldLayoutId id="2147483694" r:id="rId5"/>
    <p:sldLayoutId id="2147483690"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04732-FD28-45A2-BEAE-9A101B4145C5}" type="datetimeFigureOut">
              <a:rPr lang="en-US" smtClean="0"/>
              <a:t>7/10/2014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3D5F5-5AC1-460C-908C-CC533DA266D9}" type="slidenum">
              <a:rPr lang="en-US" smtClean="0"/>
              <a:t>‹#›</a:t>
            </a:fld>
            <a:endParaRPr lang="en-US"/>
          </a:p>
        </p:txBody>
      </p:sp>
    </p:spTree>
    <p:extLst>
      <p:ext uri="{BB962C8B-B14F-4D97-AF65-F5344CB8AC3E}">
        <p14:creationId xmlns:p14="http://schemas.microsoft.com/office/powerpoint/2010/main" val="11732297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04732-FD28-45A2-BEAE-9A101B4145C5}" type="datetimeFigureOut">
              <a:rPr lang="en-US" smtClean="0"/>
              <a:t>7/10/2014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3D5F5-5AC1-460C-908C-CC533DA266D9}" type="slidenum">
              <a:rPr lang="en-US" smtClean="0"/>
              <a:t>‹#›</a:t>
            </a:fld>
            <a:endParaRPr lang="en-US"/>
          </a:p>
        </p:txBody>
      </p:sp>
    </p:spTree>
    <p:extLst>
      <p:ext uri="{BB962C8B-B14F-4D97-AF65-F5344CB8AC3E}">
        <p14:creationId xmlns:p14="http://schemas.microsoft.com/office/powerpoint/2010/main" val="5448549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59954"/>
            <a:ext cx="12192001" cy="569470"/>
          </a:xfrm>
          <a:prstGeom prst="rect">
            <a:avLst/>
          </a:prstGeom>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2" descr="Lean Six Sigm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5472" y="509516"/>
            <a:ext cx="1198053" cy="938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5136" y="6718756"/>
            <a:ext cx="12176864" cy="204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15"/>
          <a:stretch>
            <a:fillRect/>
          </a:stretch>
        </p:blipFill>
        <p:spPr>
          <a:xfrm>
            <a:off x="10439400" y="5513767"/>
            <a:ext cx="1765449" cy="1159909"/>
          </a:xfrm>
          <a:prstGeom prst="rect">
            <a:avLst/>
          </a:prstGeom>
        </p:spPr>
      </p:pic>
    </p:spTree>
    <p:extLst>
      <p:ext uri="{BB962C8B-B14F-4D97-AF65-F5344CB8AC3E}">
        <p14:creationId xmlns:p14="http://schemas.microsoft.com/office/powerpoint/2010/main" val="133908479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package" Target="../embeddings/Microsoft_Excel_Worksheet2.xlsx"/><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package" Target="../embeddings/Microsoft_Excel_Worksheet3.xlsx"/><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package" Target="../embeddings/Microsoft_Excel_Worksheet4.xlsx"/><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7.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7.emf"/><Relationship Id="rId5" Type="http://schemas.openxmlformats.org/officeDocument/2006/relationships/package" Target="../embeddings/Microsoft_Excel_Worksheet5.xlsx"/><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image" Target="../media/image1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75"/>
          <p:cNvSpPr>
            <a:spLocks noChangeArrowheads="1"/>
          </p:cNvSpPr>
          <p:nvPr/>
        </p:nvSpPr>
        <p:spPr bwMode="auto">
          <a:xfrm>
            <a:off x="2744788" y="3612855"/>
            <a:ext cx="60436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4000" i="1" dirty="0">
                <a:latin typeface="GEsansCon57" pitchFamily="2" charset="0"/>
              </a:rPr>
              <a:t>Reduce </a:t>
            </a:r>
            <a:r>
              <a:rPr lang="en-US" sz="4000" i="1" dirty="0" smtClean="0">
                <a:latin typeface="GEsansCon57" pitchFamily="2" charset="0"/>
              </a:rPr>
              <a:t>Scrap at the Extrusion </a:t>
            </a:r>
            <a:endParaRPr lang="en-US" sz="4000" i="1" dirty="0">
              <a:latin typeface="GEsansCon57" pitchFamily="2" charset="0"/>
            </a:endParaRPr>
          </a:p>
        </p:txBody>
      </p:sp>
      <p:sp>
        <p:nvSpPr>
          <p:cNvPr id="5126" name="Rectangle 281"/>
          <p:cNvSpPr>
            <a:spLocks noChangeArrowheads="1"/>
          </p:cNvSpPr>
          <p:nvPr/>
        </p:nvSpPr>
        <p:spPr bwMode="ltGray">
          <a:xfrm>
            <a:off x="10848853" y="0"/>
            <a:ext cx="1304925"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a:solidFill>
                  <a:schemeClr val="bg1"/>
                </a:solidFill>
                <a:latin typeface="Arial" panose="020B0604020202020204" pitchFamily="34" charset="0"/>
              </a:rPr>
              <a:t>DMAIC</a:t>
            </a:r>
          </a:p>
        </p:txBody>
      </p:sp>
      <p:pic>
        <p:nvPicPr>
          <p:cNvPr id="3" name="Picture 2"/>
          <p:cNvPicPr>
            <a:picLocks noChangeAspect="1"/>
          </p:cNvPicPr>
          <p:nvPr/>
        </p:nvPicPr>
        <p:blipFill>
          <a:blip r:embed="rId3"/>
          <a:stretch>
            <a:fillRect/>
          </a:stretch>
        </p:blipFill>
        <p:spPr>
          <a:xfrm>
            <a:off x="2984818" y="2142303"/>
            <a:ext cx="1045631" cy="1093470"/>
          </a:xfrm>
          <a:prstGeom prst="rect">
            <a:avLst/>
          </a:prstGeom>
        </p:spPr>
      </p:pic>
      <p:sp>
        <p:nvSpPr>
          <p:cNvPr id="4" name="Rectangle 3"/>
          <p:cNvSpPr/>
          <p:nvPr/>
        </p:nvSpPr>
        <p:spPr>
          <a:xfrm>
            <a:off x="3918705" y="2227373"/>
            <a:ext cx="438267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Plastec-Stream</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5141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60" y="544823"/>
            <a:ext cx="10515600" cy="747507"/>
          </a:xfrm>
        </p:spPr>
        <p:txBody>
          <a:bodyPr/>
          <a:lstStyle/>
          <a:p>
            <a:r>
              <a:rPr lang="en-US" dirty="0" smtClean="0"/>
              <a:t>    </a:t>
            </a:r>
            <a:endParaRPr lang="en-US" dirty="0"/>
          </a:p>
        </p:txBody>
      </p:sp>
      <p:sp>
        <p:nvSpPr>
          <p:cNvPr id="3" name="Content Placeholder 2"/>
          <p:cNvSpPr>
            <a:spLocks noGrp="1"/>
          </p:cNvSpPr>
          <p:nvPr>
            <p:ph sz="half" idx="1"/>
          </p:nvPr>
        </p:nvSpPr>
        <p:spPr>
          <a:xfrm>
            <a:off x="139566" y="1420776"/>
            <a:ext cx="6260367" cy="4788084"/>
          </a:xfrm>
        </p:spPr>
        <p:txBody>
          <a:bodyPr/>
          <a:lstStyle/>
          <a:p>
            <a:r>
              <a:rPr lang="en-US" b="1" dirty="0" smtClean="0">
                <a:solidFill>
                  <a:srgbClr val="FF0000"/>
                </a:solidFill>
              </a:rPr>
              <a:t>Variation Analysis</a:t>
            </a:r>
          </a:p>
          <a:p>
            <a:pPr lvl="1"/>
            <a:r>
              <a:rPr lang="en-US" dirty="0" smtClean="0"/>
              <a:t>IMR charts determined that the process variation is in control </a:t>
            </a:r>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Content Placeholder 3"/>
          <p:cNvSpPr>
            <a:spLocks noGrp="1"/>
          </p:cNvSpPr>
          <p:nvPr>
            <p:ph sz="half" idx="2"/>
          </p:nvPr>
        </p:nvSpPr>
        <p:spPr>
          <a:xfrm>
            <a:off x="6776033" y="1551404"/>
            <a:ext cx="5181600" cy="4730935"/>
          </a:xfrm>
        </p:spPr>
        <p:txBody>
          <a:bodyPr/>
          <a:lstStyle/>
          <a:p>
            <a:r>
              <a:rPr lang="en-US" b="1" dirty="0" smtClean="0">
                <a:solidFill>
                  <a:srgbClr val="FF0000"/>
                </a:solidFill>
              </a:rPr>
              <a:t>Process Capability</a:t>
            </a:r>
          </a:p>
          <a:p>
            <a:pPr lvl="1"/>
            <a:r>
              <a:rPr lang="en-US" dirty="0" err="1" smtClean="0"/>
              <a:t>Cpk</a:t>
            </a:r>
            <a:r>
              <a:rPr lang="en-US" dirty="0" smtClean="0"/>
              <a:t> was calculated at 0.64</a:t>
            </a:r>
          </a:p>
          <a:p>
            <a:pPr lvl="1"/>
            <a:r>
              <a:rPr lang="en-US" dirty="0" smtClean="0"/>
              <a:t>Well below expected</a:t>
            </a:r>
          </a:p>
        </p:txBody>
      </p:sp>
      <p:sp>
        <p:nvSpPr>
          <p:cNvPr id="7" name="Rectangle 4"/>
          <p:cNvSpPr>
            <a:spLocks noChangeArrowheads="1"/>
          </p:cNvSpPr>
          <p:nvPr/>
        </p:nvSpPr>
        <p:spPr bwMode="auto">
          <a:xfrm>
            <a:off x="4039022" y="101600"/>
            <a:ext cx="51764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Baseline on Extrusion Daily Scrap</a:t>
            </a:r>
            <a:endParaRPr lang="en-US" sz="2400" i="1" dirty="0">
              <a:solidFill>
                <a:schemeClr val="bg1"/>
              </a:solidFill>
              <a:latin typeface="Arial" panose="020B0604020202020204" pitchFamily="34" charset="0"/>
            </a:endParaRPr>
          </a:p>
        </p:txBody>
      </p:sp>
      <p:sp>
        <p:nvSpPr>
          <p:cNvPr id="9" name="Rectangle 3"/>
          <p:cNvSpPr>
            <a:spLocks noChangeArrowheads="1"/>
          </p:cNvSpPr>
          <p:nvPr/>
        </p:nvSpPr>
        <p:spPr bwMode="ltGray">
          <a:xfrm>
            <a:off x="9250364" y="3176"/>
            <a:ext cx="2587850"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Measure-</a:t>
            </a:r>
            <a:r>
              <a:rPr lang="en-US" sz="1400" dirty="0" smtClean="0">
                <a:solidFill>
                  <a:schemeClr val="bg1"/>
                </a:solidFill>
                <a:latin typeface="Arial" panose="020B0604020202020204" pitchFamily="34" charset="0"/>
              </a:rPr>
              <a:t>Step M22</a:t>
            </a:r>
          </a:p>
        </p:txBody>
      </p:sp>
      <p:sp>
        <p:nvSpPr>
          <p:cNvPr id="10" name="Content Placeholder 3"/>
          <p:cNvSpPr txBox="1">
            <a:spLocks/>
          </p:cNvSpPr>
          <p:nvPr/>
        </p:nvSpPr>
        <p:spPr>
          <a:xfrm>
            <a:off x="6140302" y="1857522"/>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2" name="Content Placeholder 3"/>
          <p:cNvSpPr txBox="1">
            <a:spLocks/>
          </p:cNvSpPr>
          <p:nvPr/>
        </p:nvSpPr>
        <p:spPr>
          <a:xfrm>
            <a:off x="781493" y="1857522"/>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250" y="3128639"/>
            <a:ext cx="4058491" cy="227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269421" y="2596243"/>
            <a:ext cx="6376757" cy="3335381"/>
          </a:xfrm>
          <a:prstGeom prst="rect">
            <a:avLst/>
          </a:prstGeom>
        </p:spPr>
      </p:pic>
    </p:spTree>
    <p:extLst>
      <p:ext uri="{BB962C8B-B14F-4D97-AF65-F5344CB8AC3E}">
        <p14:creationId xmlns:p14="http://schemas.microsoft.com/office/powerpoint/2010/main" val="299029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9782" y="19637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sz="2400" b="0">
              <a:solidFill>
                <a:schemeClr val="bg1"/>
              </a:solidFill>
              <a:latin typeface="Arial" panose="020B0604020202020204" pitchFamily="34" charset="0"/>
            </a:endParaRPr>
          </a:p>
        </p:txBody>
      </p:sp>
      <p:sp>
        <p:nvSpPr>
          <p:cNvPr id="24579" name="Rectangle 3"/>
          <p:cNvSpPr>
            <a:spLocks noChangeArrowheads="1"/>
          </p:cNvSpPr>
          <p:nvPr/>
        </p:nvSpPr>
        <p:spPr bwMode="ltGray">
          <a:xfrm>
            <a:off x="9250364" y="3176"/>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Measure-</a:t>
            </a:r>
            <a:r>
              <a:rPr lang="en-US" sz="1400" dirty="0" smtClean="0">
                <a:solidFill>
                  <a:schemeClr val="bg1"/>
                </a:solidFill>
                <a:latin typeface="Arial" panose="020B0604020202020204" pitchFamily="34" charset="0"/>
              </a:rPr>
              <a:t>Step M3</a:t>
            </a:r>
            <a:endParaRPr lang="en-US" sz="2000" dirty="0">
              <a:solidFill>
                <a:schemeClr val="bg1"/>
              </a:solidFill>
              <a:latin typeface="Arial" panose="020B0604020202020204" pitchFamily="34" charset="0"/>
            </a:endParaRPr>
          </a:p>
        </p:txBody>
      </p:sp>
      <p:sp>
        <p:nvSpPr>
          <p:cNvPr id="24580" name="Rectangle 4"/>
          <p:cNvSpPr>
            <a:spLocks noChangeArrowheads="1"/>
          </p:cNvSpPr>
          <p:nvPr/>
        </p:nvSpPr>
        <p:spPr bwMode="auto">
          <a:xfrm>
            <a:off x="4111157" y="101600"/>
            <a:ext cx="51042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Baseline on  yield, cost and goals</a:t>
            </a:r>
            <a:endParaRPr lang="en-US" sz="2400" i="1" dirty="0">
              <a:solidFill>
                <a:schemeClr val="bg1"/>
              </a:solidFill>
              <a:latin typeface="Arial" panose="020B0604020202020204" pitchFamily="34" charset="0"/>
            </a:endParaRPr>
          </a:p>
        </p:txBody>
      </p:sp>
      <p:sp>
        <p:nvSpPr>
          <p:cNvPr id="24581" name="Text Box 5"/>
          <p:cNvSpPr txBox="1">
            <a:spLocks noChangeArrowheads="1"/>
          </p:cNvSpPr>
          <p:nvPr/>
        </p:nvSpPr>
        <p:spPr bwMode="auto">
          <a:xfrm>
            <a:off x="4727804" y="772755"/>
            <a:ext cx="1330098"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Actual/Goal</a:t>
            </a:r>
            <a:endParaRPr lang="en-US" dirty="0">
              <a:solidFill>
                <a:schemeClr val="bg1"/>
              </a:solidFill>
              <a:latin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03330981"/>
              </p:ext>
            </p:extLst>
          </p:nvPr>
        </p:nvGraphicFramePr>
        <p:xfrm>
          <a:off x="0" y="1320800"/>
          <a:ext cx="11565467" cy="5181600"/>
        </p:xfrm>
        <a:graphic>
          <a:graphicData uri="http://schemas.openxmlformats.org/presentationml/2006/ole">
            <mc:AlternateContent xmlns:mc="http://schemas.openxmlformats.org/markup-compatibility/2006">
              <mc:Choice xmlns:v="urn:schemas-microsoft-com:vml" Requires="v">
                <p:oleObj spid="_x0000_s36984" name="Worksheet" r:id="rId5" imgW="11467958" imgH="4819579" progId="Excel.Sheet.12">
                  <p:embed/>
                </p:oleObj>
              </mc:Choice>
              <mc:Fallback>
                <p:oleObj name="Worksheet" r:id="rId5" imgW="11467958" imgH="4819579" progId="Excel.Sheet.12">
                  <p:embed/>
                  <p:pic>
                    <p:nvPicPr>
                      <p:cNvPr id="0" name=""/>
                      <p:cNvPicPr/>
                      <p:nvPr/>
                    </p:nvPicPr>
                    <p:blipFill>
                      <a:blip r:embed="rId6"/>
                      <a:stretch>
                        <a:fillRect/>
                      </a:stretch>
                    </p:blipFill>
                    <p:spPr>
                      <a:xfrm>
                        <a:off x="0" y="1320800"/>
                        <a:ext cx="11565467" cy="5181600"/>
                      </a:xfrm>
                      <a:prstGeom prst="rect">
                        <a:avLst/>
                      </a:prstGeom>
                    </p:spPr>
                  </p:pic>
                </p:oleObj>
              </mc:Fallback>
            </mc:AlternateContent>
          </a:graphicData>
        </a:graphic>
      </p:graphicFrame>
    </p:spTree>
    <p:extLst>
      <p:ext uri="{BB962C8B-B14F-4D97-AF65-F5344CB8AC3E}">
        <p14:creationId xmlns:p14="http://schemas.microsoft.com/office/powerpoint/2010/main" val="276971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9782" y="19637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sz="2400" b="0">
              <a:solidFill>
                <a:schemeClr val="bg1"/>
              </a:solidFill>
              <a:latin typeface="Arial" panose="020B0604020202020204" pitchFamily="34" charset="0"/>
            </a:endParaRPr>
          </a:p>
        </p:txBody>
      </p:sp>
      <p:sp>
        <p:nvSpPr>
          <p:cNvPr id="24579" name="Rectangle 3"/>
          <p:cNvSpPr>
            <a:spLocks noChangeArrowheads="1"/>
          </p:cNvSpPr>
          <p:nvPr/>
        </p:nvSpPr>
        <p:spPr bwMode="ltGray">
          <a:xfrm>
            <a:off x="9415827" y="39005"/>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Measure-</a:t>
            </a:r>
            <a:r>
              <a:rPr lang="en-US" sz="1400" dirty="0" smtClean="0">
                <a:solidFill>
                  <a:schemeClr val="bg1"/>
                </a:solidFill>
                <a:latin typeface="Arial" panose="020B0604020202020204" pitchFamily="34" charset="0"/>
              </a:rPr>
              <a:t>Step M42</a:t>
            </a:r>
            <a:endParaRPr lang="en-US" sz="2000" dirty="0">
              <a:solidFill>
                <a:schemeClr val="bg1"/>
              </a:solidFill>
              <a:latin typeface="Arial" panose="020B0604020202020204" pitchFamily="34" charset="0"/>
            </a:endParaRPr>
          </a:p>
        </p:txBody>
      </p:sp>
      <p:sp>
        <p:nvSpPr>
          <p:cNvPr id="24580" name="Rectangle 4"/>
          <p:cNvSpPr>
            <a:spLocks noChangeArrowheads="1"/>
          </p:cNvSpPr>
          <p:nvPr/>
        </p:nvSpPr>
        <p:spPr bwMode="auto">
          <a:xfrm>
            <a:off x="5886451" y="101600"/>
            <a:ext cx="3328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Causes Tree Diagram</a:t>
            </a:r>
            <a:endParaRPr lang="en-US" sz="2400" i="1" dirty="0">
              <a:solidFill>
                <a:schemeClr val="bg1"/>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97296681"/>
              </p:ext>
            </p:extLst>
          </p:nvPr>
        </p:nvGraphicFramePr>
        <p:xfrm>
          <a:off x="437321" y="1119635"/>
          <a:ext cx="11092069" cy="5098292"/>
        </p:xfrm>
        <a:graphic>
          <a:graphicData uri="http://schemas.openxmlformats.org/drawingml/2006/table">
            <a:tbl>
              <a:tblPr/>
              <a:tblGrid>
                <a:gridCol w="312836"/>
                <a:gridCol w="68008"/>
                <a:gridCol w="316236"/>
                <a:gridCol w="193821"/>
                <a:gridCol w="316236"/>
                <a:gridCol w="71409"/>
                <a:gridCol w="357041"/>
                <a:gridCol w="112213"/>
                <a:gridCol w="299233"/>
                <a:gridCol w="71409"/>
                <a:gridCol w="258429"/>
                <a:gridCol w="136015"/>
                <a:gridCol w="275432"/>
                <a:gridCol w="108813"/>
                <a:gridCol w="312836"/>
                <a:gridCol w="122415"/>
                <a:gridCol w="397845"/>
                <a:gridCol w="95211"/>
                <a:gridCol w="340040"/>
                <a:gridCol w="163219"/>
                <a:gridCol w="397845"/>
                <a:gridCol w="81609"/>
                <a:gridCol w="299233"/>
                <a:gridCol w="136015"/>
                <a:gridCol w="265231"/>
                <a:gridCol w="102012"/>
                <a:gridCol w="255029"/>
                <a:gridCol w="193821"/>
                <a:gridCol w="316236"/>
                <a:gridCol w="68008"/>
                <a:gridCol w="258429"/>
                <a:gridCol w="204024"/>
                <a:gridCol w="285633"/>
                <a:gridCol w="54406"/>
                <a:gridCol w="394446"/>
                <a:gridCol w="153017"/>
                <a:gridCol w="312836"/>
                <a:gridCol w="81609"/>
                <a:gridCol w="312836"/>
                <a:gridCol w="136015"/>
                <a:gridCol w="353641"/>
                <a:gridCol w="81609"/>
                <a:gridCol w="299233"/>
                <a:gridCol w="204024"/>
                <a:gridCol w="275432"/>
                <a:gridCol w="68008"/>
                <a:gridCol w="275432"/>
                <a:gridCol w="149617"/>
                <a:gridCol w="340040"/>
                <a:gridCol w="81609"/>
                <a:gridCol w="326437"/>
              </a:tblGrid>
              <a:tr h="291742">
                <a:tc>
                  <a:txBody>
                    <a:bodyPr/>
                    <a:lstStyle/>
                    <a:p>
                      <a:pPr algn="l" fontAlgn="b"/>
                      <a:endParaRPr lang="en-US" sz="1000" b="0" i="0" u="none" strike="noStrike" dirty="0">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000" b="0" i="0" u="none" strike="noStrike" dirty="0">
                          <a:solidFill>
                            <a:srgbClr val="000000"/>
                          </a:solidFill>
                          <a:effectLst/>
                          <a:latin typeface="Calibri"/>
                        </a:rPr>
                        <a:t>SCRAP</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r>
              <a:tr h="204371">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a:t>
                      </a:r>
                    </a:p>
                  </a:txBody>
                  <a:tcPr marL="8108" marR="8108" marT="8108"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r>
              <a:tr h="204371">
                <a:tc>
                  <a:txBody>
                    <a:bodyPr/>
                    <a:lstStyle/>
                    <a:p>
                      <a:pPr algn="l" fontAlgn="b"/>
                      <a:endParaRPr lang="en-US" sz="1000" b="0" i="0" u="none" strike="noStrike">
                        <a:solidFill>
                          <a:srgbClr val="000000"/>
                        </a:solidFill>
                        <a:effectLst/>
                        <a:latin typeface="Calibri"/>
                      </a:endParaRPr>
                    </a:p>
                  </a:txBody>
                  <a:tcPr marL="8108" marR="8108" marT="810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a:endParaRP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a:noFill/>
                    </a:lnT>
                    <a:lnB>
                      <a:noFill/>
                    </a:lnB>
                  </a:tcPr>
                </a:tc>
              </a:tr>
              <a:tr h="204371">
                <a:tc>
                  <a:txBody>
                    <a:bodyPr/>
                    <a:lstStyle/>
                    <a:p>
                      <a:pPr algn="l" fontAlgn="b"/>
                      <a:endParaRPr lang="en-US" sz="1000" b="0" i="0" u="none" strike="noStrike">
                        <a:solidFill>
                          <a:srgbClr val="000000"/>
                        </a:solidFill>
                        <a:effectLst/>
                        <a:latin typeface="Calibri"/>
                      </a:endParaRP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108" marR="8108" marT="8108" marB="0" anchor="b">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86786">
                <a:tc gridSpan="3">
                  <a:txBody>
                    <a:bodyPr/>
                    <a:lstStyle/>
                    <a:p>
                      <a:pPr algn="ctr" fontAlgn="b"/>
                      <a:r>
                        <a:rPr lang="en-US" sz="700" b="1" i="0" u="none" strike="noStrike">
                          <a:solidFill>
                            <a:srgbClr val="000000"/>
                          </a:solidFill>
                          <a:effectLst/>
                          <a:latin typeface="Calibri"/>
                        </a:rPr>
                        <a:t>Color Change</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AD47"/>
                    </a:solidFill>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dirty="0">
                          <a:solidFill>
                            <a:srgbClr val="000000"/>
                          </a:solidFill>
                          <a:effectLst/>
                          <a:latin typeface="Calibri"/>
                        </a:rPr>
                        <a:t>Mechanical</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Start Up</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DEDED"/>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Contaminated</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Out of Spec</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Feed Syst.</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Trash in Die</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Break Out</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DEDED"/>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Butane Issues</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Runout of</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Runout of</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Runout of</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Shutdouwn</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DEDED"/>
                    </a:solidFill>
                  </a:tcPr>
                </a:tc>
                <a:tc hMerge="1">
                  <a:txBody>
                    <a:bodyPr/>
                    <a:lstStyle/>
                    <a:p>
                      <a:endParaRPr lang="en-US"/>
                    </a:p>
                  </a:txBody>
                  <a:tcPr/>
                </a:tc>
                <a:tc hMerge="1">
                  <a:txBody>
                    <a:bodyPr/>
                    <a:lstStyle/>
                    <a:p>
                      <a:endParaRPr lang="en-US"/>
                    </a:p>
                  </a:txBody>
                  <a:tcPr/>
                </a:tc>
              </a:tr>
              <a:tr h="195681">
                <a:tc gridSpan="3">
                  <a:txBody>
                    <a:bodyPr/>
                    <a:lstStyle/>
                    <a:p>
                      <a:pPr algn="ctr" fontAlgn="b"/>
                      <a:r>
                        <a:rPr lang="en-US" sz="700" b="1" i="0" u="none" strike="noStrike">
                          <a:solidFill>
                            <a:srgbClr val="000000"/>
                          </a:solidFill>
                          <a:effectLst/>
                          <a:latin typeface="Calibri"/>
                        </a:rPr>
                        <a:t>CC</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MECH</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SU</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Regrind(CR)</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OS</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Failure(FSF)</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TD</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BO</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BI</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Regrind(RR)</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Virgin(RV)</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Color(RC)</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a:txBody>
                    <a:bodyPr/>
                    <a:lstStyle/>
                    <a:p>
                      <a:pPr algn="ctr" fontAlgn="b"/>
                      <a:endParaRPr lang="en-US" sz="700" b="1" i="0" u="none" strike="noStrike">
                        <a:solidFill>
                          <a:srgbClr val="000000"/>
                        </a:solidFill>
                        <a:effectLst/>
                        <a:latin typeface="Calibri"/>
                      </a:endParaRP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000000"/>
                          </a:solidFill>
                          <a:effectLst/>
                          <a:latin typeface="Calibri"/>
                        </a:rPr>
                        <a:t>SD</a:t>
                      </a:r>
                    </a:p>
                  </a:txBody>
                  <a:tcPr marL="8108" marR="8108" marT="8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r>
              <a:tr h="204371">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08" marR="8108" marT="810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786">
                <a:tc gridSpan="3">
                  <a:txBody>
                    <a:bodyPr/>
                    <a:lstStyle/>
                    <a:p>
                      <a:pPr algn="ctr" fontAlgn="b"/>
                      <a:r>
                        <a:rPr lang="en-US" sz="700" b="0" i="0" u="none" strike="noStrike">
                          <a:solidFill>
                            <a:srgbClr val="000000"/>
                          </a:solidFill>
                          <a:effectLst/>
                          <a:latin typeface="Calibri"/>
                        </a:rPr>
                        <a:t>Change over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Screens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Inventory</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Different </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4.5 RPM</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Low Light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Trash</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Not at setpoint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Low light </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Clumps in</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Inventory</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86786">
                <a:tc gridSpan="3">
                  <a:txBody>
                    <a:bodyPr/>
                    <a:lstStyle/>
                    <a:p>
                      <a:pPr algn="ctr" fontAlgn="b"/>
                      <a:r>
                        <a:rPr lang="en-US" sz="700" b="1" i="0" u="none" strike="noStrike">
                          <a:solidFill>
                            <a:srgbClr val="70AD47"/>
                          </a:solidFill>
                          <a:effectLst/>
                          <a:latin typeface="Calibri"/>
                        </a:rPr>
                        <a:t>CO</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Heaters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Maint.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regrind color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Blade dull</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Compressed</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Dirty Mandrel</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Pump</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not working</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Hopper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Maintenance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r>
              <a:tr h="186786">
                <a:tc gridSpan="3">
                  <a:txBody>
                    <a:bodyPr/>
                    <a:lstStyle/>
                    <a:p>
                      <a:pPr algn="ctr" fontAlgn="b"/>
                      <a:r>
                        <a:rPr lang="en-US" sz="700" b="1" i="0" u="none" strike="noStrike">
                          <a:solidFill>
                            <a:srgbClr val="70AD47"/>
                          </a:solidFill>
                          <a:effectLst/>
                          <a:latin typeface="Calibri"/>
                        </a:rPr>
                        <a:t>CR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Mandrel</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Unschedule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Trash</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Spots on</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air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Water flow</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Empty Silos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Feeder Stop</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Unschedule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r>
              <a:tr h="186786">
                <a:tc gridSpan="3">
                  <a:txBody>
                    <a:bodyPr/>
                    <a:lstStyle/>
                    <a:p>
                      <a:pPr algn="ctr" fontAlgn="b"/>
                      <a:r>
                        <a:rPr lang="en-US" sz="700" b="1" i="0" u="none" strike="noStrike">
                          <a:solidFill>
                            <a:srgbClr val="70AD47"/>
                          </a:solidFill>
                          <a:effectLst/>
                          <a:latin typeface="Calibri"/>
                        </a:rPr>
                        <a:t>FSF</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Water flow</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shutdown</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Water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Sheet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 Auger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Electrical</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Jams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Compressed</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shutdown</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r>
              <a:tr h="186786">
                <a:tc gridSpan="3">
                  <a:txBody>
                    <a:bodyPr/>
                    <a:lstStyle/>
                    <a:p>
                      <a:pPr algn="ctr" fontAlgn="b"/>
                      <a:r>
                        <a:rPr lang="en-US" sz="700" b="1" i="0" u="none" strike="noStrike">
                          <a:solidFill>
                            <a:srgbClr val="70AD47"/>
                          </a:solidFill>
                          <a:effectLst/>
                          <a:latin typeface="Calibri"/>
                        </a:rPr>
                        <a:t>RR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Valve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Power out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4.5 Amps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Feeder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Clumps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air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en-US" sz="700" b="0" i="0" u="none" strike="noStrike">
                          <a:solidFill>
                            <a:srgbClr val="000000"/>
                          </a:solidFill>
                          <a:effectLst/>
                          <a:latin typeface="Calibri"/>
                        </a:rPr>
                        <a:t>`</a:t>
                      </a: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Power out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6786">
                <a:tc gridSpan="3">
                  <a:txBody>
                    <a:bodyPr/>
                    <a:lstStyle/>
                    <a:p>
                      <a:pPr algn="ctr" fontAlgn="b"/>
                      <a:r>
                        <a:rPr lang="en-US" sz="700" b="1" i="0" u="none" strike="noStrike">
                          <a:solidFill>
                            <a:srgbClr val="70AD47"/>
                          </a:solidFill>
                          <a:effectLst/>
                          <a:latin typeface="Calibri"/>
                        </a:rPr>
                        <a:t>RC</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Compressed </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Operator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Pump</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Trash</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r>
              <a:tr h="186786">
                <a:tc gridSpan="3">
                  <a:txBody>
                    <a:bodyPr/>
                    <a:lstStyle/>
                    <a:p>
                      <a:pPr algn="ctr" fontAlgn="b"/>
                      <a:r>
                        <a:rPr lang="en-US" sz="700" b="0" i="0" u="none" strike="noStrike">
                          <a:solidFill>
                            <a:srgbClr val="000000"/>
                          </a:solidFill>
                          <a:effectLst/>
                          <a:latin typeface="Calibri"/>
                        </a:rPr>
                        <a:t>Operator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air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Water flow</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Shaker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Operator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204371">
                <a:tc gridSpan="3">
                  <a:txBody>
                    <a:bodyPr/>
                    <a:lstStyle/>
                    <a:p>
                      <a:pPr algn="ctr" fontAlgn="b"/>
                      <a:r>
                        <a:rPr lang="en-US" sz="700" b="0" i="0" u="none" strike="noStrike">
                          <a:solidFill>
                            <a:srgbClr val="000000"/>
                          </a:solidFill>
                          <a:effectLst/>
                          <a:latin typeface="Calibri"/>
                        </a:rPr>
                        <a:t>Colorator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4.5 RPM</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Pressure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Compressed</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10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4.5 AMPS</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Butane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air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Power out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S-wrap Speed</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Bent auger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Feeder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Talc Feeder</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Power out</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pump</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Die Gap</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Feeder pump</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Die</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dirty="0">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1" i="0" u="none" strike="noStrike">
                          <a:solidFill>
                            <a:srgbClr val="70AD47"/>
                          </a:solidFill>
                          <a:effectLst/>
                          <a:latin typeface="Calibri"/>
                        </a:rPr>
                        <a:t>CC</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22686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700" b="0" i="0" u="none" strike="noStrike">
                          <a:solidFill>
                            <a:srgbClr val="000000"/>
                          </a:solidFill>
                          <a:effectLst/>
                          <a:latin typeface="Calibri"/>
                        </a:rPr>
                        <a:t>Air ring</a:t>
                      </a:r>
                    </a:p>
                  </a:txBody>
                  <a:tcPr marL="8108" marR="8108" marT="81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gridSpan="3">
                  <a:txBody>
                    <a:bodyPr/>
                    <a:lstStyle/>
                    <a:p>
                      <a:pPr algn="ctr" fontAlgn="b"/>
                      <a:r>
                        <a:rPr lang="en-US" sz="700" b="0" i="0" u="none" strike="noStrike">
                          <a:solidFill>
                            <a:srgbClr val="000000"/>
                          </a:solidFill>
                          <a:effectLst/>
                          <a:latin typeface="Calibri"/>
                        </a:rPr>
                        <a:t> </a:t>
                      </a: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dirty="0">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700" b="0" i="0" u="none" strike="noStrike">
                          <a:solidFill>
                            <a:srgbClr val="000000"/>
                          </a:solidFill>
                          <a:effectLst/>
                          <a:latin typeface="Calibri"/>
                        </a:rPr>
                        <a:t>Water leak</a:t>
                      </a:r>
                    </a:p>
                  </a:txBody>
                  <a:tcPr marL="8108" marR="8108"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gridSpan="3">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en-US" sz="700" b="0" i="0" u="none" strike="noStrike">
                          <a:solidFill>
                            <a:srgbClr val="000000"/>
                          </a:solidFill>
                          <a:effectLst/>
                          <a:latin typeface="Calibri"/>
                        </a:rPr>
                        <a:t>Die /mandrel </a:t>
                      </a:r>
                    </a:p>
                  </a:txBody>
                  <a:tcPr marL="8108" marR="8108"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700" b="0" i="0" u="none" strike="noStrike">
                          <a:solidFill>
                            <a:srgbClr val="000000"/>
                          </a:solidFill>
                          <a:effectLst/>
                          <a:latin typeface="Calibri"/>
                        </a:rPr>
                        <a:t>change</a:t>
                      </a:r>
                    </a:p>
                  </a:txBody>
                  <a:tcPr marL="8108" marR="8108"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700" b="0" i="0" u="none" strike="noStrike">
                          <a:solidFill>
                            <a:srgbClr val="000000"/>
                          </a:solidFill>
                          <a:effectLst/>
                          <a:latin typeface="Calibri"/>
                        </a:rPr>
                        <a:t>Colorator</a:t>
                      </a:r>
                    </a:p>
                  </a:txBody>
                  <a:tcPr marL="8108" marR="8108" marT="81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a:endParaRPr>
                    </a:p>
                  </a:txBody>
                  <a:tcPr marL="8108" marR="8108" marT="810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r>
              <a:tr h="186786">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8108" marR="8108" marT="8108"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a:endParaRPr>
                    </a:p>
                  </a:txBody>
                  <a:tcPr marL="8108" marR="8108" marT="8108" marB="0" anchor="b">
                    <a:lnL>
                      <a:noFill/>
                    </a:lnL>
                    <a:lnR>
                      <a:noFill/>
                    </a:lnR>
                    <a:lnT>
                      <a:noFill/>
                    </a:lnT>
                    <a:lnB>
                      <a:noFill/>
                    </a:lnB>
                  </a:tcPr>
                </a:tc>
              </a:tr>
            </a:tbl>
          </a:graphicData>
        </a:graphic>
      </p:graphicFrame>
      <p:sp>
        <p:nvSpPr>
          <p:cNvPr id="6" name="Text Box 5"/>
          <p:cNvSpPr txBox="1">
            <a:spLocks noChangeArrowheads="1"/>
          </p:cNvSpPr>
          <p:nvPr/>
        </p:nvSpPr>
        <p:spPr bwMode="auto">
          <a:xfrm>
            <a:off x="1747838" y="835026"/>
            <a:ext cx="2863284"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Extrusion Scrap per  Cause</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17718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65" y="790428"/>
            <a:ext cx="10515600" cy="1325563"/>
          </a:xfrm>
        </p:spPr>
        <p:txBody>
          <a:bodyPr/>
          <a:lstStyle/>
          <a:p>
            <a:pPr algn="ctr"/>
            <a:r>
              <a:rPr lang="en-US" dirty="0"/>
              <a:t>Outcome of </a:t>
            </a:r>
            <a:r>
              <a:rPr lang="en-US" dirty="0" smtClean="0"/>
              <a:t>Analyze </a:t>
            </a:r>
            <a:r>
              <a:rPr lang="en-US" dirty="0"/>
              <a:t>Phase</a:t>
            </a:r>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Our Objective is to narrow to the vital few</a:t>
            </a:r>
          </a:p>
          <a:p>
            <a:pPr marL="914400" lvl="1" indent="-457200">
              <a:buFont typeface="+mj-lt"/>
              <a:buAutoNum type="arabicPeriod"/>
            </a:pPr>
            <a:r>
              <a:rPr lang="en-US" dirty="0" smtClean="0"/>
              <a:t>By looking at each step and seeing where the problems are originating from.</a:t>
            </a:r>
          </a:p>
          <a:p>
            <a:pPr lvl="2"/>
            <a:r>
              <a:rPr lang="en-US" dirty="0" smtClean="0"/>
              <a:t>Detailed Process Map with root cause analysis</a:t>
            </a:r>
          </a:p>
          <a:p>
            <a:pPr marL="914400" lvl="1" indent="-457200">
              <a:buFont typeface="+mj-lt"/>
              <a:buAutoNum type="arabicPeriod"/>
            </a:pPr>
            <a:r>
              <a:rPr lang="en-US" dirty="0" smtClean="0"/>
              <a:t>By narrowing down to the vital few using the following tools.</a:t>
            </a:r>
          </a:p>
          <a:p>
            <a:pPr lvl="2"/>
            <a:r>
              <a:rPr lang="en-US" dirty="0" smtClean="0"/>
              <a:t>Pareto Analysis – 80 percent of our Scrap was produced by 20% of the causes </a:t>
            </a:r>
          </a:p>
          <a:p>
            <a:pPr lvl="3"/>
            <a:r>
              <a:rPr lang="en-US" dirty="0" smtClean="0"/>
              <a:t>6 key causes identified</a:t>
            </a:r>
          </a:p>
          <a:p>
            <a:pPr lvl="2"/>
            <a:r>
              <a:rPr lang="en-US" dirty="0" smtClean="0"/>
              <a:t>Regression Analysis – Proved that the six identified were significant </a:t>
            </a:r>
          </a:p>
          <a:p>
            <a:pPr lvl="2"/>
            <a:r>
              <a:rPr lang="en-US" dirty="0" smtClean="0"/>
              <a:t>Hypothesis Testing – The vital few were identified (Color Change and Mechanical Issues)</a:t>
            </a:r>
          </a:p>
          <a:p>
            <a:pPr marL="914400" lvl="1" indent="-457200">
              <a:buFont typeface="+mj-lt"/>
              <a:buAutoNum type="arabicPeriod"/>
            </a:pPr>
            <a:r>
              <a:rPr lang="en-US" dirty="0" smtClean="0"/>
              <a:t>Summarizing the root causes of our vital few </a:t>
            </a:r>
          </a:p>
          <a:p>
            <a:pPr lvl="2"/>
            <a:r>
              <a:rPr lang="en-US" dirty="0" smtClean="0"/>
              <a:t>By identifying variation of our causes</a:t>
            </a:r>
          </a:p>
          <a:p>
            <a:pPr lvl="2"/>
            <a:r>
              <a:rPr lang="en-US" dirty="0" smtClean="0"/>
              <a:t>Root cause analysis</a:t>
            </a:r>
          </a:p>
          <a:p>
            <a:pPr marL="914400" lvl="1" indent="-457200">
              <a:buFont typeface="+mj-lt"/>
              <a:buAutoNum type="arabicPeriod"/>
            </a:pPr>
            <a:endParaRPr lang="en-US" dirty="0" smtClean="0"/>
          </a:p>
          <a:p>
            <a:pPr marL="457200" lvl="1" indent="0">
              <a:buNone/>
            </a:pPr>
            <a:r>
              <a:rPr lang="en-US" dirty="0"/>
              <a:t>	</a:t>
            </a:r>
          </a:p>
        </p:txBody>
      </p:sp>
      <p:sp>
        <p:nvSpPr>
          <p:cNvPr id="5" name="Rectangle 3"/>
          <p:cNvSpPr>
            <a:spLocks noChangeArrowheads="1"/>
          </p:cNvSpPr>
          <p:nvPr/>
        </p:nvSpPr>
        <p:spPr bwMode="ltGray">
          <a:xfrm>
            <a:off x="9415827" y="39005"/>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Analyze-</a:t>
            </a:r>
            <a:r>
              <a:rPr lang="en-US" sz="1400" dirty="0" smtClean="0">
                <a:solidFill>
                  <a:schemeClr val="bg1"/>
                </a:solidFill>
                <a:latin typeface="Arial" panose="020B0604020202020204" pitchFamily="34" charset="0"/>
              </a:rPr>
              <a:t>Step A0</a:t>
            </a:r>
            <a:endParaRPr lang="en-US"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149182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9782" y="19637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sz="2400" b="0">
              <a:solidFill>
                <a:schemeClr val="bg1"/>
              </a:solidFill>
              <a:latin typeface="Arial" panose="020B0604020202020204" pitchFamily="34" charset="0"/>
            </a:endParaRPr>
          </a:p>
        </p:txBody>
      </p:sp>
      <p:sp>
        <p:nvSpPr>
          <p:cNvPr id="24579" name="Rectangle 3"/>
          <p:cNvSpPr>
            <a:spLocks noChangeArrowheads="1"/>
          </p:cNvSpPr>
          <p:nvPr/>
        </p:nvSpPr>
        <p:spPr bwMode="ltGray">
          <a:xfrm>
            <a:off x="9415827" y="39005"/>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Analyze-</a:t>
            </a:r>
            <a:r>
              <a:rPr lang="en-US" sz="1400" dirty="0" smtClean="0">
                <a:solidFill>
                  <a:schemeClr val="bg1"/>
                </a:solidFill>
                <a:latin typeface="Arial" panose="020B0604020202020204" pitchFamily="34" charset="0"/>
              </a:rPr>
              <a:t>Step A1</a:t>
            </a:r>
            <a:endParaRPr lang="en-US" sz="2000" dirty="0">
              <a:solidFill>
                <a:schemeClr val="bg1"/>
              </a:solidFill>
              <a:latin typeface="Arial" panose="020B0604020202020204" pitchFamily="34" charset="0"/>
            </a:endParaRPr>
          </a:p>
        </p:txBody>
      </p:sp>
      <p:sp>
        <p:nvSpPr>
          <p:cNvPr id="24580" name="Rectangle 4"/>
          <p:cNvSpPr>
            <a:spLocks noChangeArrowheads="1"/>
          </p:cNvSpPr>
          <p:nvPr/>
        </p:nvSpPr>
        <p:spPr bwMode="auto">
          <a:xfrm>
            <a:off x="5848812" y="101600"/>
            <a:ext cx="3366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Detailed Process Map</a:t>
            </a:r>
            <a:endParaRPr lang="en-US" sz="2400" i="1" dirty="0">
              <a:solidFill>
                <a:schemeClr val="bg1"/>
              </a:solidFill>
              <a:latin typeface="Arial" panose="020B0604020202020204" pitchFamily="34" charset="0"/>
            </a:endParaRPr>
          </a:p>
        </p:txBody>
      </p:sp>
      <p:sp>
        <p:nvSpPr>
          <p:cNvPr id="10" name="Text Box 5"/>
          <p:cNvSpPr txBox="1">
            <a:spLocks noChangeArrowheads="1"/>
          </p:cNvSpPr>
          <p:nvPr/>
        </p:nvSpPr>
        <p:spPr bwMode="auto">
          <a:xfrm>
            <a:off x="8547723" y="665749"/>
            <a:ext cx="2216056"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Root Cause Analysis</a:t>
            </a:r>
            <a:endParaRPr lang="en-US" dirty="0">
              <a:solidFill>
                <a:schemeClr val="bg1"/>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202313" y="979739"/>
            <a:ext cx="9561465" cy="5641497"/>
          </a:xfrm>
          <a:prstGeom prst="rect">
            <a:avLst/>
          </a:prstGeom>
        </p:spPr>
      </p:pic>
    </p:spTree>
    <p:extLst>
      <p:ext uri="{BB962C8B-B14F-4D97-AF65-F5344CB8AC3E}">
        <p14:creationId xmlns:p14="http://schemas.microsoft.com/office/powerpoint/2010/main" val="66166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9782" y="19637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sz="2400" b="0">
              <a:solidFill>
                <a:schemeClr val="bg1"/>
              </a:solidFill>
              <a:latin typeface="Arial" panose="020B0604020202020204" pitchFamily="34" charset="0"/>
            </a:endParaRPr>
          </a:p>
        </p:txBody>
      </p:sp>
      <p:sp>
        <p:nvSpPr>
          <p:cNvPr id="24579" name="Rectangle 3"/>
          <p:cNvSpPr>
            <a:spLocks noChangeArrowheads="1"/>
          </p:cNvSpPr>
          <p:nvPr/>
        </p:nvSpPr>
        <p:spPr bwMode="ltGray">
          <a:xfrm>
            <a:off x="9415827" y="39005"/>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Analyze-</a:t>
            </a:r>
            <a:r>
              <a:rPr lang="en-US" sz="1400" dirty="0" smtClean="0">
                <a:solidFill>
                  <a:schemeClr val="bg1"/>
                </a:solidFill>
                <a:latin typeface="Arial" panose="020B0604020202020204" pitchFamily="34" charset="0"/>
              </a:rPr>
              <a:t>Step  A2</a:t>
            </a:r>
            <a:endParaRPr lang="en-US" sz="2000" dirty="0">
              <a:solidFill>
                <a:schemeClr val="bg1"/>
              </a:solidFill>
              <a:latin typeface="Arial" panose="020B0604020202020204" pitchFamily="34" charset="0"/>
            </a:endParaRPr>
          </a:p>
        </p:txBody>
      </p:sp>
      <p:sp>
        <p:nvSpPr>
          <p:cNvPr id="24580" name="Rectangle 4"/>
          <p:cNvSpPr>
            <a:spLocks noChangeArrowheads="1"/>
          </p:cNvSpPr>
          <p:nvPr/>
        </p:nvSpPr>
        <p:spPr bwMode="auto">
          <a:xfrm>
            <a:off x="5712749" y="101600"/>
            <a:ext cx="3502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a:solidFill>
                  <a:schemeClr val="bg1"/>
                </a:solidFill>
                <a:latin typeface="Arial" panose="020B0604020202020204" pitchFamily="34" charset="0"/>
              </a:rPr>
              <a:t>Vital Few Identification</a:t>
            </a:r>
          </a:p>
        </p:txBody>
      </p:sp>
      <p:sp>
        <p:nvSpPr>
          <p:cNvPr id="10" name="Text Box 5"/>
          <p:cNvSpPr txBox="1">
            <a:spLocks noChangeArrowheads="1"/>
          </p:cNvSpPr>
          <p:nvPr/>
        </p:nvSpPr>
        <p:spPr bwMode="auto">
          <a:xfrm>
            <a:off x="1183537" y="1028226"/>
            <a:ext cx="1715919"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Pareto Analysis</a:t>
            </a:r>
            <a:endParaRPr lang="en-US" dirty="0">
              <a:solidFill>
                <a:schemeClr val="bg1"/>
              </a:solidFill>
              <a:latin typeface="Arial" panose="020B0604020202020204" pitchFamily="34" charset="0"/>
            </a:endParaRPr>
          </a:p>
        </p:txBody>
      </p:sp>
      <p:sp>
        <p:nvSpPr>
          <p:cNvPr id="3" name="TextBox 2"/>
          <p:cNvSpPr txBox="1"/>
          <p:nvPr/>
        </p:nvSpPr>
        <p:spPr>
          <a:xfrm>
            <a:off x="592336" y="4986522"/>
            <a:ext cx="3898021" cy="2554545"/>
          </a:xfrm>
          <a:prstGeom prst="rect">
            <a:avLst/>
          </a:prstGeom>
          <a:noFill/>
        </p:spPr>
        <p:txBody>
          <a:bodyPr wrap="square" rtlCol="0">
            <a:spAutoFit/>
          </a:bodyPr>
          <a:lstStyle/>
          <a:p>
            <a:pPr algn="just"/>
            <a:r>
              <a:rPr lang="en-US" sz="2800" dirty="0" smtClean="0">
                <a:solidFill>
                  <a:srgbClr val="FF0000"/>
                </a:solidFill>
              </a:rPr>
              <a:t>   82%</a:t>
            </a:r>
            <a:r>
              <a:rPr lang="en-US" sz="1400" dirty="0" smtClean="0"/>
              <a:t> Of  scrap are due to:</a:t>
            </a:r>
          </a:p>
          <a:p>
            <a:pPr marL="171450" indent="-171450">
              <a:buFont typeface="Arial" panose="020B0604020202020204" pitchFamily="34" charset="0"/>
              <a:buChar char="•"/>
            </a:pPr>
            <a:r>
              <a:rPr lang="en-US" sz="1400" dirty="0" smtClean="0"/>
              <a:t>Color Change(</a:t>
            </a:r>
            <a:r>
              <a:rPr lang="en-US" sz="1400" dirty="0" smtClean="0">
                <a:solidFill>
                  <a:srgbClr val="FF0000"/>
                </a:solidFill>
              </a:rPr>
              <a:t>CC</a:t>
            </a:r>
            <a:r>
              <a:rPr lang="en-US" sz="1400" dirty="0" smtClean="0"/>
              <a:t>) procedure - 21 %</a:t>
            </a:r>
          </a:p>
          <a:p>
            <a:pPr marL="171450" indent="-171450">
              <a:buFont typeface="Arial" panose="020B0604020202020204" pitchFamily="34" charset="0"/>
              <a:buChar char="•"/>
            </a:pPr>
            <a:r>
              <a:rPr lang="en-US" sz="1400" dirty="0" smtClean="0"/>
              <a:t>Mechanical (</a:t>
            </a:r>
            <a:r>
              <a:rPr lang="en-US" sz="1400" dirty="0" smtClean="0">
                <a:solidFill>
                  <a:srgbClr val="FF0000"/>
                </a:solidFill>
              </a:rPr>
              <a:t>MECH</a:t>
            </a:r>
            <a:r>
              <a:rPr lang="en-US" sz="1400" dirty="0" smtClean="0"/>
              <a:t>)Issues – 19 %</a:t>
            </a:r>
          </a:p>
          <a:p>
            <a:pPr marL="171450" indent="-171450">
              <a:buFont typeface="Arial" panose="020B0604020202020204" pitchFamily="34" charset="0"/>
              <a:buChar char="•"/>
            </a:pPr>
            <a:r>
              <a:rPr lang="en-US" sz="1400" dirty="0" smtClean="0"/>
              <a:t>Out of Specifications (</a:t>
            </a:r>
            <a:r>
              <a:rPr lang="en-US" sz="1400" dirty="0" smtClean="0">
                <a:solidFill>
                  <a:srgbClr val="FF0000"/>
                </a:solidFill>
              </a:rPr>
              <a:t>OS</a:t>
            </a:r>
            <a:r>
              <a:rPr lang="en-US" sz="1400" dirty="0" smtClean="0"/>
              <a:t>) – 13 %</a:t>
            </a:r>
          </a:p>
          <a:p>
            <a:pPr marL="171450" indent="-171450">
              <a:buFont typeface="Arial" panose="020B0604020202020204" pitchFamily="34" charset="0"/>
              <a:buChar char="•"/>
            </a:pPr>
            <a:r>
              <a:rPr lang="en-US" sz="1400" dirty="0" smtClean="0"/>
              <a:t>Start Up (</a:t>
            </a:r>
            <a:r>
              <a:rPr lang="en-US" sz="1400" dirty="0" smtClean="0">
                <a:solidFill>
                  <a:srgbClr val="FF0000"/>
                </a:solidFill>
              </a:rPr>
              <a:t>SU</a:t>
            </a:r>
            <a:r>
              <a:rPr lang="en-US" sz="1400" dirty="0" smtClean="0"/>
              <a:t>) issues  - 11 %</a:t>
            </a:r>
          </a:p>
          <a:p>
            <a:pPr marL="171450" indent="-171450">
              <a:buFont typeface="Arial" panose="020B0604020202020204" pitchFamily="34" charset="0"/>
              <a:buChar char="•"/>
            </a:pPr>
            <a:r>
              <a:rPr lang="en-US" sz="1400" dirty="0" smtClean="0"/>
              <a:t>Contaminated Regrind(</a:t>
            </a:r>
            <a:r>
              <a:rPr lang="en-US" sz="1400" dirty="0" smtClean="0">
                <a:solidFill>
                  <a:srgbClr val="FF0000"/>
                </a:solidFill>
              </a:rPr>
              <a:t>CR</a:t>
            </a:r>
            <a:r>
              <a:rPr lang="en-US" sz="1400" dirty="0" smtClean="0"/>
              <a:t>) – </a:t>
            </a:r>
            <a:r>
              <a:rPr lang="en-US" sz="1400" dirty="0"/>
              <a:t>9</a:t>
            </a:r>
            <a:r>
              <a:rPr lang="en-US" sz="1400" dirty="0" smtClean="0"/>
              <a:t> %</a:t>
            </a:r>
          </a:p>
          <a:p>
            <a:pPr marL="171450" indent="-171450">
              <a:buFont typeface="Arial" panose="020B0604020202020204" pitchFamily="34" charset="0"/>
              <a:buChar char="•"/>
            </a:pPr>
            <a:r>
              <a:rPr lang="en-US" sz="1400" dirty="0" smtClean="0"/>
              <a:t>Feed System Failure(</a:t>
            </a:r>
            <a:r>
              <a:rPr lang="en-US" sz="1400" dirty="0" smtClean="0">
                <a:solidFill>
                  <a:srgbClr val="FF0000"/>
                </a:solidFill>
              </a:rPr>
              <a:t>FSF</a:t>
            </a:r>
            <a:r>
              <a:rPr lang="en-US" sz="1400" dirty="0" smtClean="0"/>
              <a:t>) – </a:t>
            </a:r>
            <a:r>
              <a:rPr lang="en-US" sz="1400" dirty="0"/>
              <a:t>9</a:t>
            </a:r>
            <a:r>
              <a:rPr lang="en-US" sz="1400" dirty="0" smtClean="0"/>
              <a:t>%</a:t>
            </a:r>
          </a:p>
          <a:p>
            <a:pPr marL="171450" indent="-171450">
              <a:buFont typeface="Arial" panose="020B0604020202020204" pitchFamily="34" charset="0"/>
              <a:buChar char="•"/>
            </a:pPr>
            <a:endParaRPr lang="en-US" sz="1400" dirty="0" smtClean="0"/>
          </a:p>
          <a:p>
            <a:endParaRPr lang="en-US" sz="1400" dirty="0">
              <a:solidFill>
                <a:srgbClr val="FF0000"/>
              </a:solidFill>
            </a:endParaRPr>
          </a:p>
          <a:p>
            <a:endParaRPr lang="en-US" sz="1000" dirty="0" smtClean="0">
              <a:solidFill>
                <a:srgbClr val="FF0000"/>
              </a:solidFill>
            </a:endParaRPr>
          </a:p>
          <a:p>
            <a:endParaRPr lang="en-US" sz="1000" dirty="0"/>
          </a:p>
        </p:txBody>
      </p:sp>
      <p:pic>
        <p:nvPicPr>
          <p:cNvPr id="4" name="Picture 3"/>
          <p:cNvPicPr>
            <a:picLocks noChangeAspect="1"/>
          </p:cNvPicPr>
          <p:nvPr/>
        </p:nvPicPr>
        <p:blipFill>
          <a:blip r:embed="rId3"/>
          <a:stretch>
            <a:fillRect/>
          </a:stretch>
        </p:blipFill>
        <p:spPr>
          <a:xfrm>
            <a:off x="112821" y="1425912"/>
            <a:ext cx="4245428" cy="3646644"/>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094" y="1425912"/>
            <a:ext cx="4694463" cy="406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1012472292"/>
              </p:ext>
            </p:extLst>
          </p:nvPr>
        </p:nvGraphicFramePr>
        <p:xfrm>
          <a:off x="4391646" y="1425912"/>
          <a:ext cx="3072448" cy="4068657"/>
        </p:xfrm>
        <a:graphic>
          <a:graphicData uri="http://schemas.openxmlformats.org/drawingml/2006/table">
            <a:tbl>
              <a:tblPr>
                <a:tableStyleId>{5C22544A-7EE6-4342-B048-85BDC9FD1C3A}</a:tableStyleId>
              </a:tblPr>
              <a:tblGrid>
                <a:gridCol w="442732"/>
                <a:gridCol w="434710"/>
                <a:gridCol w="434710"/>
                <a:gridCol w="1760296"/>
              </a:tblGrid>
              <a:tr h="307172">
                <a:tc gridSpan="4">
                  <a:txBody>
                    <a:bodyPr/>
                    <a:lstStyle/>
                    <a:p>
                      <a:pPr algn="l" fontAlgn="b"/>
                      <a:r>
                        <a:rPr lang="en-US" sz="2000" b="1" i="0" u="none" strike="noStrike" dirty="0" smtClean="0">
                          <a:solidFill>
                            <a:srgbClr val="000000"/>
                          </a:solidFill>
                          <a:effectLst/>
                          <a:latin typeface="Calibri"/>
                        </a:rPr>
                        <a:t>Regression Equation</a:t>
                      </a:r>
                      <a:endParaRPr lang="en-US" sz="2000" b="1" i="0" u="none" strike="noStrike" dirty="0">
                        <a:solidFill>
                          <a:srgbClr val="000000"/>
                        </a:solidFill>
                        <a:effectLst/>
                        <a:latin typeface="Calibri"/>
                      </a:endParaRPr>
                    </a:p>
                  </a:txBody>
                  <a:tcPr marL="0" marR="0" marT="0" marB="0" anchor="b"/>
                </a:tc>
                <a:tc hMerge="1">
                  <a:txBody>
                    <a:bodyPr/>
                    <a:lstStyle/>
                    <a:p>
                      <a:endParaRPr lang="en-US" dirty="0"/>
                    </a:p>
                  </a:txBody>
                  <a:tcPr marL="0" marR="0" marT="0" marB="0" anchor="b"/>
                </a:tc>
                <a:tc hMerge="1">
                  <a:txBody>
                    <a:bodyPr/>
                    <a:lstStyle/>
                    <a:p>
                      <a:endParaRPr lang="en-US"/>
                    </a:p>
                  </a:txBody>
                  <a:tcPr marL="0" marR="0" marT="0" marB="0" anchor="b"/>
                </a:tc>
                <a:tc hMerge="1">
                  <a:txBody>
                    <a:bodyPr/>
                    <a:lstStyle/>
                    <a:p>
                      <a:endParaRPr lang="en-US" dirty="0"/>
                    </a:p>
                  </a:txBody>
                  <a:tcPr marL="0" marR="0" marT="0" marB="0" anchor="b"/>
                </a:tc>
              </a:tr>
              <a:tr h="675779">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Scrap  =  706.534 + 0.978373 </a:t>
                      </a:r>
                      <a:r>
                        <a:rPr lang="en-US" sz="1100" u="none" strike="noStrike" dirty="0">
                          <a:solidFill>
                            <a:srgbClr val="FF0000"/>
                          </a:solidFill>
                          <a:effectLst/>
                        </a:rPr>
                        <a:t>CC</a:t>
                      </a:r>
                      <a:r>
                        <a:rPr lang="en-US" sz="1100" u="none" strike="noStrike" dirty="0">
                          <a:effectLst/>
                        </a:rPr>
                        <a:t> + 0.91847 </a:t>
                      </a:r>
                      <a:r>
                        <a:rPr lang="en-US" sz="1100" u="none" strike="noStrike" dirty="0">
                          <a:solidFill>
                            <a:srgbClr val="FF0000"/>
                          </a:solidFill>
                          <a:effectLst/>
                        </a:rPr>
                        <a:t>MECH</a:t>
                      </a:r>
                      <a:r>
                        <a:rPr lang="en-US" sz="1100" u="none" strike="noStrike" dirty="0">
                          <a:effectLst/>
                        </a:rPr>
                        <a:t> </a:t>
                      </a:r>
                      <a:endParaRPr lang="en-US" sz="1100" u="none" strike="noStrike" dirty="0" smtClean="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              + </a:t>
                      </a:r>
                      <a:r>
                        <a:rPr lang="en-US" sz="1100" u="none" strike="noStrike" dirty="0">
                          <a:effectLst/>
                        </a:rPr>
                        <a:t>0.795376 </a:t>
                      </a:r>
                      <a:r>
                        <a:rPr lang="en-US" sz="1100" u="none" strike="noStrike" dirty="0" smtClean="0">
                          <a:solidFill>
                            <a:srgbClr val="FF0000"/>
                          </a:solidFill>
                          <a:effectLst/>
                        </a:rPr>
                        <a:t>OS</a:t>
                      </a:r>
                      <a:r>
                        <a:rPr lang="en-US" sz="1100" u="none" strike="noStrike" dirty="0" smtClean="0">
                          <a:effectLst/>
                        </a:rPr>
                        <a:t> </a:t>
                      </a:r>
                      <a:r>
                        <a:rPr lang="en-US" sz="1100" u="none" strike="noStrike" dirty="0">
                          <a:effectLst/>
                        </a:rPr>
                        <a:t>+ 0.883489 </a:t>
                      </a:r>
                      <a:r>
                        <a:rPr lang="en-US" sz="1100" u="none" strike="noStrike" dirty="0">
                          <a:solidFill>
                            <a:srgbClr val="FF0000"/>
                          </a:solidFill>
                          <a:effectLst/>
                        </a:rPr>
                        <a:t>SU</a:t>
                      </a:r>
                      <a:r>
                        <a:rPr lang="en-US" sz="1100" u="none" strike="noStrike" dirty="0">
                          <a:effectLst/>
                        </a:rPr>
                        <a:t> </a:t>
                      </a:r>
                      <a:r>
                        <a:rPr lang="en-US" sz="1100" u="none" strike="noStrike" dirty="0" smtClean="0">
                          <a:effectLst/>
                        </a:rPr>
                        <a:t>+ 1.10903 </a:t>
                      </a:r>
                      <a:r>
                        <a:rPr lang="en-US" sz="1100" u="none" strike="noStrike" dirty="0" smtClean="0">
                          <a:solidFill>
                            <a:srgbClr val="FF0000"/>
                          </a:solidFill>
                          <a:effectLst/>
                        </a:rPr>
                        <a:t>CR</a:t>
                      </a:r>
                    </a:p>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              + 1.01107 </a:t>
                      </a:r>
                      <a:r>
                        <a:rPr lang="en-US" sz="1100" u="none" strike="noStrike" dirty="0" smtClean="0">
                          <a:solidFill>
                            <a:srgbClr val="FF0000"/>
                          </a:solidFill>
                          <a:effectLst/>
                        </a:rPr>
                        <a:t>FSF</a:t>
                      </a:r>
                      <a:endParaRPr lang="en-US" sz="1100" b="0" i="0" u="none" strike="noStrike" dirty="0" smtClean="0">
                        <a:solidFill>
                          <a:srgbClr val="FF0000"/>
                        </a:solidFill>
                        <a:effectLst/>
                        <a:latin typeface="+mn-lt"/>
                      </a:endParaRPr>
                    </a:p>
                    <a:p>
                      <a:pPr algn="l" fontAlgn="b"/>
                      <a:endParaRPr lang="en-US" sz="11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76455">
                <a:tc gridSpan="4">
                  <a:txBody>
                    <a:bodyPr/>
                    <a:lstStyle/>
                    <a:p>
                      <a:pPr algn="l" fontAlgn="b"/>
                      <a:r>
                        <a:rPr lang="en-US" sz="1600" b="1" u="none" strike="noStrike" dirty="0">
                          <a:effectLst/>
                        </a:rPr>
                        <a:t>Coefficients</a:t>
                      </a:r>
                      <a:endParaRPr lang="en-US" sz="1600" b="1"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dirty="0"/>
                    </a:p>
                  </a:txBody>
                  <a:tcPr marL="0" marR="0" marT="0" marB="0" anchor="b"/>
                </a:tc>
                <a:tc hMerge="1">
                  <a:txBody>
                    <a:bodyPr/>
                    <a:lstStyle/>
                    <a:p>
                      <a:endParaRPr lang="en-US" dirty="0"/>
                    </a:p>
                  </a:txBody>
                  <a:tcPr marL="0" marR="0" marT="0" marB="0" anchor="b"/>
                </a:tc>
              </a:tr>
              <a:tr h="276455">
                <a:tc>
                  <a:txBody>
                    <a:bodyPr/>
                    <a:lstStyle/>
                    <a:p>
                      <a:pPr algn="l" fontAlgn="b"/>
                      <a:endParaRPr lang="en-US" sz="1100" b="0" i="0" u="none" strike="noStrike" dirty="0">
                        <a:solidFill>
                          <a:srgbClr val="000000"/>
                        </a:solidFill>
                        <a:effectLst/>
                        <a:latin typeface="Calibri"/>
                      </a:endParaRPr>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dirty="0"/>
                    </a:p>
                  </a:txBody>
                  <a:tcPr marL="0" marR="0" marT="0" marB="0" anchor="b"/>
                </a:tc>
              </a:tr>
              <a:tr h="168945">
                <a:tc gridSpan="4">
                  <a:txBody>
                    <a:bodyPr/>
                    <a:lstStyle/>
                    <a:p>
                      <a:pPr algn="l" fontAlgn="b"/>
                      <a:r>
                        <a:rPr lang="fr-FR" sz="1100" b="1" u="none" strike="noStrike" dirty="0" err="1">
                          <a:effectLst/>
                        </a:rPr>
                        <a:t>Term</a:t>
                      </a:r>
                      <a:r>
                        <a:rPr lang="fr-FR" sz="1100" b="1" u="none" strike="noStrike" dirty="0">
                          <a:effectLst/>
                        </a:rPr>
                        <a:t>       </a:t>
                      </a:r>
                      <a:r>
                        <a:rPr lang="fr-FR" sz="1100" b="1" u="none" strike="noStrike" dirty="0" err="1" smtClean="0">
                          <a:effectLst/>
                        </a:rPr>
                        <a:t>Coef</a:t>
                      </a:r>
                      <a:r>
                        <a:rPr lang="fr-FR" sz="1100" b="1" u="none" strike="noStrike" dirty="0" smtClean="0">
                          <a:effectLst/>
                        </a:rPr>
                        <a:t>  </a:t>
                      </a:r>
                      <a:r>
                        <a:rPr lang="fr-FR" sz="1100" b="1" u="none" strike="noStrike" dirty="0">
                          <a:effectLst/>
                        </a:rPr>
                        <a:t>SE </a:t>
                      </a:r>
                      <a:r>
                        <a:rPr lang="fr-FR" sz="1100" b="1" u="none" strike="noStrike" dirty="0" err="1">
                          <a:effectLst/>
                        </a:rPr>
                        <a:t>Coef</a:t>
                      </a:r>
                      <a:r>
                        <a:rPr lang="fr-FR" sz="1100" b="1" u="none" strike="noStrike" dirty="0">
                          <a:effectLst/>
                        </a:rPr>
                        <a:t>        T      </a:t>
                      </a:r>
                      <a:r>
                        <a:rPr lang="fr-FR" sz="1100" b="1" u="none" strike="noStrike" dirty="0" smtClean="0">
                          <a:effectLst/>
                        </a:rPr>
                        <a:t>P value</a:t>
                      </a:r>
                      <a:endParaRPr lang="fr-FR" sz="1100" b="1"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fr-FR" sz="1100" u="none" strike="noStrike" dirty="0" smtClean="0">
                          <a:effectLst/>
                        </a:rPr>
                        <a:t>C</a:t>
                      </a:r>
                      <a:r>
                        <a:rPr lang="fr-FR" sz="800" u="none" strike="noStrike" dirty="0" smtClean="0">
                          <a:effectLst/>
                        </a:rPr>
                        <a:t>onstant</a:t>
                      </a:r>
                      <a:r>
                        <a:rPr lang="fr-FR" sz="1100" u="none" strike="noStrike" dirty="0" smtClean="0">
                          <a:effectLst/>
                        </a:rPr>
                        <a:t>706.534  </a:t>
                      </a:r>
                      <a:r>
                        <a:rPr lang="fr-FR" sz="1100" u="none" strike="noStrike" dirty="0">
                          <a:effectLst/>
                        </a:rPr>
                        <a:t>155.355  4.54786  0.000</a:t>
                      </a:r>
                      <a:endParaRPr lang="fr-FR" sz="11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en-US" sz="1100" u="none" strike="noStrike" dirty="0">
                          <a:solidFill>
                            <a:srgbClr val="FF0000"/>
                          </a:solidFill>
                          <a:effectLst/>
                        </a:rPr>
                        <a:t>CC</a:t>
                      </a:r>
                      <a:r>
                        <a:rPr lang="en-US" sz="1100" u="none" strike="noStrike" dirty="0">
                          <a:effectLst/>
                        </a:rPr>
                        <a:t>          0.978    0.108  9.08724  </a:t>
                      </a:r>
                      <a:r>
                        <a:rPr lang="en-US" sz="1100" u="none" strike="noStrike" dirty="0">
                          <a:solidFill>
                            <a:srgbClr val="FF0000"/>
                          </a:solidFill>
                          <a:effectLst/>
                        </a:rPr>
                        <a:t>0.000</a:t>
                      </a:r>
                      <a:endParaRPr lang="en-US" sz="1100" b="0" i="0" u="none" strike="noStrike" dirty="0">
                        <a:solidFill>
                          <a:srgbClr val="FF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pl-PL" sz="1100" u="none" strike="noStrike" dirty="0">
                          <a:solidFill>
                            <a:srgbClr val="FF0000"/>
                          </a:solidFill>
                          <a:effectLst/>
                        </a:rPr>
                        <a:t>MECH</a:t>
                      </a:r>
                      <a:r>
                        <a:rPr lang="pl-PL" sz="1100" u="none" strike="noStrike" dirty="0">
                          <a:effectLst/>
                        </a:rPr>
                        <a:t>   </a:t>
                      </a:r>
                      <a:r>
                        <a:rPr lang="en-US" sz="1100" u="none" strike="noStrike" baseline="0" dirty="0" smtClean="0">
                          <a:effectLst/>
                        </a:rPr>
                        <a:t> </a:t>
                      </a:r>
                      <a:r>
                        <a:rPr lang="pl-PL" sz="1100" u="none" strike="noStrike" dirty="0" smtClean="0">
                          <a:effectLst/>
                        </a:rPr>
                        <a:t>0.918    </a:t>
                      </a:r>
                      <a:r>
                        <a:rPr lang="pl-PL" sz="1100" u="none" strike="noStrike" dirty="0">
                          <a:effectLst/>
                        </a:rPr>
                        <a:t>0.093  9.87326  </a:t>
                      </a:r>
                      <a:r>
                        <a:rPr lang="pl-PL" sz="1100" u="none" strike="noStrike" dirty="0">
                          <a:solidFill>
                            <a:srgbClr val="FF0000"/>
                          </a:solidFill>
                          <a:effectLst/>
                        </a:rPr>
                        <a:t>0.000</a:t>
                      </a:r>
                      <a:endParaRPr lang="pl-PL" sz="1100" b="0" i="0" u="none" strike="noStrike" dirty="0">
                        <a:solidFill>
                          <a:srgbClr val="FF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pt-BR" sz="1100" u="none" strike="noStrike" dirty="0">
                          <a:solidFill>
                            <a:srgbClr val="FF0000"/>
                          </a:solidFill>
                          <a:effectLst/>
                        </a:rPr>
                        <a:t>OS </a:t>
                      </a:r>
                      <a:r>
                        <a:rPr lang="pt-BR" sz="1100" u="none" strike="noStrike" dirty="0">
                          <a:effectLst/>
                        </a:rPr>
                        <a:t>         0.795    0.106  7.53331  </a:t>
                      </a:r>
                      <a:r>
                        <a:rPr lang="pt-BR" sz="1100" u="none" strike="noStrike" dirty="0">
                          <a:solidFill>
                            <a:srgbClr val="FF0000"/>
                          </a:solidFill>
                          <a:effectLst/>
                        </a:rPr>
                        <a:t>0.000</a:t>
                      </a:r>
                      <a:endParaRPr lang="pt-BR" sz="1100" b="0" i="0" u="none" strike="noStrike" dirty="0">
                        <a:solidFill>
                          <a:srgbClr val="FF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es-ES" sz="1100" u="none" strike="noStrike" dirty="0">
                          <a:solidFill>
                            <a:srgbClr val="FF0000"/>
                          </a:solidFill>
                          <a:effectLst/>
                        </a:rPr>
                        <a:t>SU </a:t>
                      </a:r>
                      <a:r>
                        <a:rPr lang="es-ES" sz="1100" u="none" strike="noStrike" dirty="0">
                          <a:effectLst/>
                        </a:rPr>
                        <a:t>         0.883    0.125  7.09266  </a:t>
                      </a:r>
                      <a:r>
                        <a:rPr lang="es-ES" sz="1100" u="none" strike="noStrike" dirty="0">
                          <a:solidFill>
                            <a:srgbClr val="FF0000"/>
                          </a:solidFill>
                          <a:effectLst/>
                        </a:rPr>
                        <a:t>0.000</a:t>
                      </a:r>
                      <a:endParaRPr lang="es-ES" sz="1100" b="0" i="0" u="none" strike="noStrike" dirty="0">
                        <a:solidFill>
                          <a:srgbClr val="FF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en-US" sz="1100" u="none" strike="noStrike" dirty="0">
                          <a:solidFill>
                            <a:srgbClr val="FF0000"/>
                          </a:solidFill>
                          <a:effectLst/>
                        </a:rPr>
                        <a:t>CR </a:t>
                      </a:r>
                      <a:r>
                        <a:rPr lang="en-US" sz="1100" u="none" strike="noStrike" dirty="0">
                          <a:effectLst/>
                        </a:rPr>
                        <a:t>         1.109    0.127  8.72552  </a:t>
                      </a:r>
                      <a:r>
                        <a:rPr lang="en-US" sz="1100" u="none" strike="noStrike" dirty="0">
                          <a:solidFill>
                            <a:srgbClr val="FF0000"/>
                          </a:solidFill>
                          <a:effectLst/>
                        </a:rPr>
                        <a:t>0.000</a:t>
                      </a:r>
                      <a:endParaRPr lang="en-US" sz="1100" b="0" i="0" u="none" strike="noStrike" dirty="0">
                        <a:solidFill>
                          <a:srgbClr val="FF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da-DK" sz="1100" u="none" strike="noStrike" dirty="0">
                          <a:solidFill>
                            <a:srgbClr val="FF0000"/>
                          </a:solidFill>
                          <a:effectLst/>
                        </a:rPr>
                        <a:t>FSF</a:t>
                      </a:r>
                      <a:r>
                        <a:rPr lang="da-DK" sz="1100" u="none" strike="noStrike" dirty="0">
                          <a:effectLst/>
                        </a:rPr>
                        <a:t>         1.011    0.136  7.40936  </a:t>
                      </a:r>
                      <a:r>
                        <a:rPr lang="da-DK" sz="1100" u="none" strike="noStrike" dirty="0">
                          <a:solidFill>
                            <a:srgbClr val="FF0000"/>
                          </a:solidFill>
                          <a:effectLst/>
                        </a:rPr>
                        <a:t>0.000</a:t>
                      </a:r>
                      <a:endParaRPr lang="da-DK" sz="1100" b="0" i="0" u="none" strike="noStrike" dirty="0">
                        <a:solidFill>
                          <a:srgbClr val="FF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76455">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a:p>
                  </a:txBody>
                  <a:tcPr marL="0" marR="0" marT="0" marB="0" anchor="b"/>
                </a:tc>
              </a:tr>
              <a:tr h="290436">
                <a:tc gridSpan="4">
                  <a:txBody>
                    <a:bodyPr/>
                    <a:lstStyle/>
                    <a:p>
                      <a:pPr algn="l" fontAlgn="b"/>
                      <a:r>
                        <a:rPr lang="en-US" sz="1600" b="1" u="none" strike="noStrike" dirty="0">
                          <a:effectLst/>
                        </a:rPr>
                        <a:t>Summary of Model</a:t>
                      </a:r>
                      <a:endParaRPr lang="en-US" sz="1600" b="1"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marL="0" marR="0" marT="0" marB="0" anchor="b"/>
                </a:tc>
                <a:tc hMerge="1">
                  <a:txBody>
                    <a:bodyPr/>
                    <a:lstStyle/>
                    <a:p>
                      <a:endParaRPr lang="en-US" dirty="0"/>
                    </a:p>
                  </a:txBody>
                  <a:tcPr marL="0" marR="0" marT="0" marB="0" anchor="b"/>
                </a:tc>
              </a:tr>
              <a:tr h="276455">
                <a:tc>
                  <a:txBody>
                    <a:bodyPr/>
                    <a:lstStyle/>
                    <a:p>
                      <a:pPr algn="l" fontAlgn="b"/>
                      <a:endParaRPr lang="en-US" sz="1100" b="0" i="0" u="none" strike="noStrike">
                        <a:solidFill>
                          <a:srgbClr val="000000"/>
                        </a:solidFill>
                        <a:effectLst/>
                        <a:latin typeface="Calibri"/>
                      </a:endParaRPr>
                    </a:p>
                  </a:txBody>
                  <a:tcPr marL="0" marR="0" marT="0" marB="0" anchor="b"/>
                </a:tc>
                <a:tc>
                  <a:txBody>
                    <a:bodyPr/>
                    <a:lstStyle/>
                    <a:p>
                      <a:endParaRPr lang="en-US"/>
                    </a:p>
                  </a:txBody>
                  <a:tcPr marL="0" marR="0" marT="0" marB="0" anchor="b"/>
                </a:tc>
                <a:tc>
                  <a:txBody>
                    <a:bodyPr/>
                    <a:lstStyle/>
                    <a:p>
                      <a:endParaRPr lang="en-US"/>
                    </a:p>
                  </a:txBody>
                  <a:tcPr marL="0" marR="0" marT="0" marB="0" anchor="b"/>
                </a:tc>
                <a:tc>
                  <a:txBody>
                    <a:bodyPr/>
                    <a:lstStyle/>
                    <a:p>
                      <a:endParaRPr lang="en-US" dirty="0"/>
                    </a:p>
                  </a:txBody>
                  <a:tcPr marL="0" marR="0" marT="0" marB="0" anchor="b"/>
                </a:tc>
              </a:tr>
              <a:tr h="168945">
                <a:tc gridSpan="4">
                  <a:txBody>
                    <a:bodyPr/>
                    <a:lstStyle/>
                    <a:p>
                      <a:pPr algn="l" fontAlgn="b"/>
                      <a:r>
                        <a:rPr lang="pt-BR" sz="1100" u="none" strike="noStrike" dirty="0">
                          <a:effectLst/>
                        </a:rPr>
                        <a:t>S = 810.594       </a:t>
                      </a:r>
                      <a:r>
                        <a:rPr lang="pt-BR" sz="1100" u="none" strike="noStrike" dirty="0">
                          <a:solidFill>
                            <a:srgbClr val="FF0000"/>
                          </a:solidFill>
                          <a:effectLst/>
                        </a:rPr>
                        <a:t>R-Sq = 81.30%        </a:t>
                      </a:r>
                      <a:r>
                        <a:rPr lang="pt-BR" sz="1100" u="none" strike="noStrike" dirty="0">
                          <a:effectLst/>
                        </a:rPr>
                        <a:t>R-Sq(adj) = 80.13%</a:t>
                      </a:r>
                      <a:endParaRPr lang="pt-BR" sz="11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168945">
                <a:tc gridSpan="4">
                  <a:txBody>
                    <a:bodyPr/>
                    <a:lstStyle/>
                    <a:p>
                      <a:pPr algn="l" fontAlgn="b"/>
                      <a:r>
                        <a:rPr lang="en-US" sz="1100" u="none" strike="noStrike" dirty="0">
                          <a:effectLst/>
                        </a:rPr>
                        <a:t>PRESS = 69633608  R-</a:t>
                      </a:r>
                      <a:r>
                        <a:rPr lang="en-US" sz="1100" u="none" strike="noStrike" dirty="0" err="1">
                          <a:effectLst/>
                        </a:rPr>
                        <a:t>Sq</a:t>
                      </a:r>
                      <a:r>
                        <a:rPr lang="en-US" sz="1100" u="none" strike="noStrike" dirty="0">
                          <a:effectLst/>
                        </a:rPr>
                        <a:t>(</a:t>
                      </a:r>
                      <a:r>
                        <a:rPr lang="en-US" sz="1100" u="none" strike="noStrike" dirty="0" err="1">
                          <a:effectLst/>
                        </a:rPr>
                        <a:t>pred</a:t>
                      </a:r>
                      <a:r>
                        <a:rPr lang="en-US" sz="1100" u="none" strike="noStrike" dirty="0">
                          <a:effectLst/>
                        </a:rPr>
                        <a:t>) = 79.35%</a:t>
                      </a:r>
                      <a:endParaRPr lang="en-US" sz="1100" b="0" i="0" u="none" strike="noStrike" dirty="0">
                        <a:solidFill>
                          <a:srgbClr val="000000"/>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 name="Text Box 5"/>
          <p:cNvSpPr txBox="1">
            <a:spLocks noChangeArrowheads="1"/>
          </p:cNvSpPr>
          <p:nvPr/>
        </p:nvSpPr>
        <p:spPr bwMode="auto">
          <a:xfrm>
            <a:off x="6392638" y="1028226"/>
            <a:ext cx="2661556"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Regression Analysis</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2943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lstStyle/>
              <a:p>
                <a:pPr marL="0" indent="0">
                  <a:buNone/>
                </a:pPr>
                <a:r>
                  <a:rPr lang="en-US" sz="1600" b="1" dirty="0" smtClean="0"/>
                  <a:t>Conclusion from the Hypothesis Testing</a:t>
                </a:r>
              </a:p>
              <a:p>
                <a:pPr marL="0" indent="0">
                  <a:buNone/>
                </a:pPr>
                <a:r>
                  <a:rPr lang="en-US" sz="1600" b="1" dirty="0" smtClean="0"/>
                  <a:t>Alternate </a:t>
                </a:r>
                <a:r>
                  <a:rPr lang="en-US" sz="1600" b="1" dirty="0"/>
                  <a:t>hypothesis (</a:t>
                </a:r>
                <a14:m>
                  <m:oMath xmlns:m="http://schemas.openxmlformats.org/officeDocument/2006/math">
                    <m:sSub>
                      <m:sSubPr>
                        <m:ctrlPr>
                          <a:rPr lang="en-US" sz="1600" b="1" i="1">
                            <a:latin typeface="Cambria Math"/>
                          </a:rPr>
                        </m:ctrlPr>
                      </m:sSubPr>
                      <m:e>
                        <m:r>
                          <a:rPr lang="en-US" sz="1600" b="1" i="1">
                            <a:latin typeface="Cambria Math"/>
                          </a:rPr>
                          <m:t>𝑯</m:t>
                        </m:r>
                      </m:e>
                      <m:sub>
                        <m:r>
                          <a:rPr lang="en-US" sz="1600" b="1" i="1">
                            <a:latin typeface="Cambria Math"/>
                          </a:rPr>
                          <m:t>𝟏</m:t>
                        </m:r>
                      </m:sub>
                    </m:sSub>
                    <m:r>
                      <a:rPr lang="en-US" sz="1600" b="1" i="1">
                        <a:latin typeface="Cambria Math"/>
                      </a:rPr>
                      <m:t>)</m:t>
                    </m:r>
                  </m:oMath>
                </a14:m>
                <a:r>
                  <a:rPr lang="en-US" sz="1600" b="1" dirty="0"/>
                  <a:t>:</a:t>
                </a:r>
                <a:r>
                  <a:rPr lang="en-US" sz="1600" dirty="0"/>
                  <a:t> &lt; There is a difference between the mean of scrap with “tested cause” and mean of scrap without “tested cause”&gt;.</a:t>
                </a:r>
              </a:p>
              <a:p>
                <a:r>
                  <a:rPr lang="en-US" sz="1600" dirty="0"/>
                  <a:t>With α=0.05.Results with P value less than α  are more significant.</a:t>
                </a:r>
              </a:p>
              <a:p>
                <a:r>
                  <a:rPr lang="en-US" sz="1600" dirty="0"/>
                  <a:t>The test produced the following P-values:</a:t>
                </a:r>
              </a:p>
              <a:p>
                <a:pPr lvl="1"/>
                <a:r>
                  <a:rPr lang="en-US" sz="1600" dirty="0"/>
                  <a:t>Scrap vs. Scrap </a:t>
                </a:r>
                <a:r>
                  <a:rPr lang="en-US" sz="1600" dirty="0" smtClean="0"/>
                  <a:t>w.CC:  </a:t>
                </a:r>
                <a:r>
                  <a:rPr lang="en-US" sz="1600" dirty="0"/>
                  <a:t>	0.004</a:t>
                </a:r>
              </a:p>
              <a:p>
                <a:pPr lvl="1"/>
                <a:r>
                  <a:rPr lang="en-US" sz="1600" dirty="0"/>
                  <a:t>Scrap vs. Scrap </a:t>
                </a:r>
                <a:r>
                  <a:rPr lang="en-US" sz="1600" dirty="0" err="1" smtClean="0"/>
                  <a:t>w.Mech</a:t>
                </a:r>
                <a:r>
                  <a:rPr lang="en-US" sz="1600" dirty="0" smtClean="0"/>
                  <a:t>   0.010</a:t>
                </a:r>
                <a:endParaRPr lang="en-US" sz="16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2"/>
                <a:stretch>
                  <a:fillRect l="-706" t="-980"/>
                </a:stretch>
              </a:blipFill>
            </p:spPr>
            <p:txBody>
              <a:bodyPr/>
              <a:lstStyle/>
              <a:p>
                <a:r>
                  <a:rPr lang="en-US">
                    <a:noFill/>
                  </a:rPr>
                  <a:t> </a:t>
                </a:r>
              </a:p>
            </p:txBody>
          </p:sp>
        </mc:Fallback>
      </mc:AlternateContent>
      <p:graphicFrame>
        <p:nvGraphicFramePr>
          <p:cNvPr id="5" name="Content Placeholder 4"/>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1595962" y="1010141"/>
            <a:ext cx="4070153"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a:solidFill>
                  <a:schemeClr val="bg1"/>
                </a:solidFill>
                <a:latin typeface="Arial" panose="020B0604020202020204" pitchFamily="34" charset="0"/>
              </a:rPr>
              <a:t>Hypothesis Testing</a:t>
            </a:r>
            <a:r>
              <a:rPr lang="en-US" i="1" dirty="0">
                <a:solidFill>
                  <a:schemeClr val="bg1"/>
                </a:solidFill>
                <a:latin typeface="Arial" panose="020B0604020202020204" pitchFamily="34" charset="0"/>
              </a:rPr>
              <a:t> </a:t>
            </a:r>
            <a:r>
              <a:rPr lang="en-US" i="1" dirty="0" smtClean="0">
                <a:solidFill>
                  <a:schemeClr val="bg1"/>
                </a:solidFill>
                <a:latin typeface="Arial" panose="020B0604020202020204" pitchFamily="34" charset="0"/>
              </a:rPr>
              <a:t>on vital few </a:t>
            </a:r>
            <a:r>
              <a:rPr lang="en-US" i="1" dirty="0">
                <a:solidFill>
                  <a:schemeClr val="bg1"/>
                </a:solidFill>
                <a:latin typeface="Arial" panose="020B0604020202020204" pitchFamily="34" charset="0"/>
              </a:rPr>
              <a:t>- T-</a:t>
            </a:r>
            <a:r>
              <a:rPr lang="en-US" dirty="0">
                <a:solidFill>
                  <a:schemeClr val="bg1"/>
                </a:solidFill>
                <a:latin typeface="Arial" panose="020B0604020202020204" pitchFamily="34" charset="0"/>
              </a:rPr>
              <a:t>Test</a:t>
            </a:r>
            <a:r>
              <a:rPr lang="en-US" i="1" dirty="0">
                <a:solidFill>
                  <a:schemeClr val="bg1"/>
                </a:solidFill>
                <a:latin typeface="Arial" panose="020B0604020202020204" pitchFamily="34" charset="0"/>
              </a:rPr>
              <a:t> </a:t>
            </a:r>
          </a:p>
        </p:txBody>
      </p:sp>
      <p:sp>
        <p:nvSpPr>
          <p:cNvPr id="7" name="Rectangle 8"/>
          <p:cNvSpPr>
            <a:spLocks noChangeArrowheads="1"/>
          </p:cNvSpPr>
          <p:nvPr/>
        </p:nvSpPr>
        <p:spPr bwMode="auto">
          <a:xfrm>
            <a:off x="6532358" y="87313"/>
            <a:ext cx="2713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T-test conclusion</a:t>
            </a:r>
            <a:endParaRPr lang="en-US" sz="2400" i="1" dirty="0">
              <a:solidFill>
                <a:schemeClr val="bg1"/>
              </a:solidFill>
              <a:latin typeface="Arial" panose="020B0604020202020204" pitchFamily="34" charset="0"/>
            </a:endParaRPr>
          </a:p>
        </p:txBody>
      </p:sp>
      <p:sp>
        <p:nvSpPr>
          <p:cNvPr id="8" name="Rectangle 9"/>
          <p:cNvSpPr>
            <a:spLocks noChangeArrowheads="1"/>
          </p:cNvSpPr>
          <p:nvPr/>
        </p:nvSpPr>
        <p:spPr bwMode="ltGray">
          <a:xfrm>
            <a:off x="9236076" y="3176"/>
            <a:ext cx="2407284"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Analyze-</a:t>
            </a:r>
            <a:r>
              <a:rPr lang="en-US" sz="1400" dirty="0" smtClean="0">
                <a:solidFill>
                  <a:schemeClr val="bg1"/>
                </a:solidFill>
                <a:latin typeface="Arial" panose="020B0604020202020204" pitchFamily="34" charset="0"/>
              </a:rPr>
              <a:t>Step A31</a:t>
            </a:r>
            <a:endParaRPr lang="en-US" sz="1400" dirty="0">
              <a:solidFill>
                <a:schemeClr val="bg1"/>
              </a:solidFill>
              <a:latin typeface="Arial" panose="020B0604020202020204" pitchFamily="34" charset="0"/>
            </a:endParaRPr>
          </a:p>
          <a:p>
            <a:pPr algn="ctr" eaLnBrk="1" hangingPunct="1">
              <a:spcBef>
                <a:spcPct val="20000"/>
              </a:spcBef>
            </a:pPr>
            <a:r>
              <a:rPr lang="en-US" sz="1400" dirty="0">
                <a:solidFill>
                  <a:schemeClr val="bg1"/>
                </a:solidFill>
                <a:latin typeface="Arial" panose="020B0604020202020204" pitchFamily="34" charset="0"/>
              </a:rPr>
              <a:t> </a:t>
            </a:r>
            <a:endParaRPr lang="en-US"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40545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8"/>
          <p:cNvSpPr>
            <a:spLocks noChangeArrowheads="1"/>
          </p:cNvSpPr>
          <p:nvPr/>
        </p:nvSpPr>
        <p:spPr bwMode="auto">
          <a:xfrm>
            <a:off x="6733567" y="87313"/>
            <a:ext cx="25120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List of Vital Few</a:t>
            </a:r>
            <a:endParaRPr lang="en-US" sz="2400" i="1" dirty="0">
              <a:solidFill>
                <a:schemeClr val="bg1"/>
              </a:solidFill>
              <a:latin typeface="Arial" panose="020B0604020202020204" pitchFamily="34" charset="0"/>
            </a:endParaRPr>
          </a:p>
        </p:txBody>
      </p:sp>
      <p:sp>
        <p:nvSpPr>
          <p:cNvPr id="34823" name="Rectangle 9"/>
          <p:cNvSpPr>
            <a:spLocks noChangeArrowheads="1"/>
          </p:cNvSpPr>
          <p:nvPr/>
        </p:nvSpPr>
        <p:spPr bwMode="ltGray">
          <a:xfrm>
            <a:off x="9236076" y="3176"/>
            <a:ext cx="2407284"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Analyze-</a:t>
            </a:r>
            <a:r>
              <a:rPr lang="en-US" sz="1400" dirty="0" smtClean="0">
                <a:solidFill>
                  <a:schemeClr val="bg1"/>
                </a:solidFill>
                <a:latin typeface="Arial" panose="020B0604020202020204" pitchFamily="34" charset="0"/>
              </a:rPr>
              <a:t>Step A4</a:t>
            </a:r>
            <a:endParaRPr lang="en-US" sz="1400" dirty="0">
              <a:solidFill>
                <a:schemeClr val="bg1"/>
              </a:solidFill>
              <a:latin typeface="Arial" panose="020B0604020202020204" pitchFamily="34" charset="0"/>
            </a:endParaRPr>
          </a:p>
          <a:p>
            <a:pPr algn="ctr" eaLnBrk="1" hangingPunct="1">
              <a:spcBef>
                <a:spcPct val="20000"/>
              </a:spcBef>
            </a:pPr>
            <a:r>
              <a:rPr lang="en-US" sz="1400" dirty="0">
                <a:solidFill>
                  <a:schemeClr val="bg1"/>
                </a:solidFill>
                <a:latin typeface="Arial" panose="020B0604020202020204" pitchFamily="34" charset="0"/>
              </a:rPr>
              <a:t> </a:t>
            </a:r>
            <a:endParaRPr lang="en-US" sz="2000" dirty="0">
              <a:solidFill>
                <a:schemeClr val="bg1"/>
              </a:solidFill>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91593611"/>
              </p:ext>
            </p:extLst>
          </p:nvPr>
        </p:nvGraphicFramePr>
        <p:xfrm>
          <a:off x="1130157" y="965771"/>
          <a:ext cx="9770724" cy="5671335"/>
        </p:xfrm>
        <a:graphic>
          <a:graphicData uri="http://schemas.openxmlformats.org/presentationml/2006/ole">
            <mc:AlternateContent xmlns:mc="http://schemas.openxmlformats.org/markup-compatibility/2006">
              <mc:Choice xmlns:v="urn:schemas-microsoft-com:vml" Requires="v">
                <p:oleObj spid="_x0000_s37950" name="Worksheet" r:id="rId5" imgW="6400800" imgH="3190918" progId="Excel.Sheet.12">
                  <p:embed/>
                </p:oleObj>
              </mc:Choice>
              <mc:Fallback>
                <p:oleObj name="Worksheet" r:id="rId5" imgW="6400800" imgH="3190918" progId="Excel.Sheet.12">
                  <p:embed/>
                  <p:pic>
                    <p:nvPicPr>
                      <p:cNvPr id="0" name=""/>
                      <p:cNvPicPr/>
                      <p:nvPr/>
                    </p:nvPicPr>
                    <p:blipFill>
                      <a:blip r:embed="rId6"/>
                      <a:stretch>
                        <a:fillRect/>
                      </a:stretch>
                    </p:blipFill>
                    <p:spPr>
                      <a:xfrm>
                        <a:off x="1130157" y="965771"/>
                        <a:ext cx="9770724" cy="5671335"/>
                      </a:xfrm>
                      <a:prstGeom prst="rect">
                        <a:avLst/>
                      </a:prstGeom>
                    </p:spPr>
                  </p:pic>
                </p:oleObj>
              </mc:Fallback>
            </mc:AlternateContent>
          </a:graphicData>
        </a:graphic>
      </p:graphicFrame>
    </p:spTree>
    <p:extLst>
      <p:ext uri="{BB962C8B-B14F-4D97-AF65-F5344CB8AC3E}">
        <p14:creationId xmlns:p14="http://schemas.microsoft.com/office/powerpoint/2010/main" val="3668434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400" dirty="0" smtClean="0">
                <a:solidFill>
                  <a:schemeClr val="bg1"/>
                </a:solidFill>
                <a:latin typeface="Arial" panose="020B0604020202020204" pitchFamily="34" charset="0"/>
              </a:rPr>
              <a:t>Improve </a:t>
            </a:r>
            <a:r>
              <a:rPr lang="en-US" sz="1400" dirty="0" smtClean="0">
                <a:solidFill>
                  <a:schemeClr val="bg1"/>
                </a:solidFill>
                <a:latin typeface="Arial" panose="020B0604020202020204" pitchFamily="34" charset="0"/>
              </a:rPr>
              <a:t>Step I0</a:t>
            </a:r>
            <a:endParaRPr lang="en-US" sz="2000" dirty="0">
              <a:solidFill>
                <a:schemeClr val="bg1"/>
              </a:solidFill>
              <a:latin typeface="Arial" panose="020B0604020202020204" pitchFamily="34" charset="0"/>
            </a:endParaRPr>
          </a:p>
        </p:txBody>
      </p:sp>
      <p:sp>
        <p:nvSpPr>
          <p:cNvPr id="4" name="Rectangle 5"/>
          <p:cNvSpPr>
            <a:spLocks noChangeArrowheads="1"/>
          </p:cNvSpPr>
          <p:nvPr/>
        </p:nvSpPr>
        <p:spPr bwMode="auto">
          <a:xfrm>
            <a:off x="4156087" y="582816"/>
            <a:ext cx="4424387" cy="629295"/>
          </a:xfrm>
          <a:prstGeom prst="rect">
            <a:avLst/>
          </a:prstGeom>
          <a:gradFill rotWithShape="0">
            <a:gsLst>
              <a:gs pos="0">
                <a:srgbClr val="FF0000"/>
              </a:gs>
              <a:gs pos="100000">
                <a:srgbClr val="760000"/>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altLang="en-US" sz="2400" dirty="0" smtClean="0">
                <a:solidFill>
                  <a:schemeClr val="bg1"/>
                </a:solidFill>
                <a:latin typeface="Arial" panose="020B0604020202020204" pitchFamily="34" charset="0"/>
              </a:rPr>
              <a:t>Outcomes of Improve phase</a:t>
            </a:r>
            <a:endParaRPr lang="en-US" altLang="en-US" sz="2400" dirty="0">
              <a:solidFill>
                <a:schemeClr val="bg1"/>
              </a:solidFill>
              <a:latin typeface="Arial" panose="020B0604020202020204" pitchFamily="34" charset="0"/>
            </a:endParaRPr>
          </a:p>
        </p:txBody>
      </p:sp>
      <p:sp>
        <p:nvSpPr>
          <p:cNvPr id="2" name="Rectangle 1"/>
          <p:cNvSpPr/>
          <p:nvPr/>
        </p:nvSpPr>
        <p:spPr>
          <a:xfrm>
            <a:off x="631370" y="1819986"/>
            <a:ext cx="9862457" cy="2677656"/>
          </a:xfrm>
          <a:prstGeom prst="rect">
            <a:avLst/>
          </a:prstGeom>
        </p:spPr>
        <p:txBody>
          <a:bodyPr wrap="square">
            <a:spAutoFit/>
          </a:bodyPr>
          <a:lstStyle/>
          <a:p>
            <a:pPr marL="514350" indent="-514350">
              <a:buFont typeface="+mj-lt"/>
              <a:buAutoNum type="arabicPeriod"/>
            </a:pPr>
            <a:r>
              <a:rPr lang="en-US" sz="2800" dirty="0">
                <a:solidFill>
                  <a:prstClr val="black"/>
                </a:solidFill>
                <a:latin typeface="Arial" panose="020B0604020202020204" pitchFamily="34" charset="0"/>
              </a:rPr>
              <a:t>Possible solutions to verified root causes</a:t>
            </a:r>
            <a:endParaRPr lang="en-US" sz="2800" dirty="0" smtClean="0">
              <a:solidFill>
                <a:srgbClr val="FF0000"/>
              </a:solidFill>
            </a:endParaRPr>
          </a:p>
          <a:p>
            <a:pPr marL="514350" indent="-514350">
              <a:spcBef>
                <a:spcPct val="25000"/>
              </a:spcBef>
              <a:buClr>
                <a:prstClr val="black"/>
              </a:buClr>
              <a:buFont typeface="+mj-lt"/>
              <a:buAutoNum type="arabicPeriod"/>
            </a:pPr>
            <a:r>
              <a:rPr lang="en-US" sz="2800" dirty="0">
                <a:solidFill>
                  <a:prstClr val="black"/>
                </a:solidFill>
                <a:latin typeface="Arial" panose="020B0604020202020204" pitchFamily="34" charset="0"/>
              </a:rPr>
              <a:t>Evaluate and </a:t>
            </a:r>
            <a:r>
              <a:rPr lang="en-US" sz="2800" dirty="0" smtClean="0">
                <a:solidFill>
                  <a:prstClr val="black"/>
                </a:solidFill>
                <a:latin typeface="Arial" panose="020B0604020202020204" pitchFamily="34" charset="0"/>
              </a:rPr>
              <a:t>select best  solution(low risk/high </a:t>
            </a:r>
            <a:r>
              <a:rPr lang="en-US" sz="2800" dirty="0">
                <a:solidFill>
                  <a:prstClr val="black"/>
                </a:solidFill>
                <a:latin typeface="Arial" panose="020B0604020202020204" pitchFamily="34" charset="0"/>
              </a:rPr>
              <a:t>reward)</a:t>
            </a:r>
          </a:p>
          <a:p>
            <a:pPr marL="514350" indent="-514350">
              <a:spcBef>
                <a:spcPct val="25000"/>
              </a:spcBef>
              <a:buClr>
                <a:prstClr val="black"/>
              </a:buClr>
              <a:buFont typeface="+mj-lt"/>
              <a:buAutoNum type="arabicPeriod"/>
            </a:pPr>
            <a:r>
              <a:rPr lang="en-US" sz="2800" dirty="0" smtClean="0">
                <a:solidFill>
                  <a:prstClr val="black"/>
                </a:solidFill>
                <a:latin typeface="Arial" panose="020B0604020202020204" pitchFamily="34" charset="0"/>
              </a:rPr>
              <a:t>Pilot </a:t>
            </a:r>
            <a:r>
              <a:rPr lang="en-US" sz="2800" dirty="0">
                <a:solidFill>
                  <a:prstClr val="black"/>
                </a:solidFill>
                <a:latin typeface="Arial" panose="020B0604020202020204" pitchFamily="34" charset="0"/>
              </a:rPr>
              <a:t>and test solutions.</a:t>
            </a:r>
          </a:p>
          <a:p>
            <a:pPr marL="971550" lvl="1" indent="-514350">
              <a:spcBef>
                <a:spcPct val="25000"/>
              </a:spcBef>
              <a:buClr>
                <a:prstClr val="black"/>
              </a:buClr>
              <a:buFont typeface="Arial" panose="020B0604020202020204" pitchFamily="34" charset="0"/>
              <a:buChar char="•"/>
            </a:pPr>
            <a:r>
              <a:rPr lang="en-US" sz="2800" dirty="0">
                <a:solidFill>
                  <a:prstClr val="black"/>
                </a:solidFill>
                <a:latin typeface="Arial" panose="020B0604020202020204" pitchFamily="34" charset="0"/>
              </a:rPr>
              <a:t>Actual key </a:t>
            </a:r>
            <a:r>
              <a:rPr lang="en-US" sz="2800" dirty="0" smtClean="0">
                <a:solidFill>
                  <a:prstClr val="black"/>
                </a:solidFill>
                <a:latin typeface="Arial" panose="020B0604020202020204" pitchFamily="34" charset="0"/>
              </a:rPr>
              <a:t>performance indicator </a:t>
            </a:r>
            <a:r>
              <a:rPr lang="en-US" sz="2800" dirty="0">
                <a:solidFill>
                  <a:prstClr val="black"/>
                </a:solidFill>
                <a:latin typeface="Arial" panose="020B0604020202020204" pitchFamily="34" charset="0"/>
              </a:rPr>
              <a:t>Vs baseline test </a:t>
            </a:r>
          </a:p>
          <a:p>
            <a:pPr marL="514350" indent="-514350">
              <a:spcBef>
                <a:spcPct val="25000"/>
              </a:spcBef>
              <a:buClr>
                <a:prstClr val="black"/>
              </a:buClr>
              <a:buFont typeface="+mj-lt"/>
              <a:buAutoNum type="arabicPeriod"/>
            </a:pPr>
            <a:r>
              <a:rPr lang="en-US" sz="2800" dirty="0" smtClean="0">
                <a:solidFill>
                  <a:prstClr val="black"/>
                </a:solidFill>
                <a:latin typeface="Arial" panose="020B0604020202020204" pitchFamily="34" charset="0"/>
              </a:rPr>
              <a:t>Implement </a:t>
            </a:r>
            <a:r>
              <a:rPr lang="en-US" sz="2800" dirty="0">
                <a:solidFill>
                  <a:prstClr val="black"/>
                </a:solidFill>
                <a:latin typeface="Arial" panose="020B0604020202020204" pitchFamily="34" charset="0"/>
              </a:rPr>
              <a:t>the optimized process model.</a:t>
            </a:r>
          </a:p>
        </p:txBody>
      </p:sp>
    </p:spTree>
    <p:extLst>
      <p:ext uri="{BB962C8B-B14F-4D97-AF65-F5344CB8AC3E}">
        <p14:creationId xmlns:p14="http://schemas.microsoft.com/office/powerpoint/2010/main" val="4280281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8"/>
          <p:cNvSpPr>
            <a:spLocks noChangeArrowheads="1"/>
          </p:cNvSpPr>
          <p:nvPr/>
        </p:nvSpPr>
        <p:spPr bwMode="auto">
          <a:xfrm>
            <a:off x="6345447" y="87313"/>
            <a:ext cx="29001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Possible solutions</a:t>
            </a:r>
            <a:endParaRPr lang="en-US" sz="2400" i="1" dirty="0">
              <a:solidFill>
                <a:schemeClr val="bg1"/>
              </a:solidFill>
              <a:latin typeface="Arial" panose="020B0604020202020204" pitchFamily="34" charset="0"/>
            </a:endParaRPr>
          </a:p>
        </p:txBody>
      </p:sp>
      <p:sp>
        <p:nvSpPr>
          <p:cNvPr id="51207"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Improve </a:t>
            </a:r>
            <a:r>
              <a:rPr lang="en-US" sz="1400" dirty="0" smtClean="0">
                <a:solidFill>
                  <a:schemeClr val="bg1"/>
                </a:solidFill>
                <a:latin typeface="Arial" panose="020B0604020202020204" pitchFamily="34" charset="0"/>
              </a:rPr>
              <a:t>Step I1</a:t>
            </a:r>
            <a:endParaRPr lang="en-US" sz="2000" dirty="0">
              <a:solidFill>
                <a:schemeClr val="bg1"/>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68113898"/>
              </p:ext>
            </p:extLst>
          </p:nvPr>
        </p:nvGraphicFramePr>
        <p:xfrm>
          <a:off x="1027415" y="1037695"/>
          <a:ext cx="10078949" cy="5404208"/>
        </p:xfrm>
        <a:graphic>
          <a:graphicData uri="http://schemas.openxmlformats.org/drawingml/2006/table">
            <a:tbl>
              <a:tblPr/>
              <a:tblGrid>
                <a:gridCol w="939419"/>
                <a:gridCol w="124502"/>
                <a:gridCol w="305595"/>
                <a:gridCol w="1312923"/>
                <a:gridCol w="441413"/>
                <a:gridCol w="2591891"/>
                <a:gridCol w="430096"/>
                <a:gridCol w="2173114"/>
                <a:gridCol w="520642"/>
                <a:gridCol w="543279"/>
                <a:gridCol w="696075"/>
              </a:tblGrid>
              <a:tr h="488500">
                <a:tc>
                  <a:txBody>
                    <a:bodyPr/>
                    <a:lstStyle/>
                    <a:p>
                      <a:pPr algn="ctr" fontAlgn="b"/>
                      <a:r>
                        <a:rPr lang="en-US" sz="1900" b="0" i="0" u="none" strike="noStrike" dirty="0">
                          <a:solidFill>
                            <a:srgbClr val="FFFF00"/>
                          </a:solidFill>
                          <a:effectLst/>
                          <a:latin typeface="Calibri" panose="020F0502020204030204" pitchFamily="34" charset="0"/>
                        </a:rPr>
                        <a:t>Problem</a:t>
                      </a:r>
                    </a:p>
                  </a:txBody>
                  <a:tcPr marL="8852" marR="8852" marT="8852" marB="0" anchor="b">
                    <a:lnL>
                      <a:noFill/>
                    </a:lnL>
                    <a:lnR>
                      <a:noFill/>
                    </a:lnR>
                    <a:lnT>
                      <a:noFill/>
                    </a:lnT>
                    <a:lnB>
                      <a:noFill/>
                    </a:lnB>
                    <a:solidFill>
                      <a:srgbClr val="000000"/>
                    </a:solidFill>
                  </a:tcPr>
                </a:tc>
                <a:tc>
                  <a:txBody>
                    <a:bodyPr/>
                    <a:lstStyle/>
                    <a:p>
                      <a:pPr algn="ctr" fontAlgn="b"/>
                      <a:endParaRPr lang="en-US" sz="19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ctr" fontAlgn="b"/>
                      <a:endParaRPr lang="en-US" sz="19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ctr" fontAlgn="b"/>
                      <a:r>
                        <a:rPr lang="en-US" sz="1900" b="0" i="0" u="none" strike="noStrike" dirty="0">
                          <a:solidFill>
                            <a:srgbClr val="FFFF00"/>
                          </a:solidFill>
                          <a:effectLst/>
                          <a:latin typeface="Calibri" panose="020F0502020204030204" pitchFamily="34" charset="0"/>
                        </a:rPr>
                        <a:t>Vital Few</a:t>
                      </a:r>
                    </a:p>
                  </a:txBody>
                  <a:tcPr marL="8852" marR="8852" marT="8852" marB="0" anchor="b">
                    <a:lnL>
                      <a:noFill/>
                    </a:lnL>
                    <a:lnR>
                      <a:noFill/>
                    </a:lnR>
                    <a:lnT>
                      <a:noFill/>
                    </a:lnT>
                    <a:lnB>
                      <a:noFill/>
                    </a:lnB>
                    <a:solidFill>
                      <a:srgbClr val="000000"/>
                    </a:solidFill>
                  </a:tcPr>
                </a:tc>
                <a:tc>
                  <a:txBody>
                    <a:bodyPr/>
                    <a:lstStyle/>
                    <a:p>
                      <a:pPr algn="ctr" fontAlgn="b"/>
                      <a:endParaRPr lang="en-US" sz="19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ctr" fontAlgn="b"/>
                      <a:r>
                        <a:rPr lang="en-US" sz="1900" b="0" i="0" u="none" strike="noStrike">
                          <a:solidFill>
                            <a:srgbClr val="FFFF00"/>
                          </a:solidFill>
                          <a:effectLst/>
                          <a:latin typeface="Calibri" panose="020F0502020204030204" pitchFamily="34" charset="0"/>
                        </a:rPr>
                        <a:t>Root Causes</a:t>
                      </a:r>
                    </a:p>
                  </a:txBody>
                  <a:tcPr marL="8852" marR="8852" marT="8852" marB="0" anchor="b">
                    <a:lnL>
                      <a:noFill/>
                    </a:lnL>
                    <a:lnR>
                      <a:noFill/>
                    </a:lnR>
                    <a:lnT>
                      <a:noFill/>
                    </a:lnT>
                    <a:lnB>
                      <a:noFill/>
                    </a:lnB>
                    <a:solidFill>
                      <a:srgbClr val="000000"/>
                    </a:solidFill>
                  </a:tcPr>
                </a:tc>
                <a:tc>
                  <a:txBody>
                    <a:bodyPr/>
                    <a:lstStyle/>
                    <a:p>
                      <a:pPr algn="ctr" fontAlgn="b"/>
                      <a:endParaRPr lang="en-US" sz="19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ctr" fontAlgn="b"/>
                      <a:r>
                        <a:rPr lang="en-US" sz="1900" b="0" i="0" u="none" strike="noStrike">
                          <a:solidFill>
                            <a:srgbClr val="FFFF00"/>
                          </a:solidFill>
                          <a:effectLst/>
                          <a:latin typeface="Calibri" panose="020F0502020204030204" pitchFamily="34" charset="0"/>
                        </a:rPr>
                        <a:t>Solution</a:t>
                      </a:r>
                    </a:p>
                  </a:txBody>
                  <a:tcPr marL="8852" marR="8852" marT="8852" marB="0" anchor="b">
                    <a:lnL>
                      <a:noFill/>
                    </a:lnL>
                    <a:lnR>
                      <a:noFill/>
                    </a:lnR>
                    <a:lnT>
                      <a:noFill/>
                    </a:lnT>
                    <a:lnB>
                      <a:noFill/>
                    </a:lnB>
                    <a:solidFill>
                      <a:srgbClr val="000000"/>
                    </a:solidFill>
                  </a:tcPr>
                </a:tc>
                <a:tc>
                  <a:txBody>
                    <a:bodyPr/>
                    <a:lstStyle/>
                    <a:p>
                      <a:pPr algn="ctr" fontAlgn="b"/>
                      <a:endParaRPr lang="en-US" sz="19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gridSpan="2">
                  <a:txBody>
                    <a:bodyPr/>
                    <a:lstStyle/>
                    <a:p>
                      <a:pPr algn="ctr" fontAlgn="b"/>
                      <a:r>
                        <a:rPr lang="en-US" sz="1900" b="0" i="0" u="none" strike="noStrike">
                          <a:solidFill>
                            <a:srgbClr val="FFFF00"/>
                          </a:solidFill>
                          <a:effectLst/>
                          <a:latin typeface="Calibri" panose="020F0502020204030204" pitchFamily="34" charset="0"/>
                        </a:rPr>
                        <a:t>Data</a:t>
                      </a:r>
                    </a:p>
                  </a:txBody>
                  <a:tcPr marL="8852" marR="8852" marT="8852" marB="0" anchor="b">
                    <a:lnL>
                      <a:noFill/>
                    </a:lnL>
                    <a:lnR>
                      <a:noFill/>
                    </a:lnR>
                    <a:lnT>
                      <a:noFill/>
                    </a:lnT>
                    <a:lnB>
                      <a:noFill/>
                    </a:lnB>
                    <a:solidFill>
                      <a:srgbClr val="000000"/>
                    </a:solidFill>
                  </a:tcPr>
                </a:tc>
                <a:tc hMerge="1">
                  <a:txBody>
                    <a:bodyPr/>
                    <a:lstStyle/>
                    <a:p>
                      <a:endParaRPr lang="en-US"/>
                    </a:p>
                  </a:txBody>
                  <a:tcPr/>
                </a:tc>
              </a:tr>
              <a:tr h="293101">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r>
              <a:tr h="279142">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n-US" sz="1000" b="0" i="0" u="none" strike="noStrike">
                          <a:solidFill>
                            <a:srgbClr val="000000"/>
                          </a:solidFill>
                          <a:effectLst/>
                          <a:latin typeface="Calibri" panose="020F0502020204030204" pitchFamily="34" charset="0"/>
                        </a:rPr>
                        <a:t>Color Change(CC)</a:t>
                      </a: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Changeover procedures</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Changeover schedule by color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FF0000"/>
                          </a:solidFill>
                          <a:effectLst/>
                          <a:latin typeface="Calibri" panose="020F0502020204030204" pitchFamily="34" charset="0"/>
                        </a:rPr>
                        <a:t>Scrap per color </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93101">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Grindng at wrong grinder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Dedicate one Extruder to run white</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000000"/>
                          </a:solidFill>
                          <a:effectLst/>
                          <a:latin typeface="Calibri" panose="020F0502020204030204" pitchFamily="34" charset="0"/>
                        </a:rPr>
                        <a:t>(White,Yellow)</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307056">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Grinder Trash</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Grinding Matrix and training</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FF0000"/>
                          </a:solidFill>
                          <a:effectLst/>
                          <a:latin typeface="Calibri" panose="020F0502020204030204" pitchFamily="34" charset="0"/>
                        </a:rPr>
                        <a:t>Scrap per cause</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549912">
                <a:tc>
                  <a:txBody>
                    <a:bodyPr/>
                    <a:lstStyle/>
                    <a:p>
                      <a:pPr algn="l" fontAlgn="ctr"/>
                      <a:endParaRPr lang="en-US" sz="2200" b="0" i="0" u="none" strike="noStrike">
                        <a:solidFill>
                          <a:srgbClr val="000000"/>
                        </a:solidFill>
                        <a:effectLst/>
                        <a:latin typeface="Calibri" panose="020F0502020204030204" pitchFamily="34" charset="0"/>
                      </a:endParaRPr>
                    </a:p>
                  </a:txBody>
                  <a:tcPr marL="8852" marR="8852" marT="8852" marB="0" anchor="ctr">
                    <a:lnL>
                      <a:noFill/>
                    </a:lnL>
                    <a:lnR>
                      <a:noFill/>
                    </a:lnR>
                    <a:lnT>
                      <a:noFill/>
                    </a:lnT>
                    <a:lnB>
                      <a:noFill/>
                    </a:lnB>
                  </a:tcPr>
                </a:tc>
                <a:tc>
                  <a:txBody>
                    <a:bodyPr/>
                    <a:lstStyle/>
                    <a:p>
                      <a:pPr algn="ctr" fontAlgn="ctr"/>
                      <a:r>
                        <a:rPr lang="en-US" sz="2200" b="0" i="0" u="none" strike="noStrike">
                          <a:solidFill>
                            <a:srgbClr val="000000"/>
                          </a:solidFill>
                          <a:effectLst/>
                          <a:latin typeface="Calibri" panose="020F0502020204030204" pitchFamily="34" charset="0"/>
                        </a:rPr>
                        <a:t> </a:t>
                      </a:r>
                    </a:p>
                  </a:txBody>
                  <a:tcPr marL="8852" marR="8852" marT="8852"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2200" b="0" i="0" u="none" strike="noStrike">
                        <a:solidFill>
                          <a:srgbClr val="000000"/>
                        </a:solidFill>
                        <a:effectLst/>
                        <a:latin typeface="Calibri" panose="020F0502020204030204" pitchFamily="34" charset="0"/>
                      </a:endParaRPr>
                    </a:p>
                  </a:txBody>
                  <a:tcPr marL="8852" marR="8852" marT="885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Grinder connected to wrong silos</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dirty="0">
                          <a:solidFill>
                            <a:srgbClr val="000000"/>
                          </a:solidFill>
                          <a:effectLst/>
                          <a:latin typeface="Calibri" panose="020F0502020204030204" pitchFamily="34" charset="0"/>
                        </a:rPr>
                        <a:t>CR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549912">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 </a:t>
                      </a:r>
                    </a:p>
                  </a:txBody>
                  <a:tcPr marL="8852" marR="8852" marT="8852"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2200" b="0" i="0" u="none" strike="noStrike">
                        <a:solidFill>
                          <a:srgbClr val="000000"/>
                        </a:solidFill>
                        <a:effectLst/>
                        <a:latin typeface="Calibri" panose="020F0502020204030204" pitchFamily="34" charset="0"/>
                      </a:endParaRPr>
                    </a:p>
                  </a:txBody>
                  <a:tcPr marL="8852" marR="8852" marT="8852"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912">
                <a:tc rowSpan="3">
                  <a:txBody>
                    <a:bodyPr/>
                    <a:lstStyle/>
                    <a:p>
                      <a:pPr algn="ctr" fontAlgn="ctr"/>
                      <a:r>
                        <a:rPr lang="en-US" sz="2200" b="0" i="0" u="none" strike="noStrike">
                          <a:solidFill>
                            <a:srgbClr val="000000"/>
                          </a:solidFill>
                          <a:effectLst/>
                          <a:latin typeface="Calibri" panose="020F0502020204030204" pitchFamily="34" charset="0"/>
                        </a:rPr>
                        <a:t>Scrap</a:t>
                      </a:r>
                    </a:p>
                  </a:txBody>
                  <a:tcPr marL="8852" marR="8852" marT="885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2200" b="0" i="0" u="none" strike="noStrike">
                          <a:solidFill>
                            <a:srgbClr val="000000"/>
                          </a:solidFill>
                          <a:effectLst/>
                          <a:latin typeface="Calibri" panose="020F0502020204030204" pitchFamily="34" charset="0"/>
                        </a:rPr>
                        <a:t> </a:t>
                      </a:r>
                    </a:p>
                  </a:txBody>
                  <a:tcPr marL="8852" marR="8852" marT="885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US" sz="2200" b="0" i="0" u="none" strike="noStrike">
                        <a:solidFill>
                          <a:srgbClr val="000000"/>
                        </a:solidFill>
                        <a:effectLst/>
                        <a:latin typeface="Calibri" panose="020F0502020204030204" pitchFamily="34" charset="0"/>
                      </a:endParaRPr>
                    </a:p>
                  </a:txBody>
                  <a:tcPr marL="8852" marR="8852" marT="885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Color Change(CC)</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sv-SE" sz="1000" b="0" i="0" u="none" strike="noStrike">
                          <a:solidFill>
                            <a:srgbClr val="000000"/>
                          </a:solidFill>
                          <a:effectLst/>
                          <a:latin typeface="Calibri" panose="020F0502020204030204" pitchFamily="34" charset="0"/>
                        </a:rPr>
                        <a:t>Extruder type(Tandem vs Mixer &amp; Cooler)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000" b="1" i="0" u="none" strike="noStrike" dirty="0">
                          <a:solidFill>
                            <a:srgbClr val="000000"/>
                          </a:solidFill>
                          <a:effectLst/>
                          <a:latin typeface="Calibri" panose="020F0502020204030204" pitchFamily="34" charset="0"/>
                        </a:rPr>
                        <a:t>Convert E2 to tandem Extruder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FF0000"/>
                          </a:solidFill>
                          <a:effectLst/>
                          <a:latin typeface="Calibri" panose="020F0502020204030204" pitchFamily="34" charset="0"/>
                        </a:rPr>
                        <a:t>Cause by Extruder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307056">
                <a:tc v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Calibri" panose="020F0502020204030204" pitchFamily="34" charset="0"/>
                        </a:rPr>
                        <a:t>Mech</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Running out of raw material(empty containers</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More failure detection tools</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sv-SE" sz="1000" b="0" i="0" u="none" strike="noStrike">
                          <a:solidFill>
                            <a:srgbClr val="000000"/>
                          </a:solidFill>
                          <a:effectLst/>
                          <a:latin typeface="Calibri" panose="020F0502020204030204" pitchFamily="34" charset="0"/>
                        </a:rPr>
                        <a:t>CC on M/C vs Tandem</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293101">
                <a:tc v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Feed System Failure,Clots ,raw material clumps)</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(mistake proofing devices/Poke Yoke)</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000000"/>
                          </a:solidFill>
                          <a:effectLst/>
                          <a:latin typeface="Calibri" panose="020F0502020204030204" pitchFamily="34" charset="0"/>
                        </a:rPr>
                        <a:t> Extruder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307056">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panose="020F0502020204030204" pitchFamily="34" charset="0"/>
                        </a:rPr>
                        <a:t>PM  program and training</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FF0000"/>
                          </a:solidFill>
                          <a:effectLst/>
                          <a:latin typeface="Calibri" panose="020F0502020204030204" pitchFamily="34" charset="0"/>
                        </a:rPr>
                        <a:t>Scrap by cause FSF</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93101">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01">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6 heating zones on primary extruder</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000" b="1" i="0" u="none" strike="noStrike" dirty="0">
                          <a:solidFill>
                            <a:srgbClr val="000000"/>
                          </a:solidFill>
                          <a:effectLst/>
                          <a:latin typeface="Calibri" panose="020F0502020204030204" pitchFamily="34" charset="0"/>
                        </a:rPr>
                        <a:t>PM program</a:t>
                      </a: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FF0000"/>
                          </a:solidFill>
                          <a:effectLst/>
                          <a:latin typeface="Calibri" panose="020F0502020204030204" pitchFamily="34" charset="0"/>
                        </a:rPr>
                        <a:t>Scrap by Cause</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93101">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852" marR="8852" marT="885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a:solidFill>
                            <a:srgbClr val="000000"/>
                          </a:solidFill>
                          <a:effectLst/>
                          <a:latin typeface="Calibri" panose="020F0502020204030204" pitchFamily="34" charset="0"/>
                        </a:rPr>
                        <a:t>Mech</a:t>
                      </a: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Butane control system</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0" i="0" u="none" strike="noStrike">
                          <a:solidFill>
                            <a:srgbClr val="000000"/>
                          </a:solidFill>
                          <a:effectLst/>
                          <a:latin typeface="Calibri" panose="020F0502020204030204" pitchFamily="34" charset="0"/>
                        </a:rPr>
                        <a:t>Mech</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307056">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v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Compressed air and chilling water supply system</a:t>
                      </a: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852" marR="8852" marT="8852"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852" marR="8852" marT="8852"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326219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81"/>
          <p:cNvSpPr>
            <a:spLocks noChangeArrowheads="1"/>
          </p:cNvSpPr>
          <p:nvPr/>
        </p:nvSpPr>
        <p:spPr bwMode="ltGray">
          <a:xfrm>
            <a:off x="10848853" y="0"/>
            <a:ext cx="1304925"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a:solidFill>
                  <a:schemeClr val="bg1"/>
                </a:solidFill>
                <a:latin typeface="Arial" panose="020B0604020202020204" pitchFamily="34" charset="0"/>
              </a:rPr>
              <a:t>DMAIC</a:t>
            </a:r>
          </a:p>
        </p:txBody>
      </p:sp>
      <p:pic>
        <p:nvPicPr>
          <p:cNvPr id="8" name="Picture 7"/>
          <p:cNvPicPr>
            <a:picLocks noChangeAspect="1"/>
          </p:cNvPicPr>
          <p:nvPr/>
        </p:nvPicPr>
        <p:blipFill>
          <a:blip r:embed="rId3"/>
          <a:stretch>
            <a:fillRect/>
          </a:stretch>
        </p:blipFill>
        <p:spPr>
          <a:xfrm>
            <a:off x="7063466" y="2944052"/>
            <a:ext cx="1914286" cy="2333333"/>
          </a:xfrm>
          <a:prstGeom prst="rect">
            <a:avLst/>
          </a:prstGeom>
        </p:spPr>
      </p:pic>
      <p:pic>
        <p:nvPicPr>
          <p:cNvPr id="51202" name="Picture 2" descr="http://jackkline.squarespace.com/storage/eggs.jpg?__SQUARESPACE_CACHEVERSION=13120404949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465" y="935666"/>
            <a:ext cx="2839085" cy="1582933"/>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www.foam-packaging.com/images/FPI-Egg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297" y="2274887"/>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16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8"/>
          <p:cNvSpPr>
            <a:spLocks noChangeArrowheads="1"/>
          </p:cNvSpPr>
          <p:nvPr/>
        </p:nvSpPr>
        <p:spPr bwMode="auto">
          <a:xfrm>
            <a:off x="6941764" y="87313"/>
            <a:ext cx="2303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Best solutions</a:t>
            </a:r>
            <a:endParaRPr lang="en-US" sz="2400" i="1" dirty="0">
              <a:solidFill>
                <a:schemeClr val="bg1"/>
              </a:solidFill>
              <a:latin typeface="Arial" panose="020B0604020202020204" pitchFamily="34" charset="0"/>
            </a:endParaRPr>
          </a:p>
        </p:txBody>
      </p:sp>
      <p:sp>
        <p:nvSpPr>
          <p:cNvPr id="51207"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Improve </a:t>
            </a:r>
            <a:r>
              <a:rPr lang="en-US" sz="1400" dirty="0" smtClean="0">
                <a:solidFill>
                  <a:schemeClr val="bg1"/>
                </a:solidFill>
                <a:latin typeface="Arial" panose="020B0604020202020204" pitchFamily="34" charset="0"/>
              </a:rPr>
              <a:t>Step I2</a:t>
            </a:r>
            <a:endParaRPr lang="en-US" sz="2000" dirty="0">
              <a:solidFill>
                <a:schemeClr val="bg1"/>
              </a:solidFill>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3776794"/>
              </p:ext>
            </p:extLst>
          </p:nvPr>
        </p:nvGraphicFramePr>
        <p:xfrm>
          <a:off x="304800" y="1503363"/>
          <a:ext cx="11582400" cy="3848100"/>
        </p:xfrm>
        <a:graphic>
          <a:graphicData uri="http://schemas.openxmlformats.org/presentationml/2006/ole">
            <mc:AlternateContent xmlns:mc="http://schemas.openxmlformats.org/markup-compatibility/2006">
              <mc:Choice xmlns:v="urn:schemas-microsoft-com:vml" Requires="v">
                <p:oleObj spid="_x0000_s46120" name="Worksheet" r:id="rId5" imgW="11582515" imgH="3848024" progId="Excel.Sheet.12">
                  <p:embed/>
                </p:oleObj>
              </mc:Choice>
              <mc:Fallback>
                <p:oleObj name="Worksheet" r:id="rId5" imgW="11582515" imgH="3848024" progId="Excel.Sheet.12">
                  <p:embed/>
                  <p:pic>
                    <p:nvPicPr>
                      <p:cNvPr id="0" name=""/>
                      <p:cNvPicPr/>
                      <p:nvPr/>
                    </p:nvPicPr>
                    <p:blipFill>
                      <a:blip r:embed="rId6"/>
                      <a:stretch>
                        <a:fillRect/>
                      </a:stretch>
                    </p:blipFill>
                    <p:spPr>
                      <a:xfrm>
                        <a:off x="304800" y="1503363"/>
                        <a:ext cx="11582400" cy="3848100"/>
                      </a:xfrm>
                      <a:prstGeom prst="rect">
                        <a:avLst/>
                      </a:prstGeom>
                    </p:spPr>
                  </p:pic>
                </p:oleObj>
              </mc:Fallback>
            </mc:AlternateContent>
          </a:graphicData>
        </a:graphic>
      </p:graphicFrame>
      <p:sp>
        <p:nvSpPr>
          <p:cNvPr id="6" name="Text Box 31"/>
          <p:cNvSpPr txBox="1">
            <a:spLocks noChangeArrowheads="1"/>
          </p:cNvSpPr>
          <p:nvPr/>
        </p:nvSpPr>
        <p:spPr bwMode="auto">
          <a:xfrm>
            <a:off x="4250646" y="801688"/>
            <a:ext cx="2834430"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altLang="en-US" dirty="0" smtClean="0">
                <a:solidFill>
                  <a:schemeClr val="bg1"/>
                </a:solidFill>
                <a:latin typeface="Arial" panose="020B0604020202020204" pitchFamily="34" charset="0"/>
              </a:rPr>
              <a:t>Impact/Effort &amp; Cost Matrix</a:t>
            </a:r>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16903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Improve </a:t>
            </a:r>
            <a:r>
              <a:rPr lang="en-US" sz="1400" dirty="0" smtClean="0">
                <a:solidFill>
                  <a:schemeClr val="bg1"/>
                </a:solidFill>
                <a:latin typeface="Arial" panose="020B0604020202020204" pitchFamily="34" charset="0"/>
              </a:rPr>
              <a:t>Step I3</a:t>
            </a:r>
            <a:endParaRPr lang="en-US" sz="2000" dirty="0">
              <a:solidFill>
                <a:schemeClr val="bg1"/>
              </a:solidFill>
              <a:latin typeface="Arial" panose="020B0604020202020204" pitchFamily="34" charset="0"/>
            </a:endParaRPr>
          </a:p>
        </p:txBody>
      </p:sp>
      <p:sp>
        <p:nvSpPr>
          <p:cNvPr id="4" name="Rectangle 9"/>
          <p:cNvSpPr>
            <a:spLocks noChangeArrowheads="1"/>
          </p:cNvSpPr>
          <p:nvPr/>
        </p:nvSpPr>
        <p:spPr bwMode="auto">
          <a:xfrm>
            <a:off x="5369852" y="0"/>
            <a:ext cx="3207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Implement Solutions</a:t>
            </a:r>
            <a:endParaRPr lang="en-US" sz="2400" i="1" dirty="0">
              <a:solidFill>
                <a:schemeClr val="bg1"/>
              </a:solidFill>
              <a:latin typeface="Arial" panose="020B0604020202020204" pitchFamily="34" charset="0"/>
            </a:endParaRPr>
          </a:p>
        </p:txBody>
      </p:sp>
      <p:sp>
        <p:nvSpPr>
          <p:cNvPr id="8" name="Text Box 10"/>
          <p:cNvSpPr txBox="1">
            <a:spLocks noChangeArrowheads="1"/>
          </p:cNvSpPr>
          <p:nvPr/>
        </p:nvSpPr>
        <p:spPr bwMode="auto">
          <a:xfrm>
            <a:off x="1401990" y="726588"/>
            <a:ext cx="3599062" cy="338554"/>
          </a:xfrm>
          <a:prstGeom prst="rect">
            <a:avLst/>
          </a:prstGeom>
          <a:gradFill rotWithShape="0">
            <a:gsLst>
              <a:gs pos="0">
                <a:srgbClr val="FF0000"/>
              </a:gs>
              <a:gs pos="100000">
                <a:srgbClr val="76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dirty="0" smtClean="0">
                <a:ln>
                  <a:noFill/>
                </a:ln>
                <a:solidFill>
                  <a:srgbClr val="FFFFFF"/>
                </a:solidFill>
                <a:effectLst/>
                <a:uLnTx/>
                <a:uFillTx/>
                <a:latin typeface="Arial" panose="020B0604020202020204" pitchFamily="34" charset="0"/>
              </a:rPr>
              <a:t>Pilot and Implementation Activities</a:t>
            </a:r>
          </a:p>
        </p:txBody>
      </p:sp>
      <p:graphicFrame>
        <p:nvGraphicFramePr>
          <p:cNvPr id="2" name="Object 1"/>
          <p:cNvGraphicFramePr>
            <a:graphicFrameLocks noChangeAspect="1"/>
          </p:cNvGraphicFramePr>
          <p:nvPr>
            <p:extLst>
              <p:ext uri="{D42A27DB-BD31-4B8C-83A1-F6EECF244321}">
                <p14:modId xmlns:p14="http://schemas.microsoft.com/office/powerpoint/2010/main" val="81514704"/>
              </p:ext>
            </p:extLst>
          </p:nvPr>
        </p:nvGraphicFramePr>
        <p:xfrm>
          <a:off x="309563" y="1393825"/>
          <a:ext cx="10744200" cy="3490913"/>
        </p:xfrm>
        <a:graphic>
          <a:graphicData uri="http://schemas.openxmlformats.org/presentationml/2006/ole">
            <mc:AlternateContent xmlns:mc="http://schemas.openxmlformats.org/markup-compatibility/2006">
              <mc:Choice xmlns:v="urn:schemas-microsoft-com:vml" Requires="v">
                <p:oleObj spid="_x0000_s47143" name="Worksheet" r:id="rId5" imgW="12347160" imgH="4008029" progId="Excel.Sheet.12">
                  <p:embed/>
                </p:oleObj>
              </mc:Choice>
              <mc:Fallback>
                <p:oleObj name="Worksheet" r:id="rId5" imgW="12347160" imgH="4008029" progId="Excel.Sheet.12">
                  <p:embed/>
                  <p:pic>
                    <p:nvPicPr>
                      <p:cNvPr id="0" name=""/>
                      <p:cNvPicPr/>
                      <p:nvPr/>
                    </p:nvPicPr>
                    <p:blipFill>
                      <a:blip r:embed="rId6"/>
                      <a:stretch>
                        <a:fillRect/>
                      </a:stretch>
                    </p:blipFill>
                    <p:spPr>
                      <a:xfrm>
                        <a:off x="309563" y="1393825"/>
                        <a:ext cx="10744200" cy="3490913"/>
                      </a:xfrm>
                      <a:prstGeom prst="rect">
                        <a:avLst/>
                      </a:prstGeom>
                    </p:spPr>
                  </p:pic>
                </p:oleObj>
              </mc:Fallback>
            </mc:AlternateContent>
          </a:graphicData>
        </a:graphic>
      </p:graphicFrame>
    </p:spTree>
    <p:extLst>
      <p:ext uri="{BB962C8B-B14F-4D97-AF65-F5344CB8AC3E}">
        <p14:creationId xmlns:p14="http://schemas.microsoft.com/office/powerpoint/2010/main" val="1363770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Improve </a:t>
            </a:r>
            <a:r>
              <a:rPr lang="en-US" sz="1400" dirty="0" smtClean="0">
                <a:solidFill>
                  <a:schemeClr val="bg1"/>
                </a:solidFill>
                <a:latin typeface="Arial" panose="020B0604020202020204" pitchFamily="34" charset="0"/>
              </a:rPr>
              <a:t>Step I4</a:t>
            </a:r>
            <a:endParaRPr lang="en-US" sz="2000" dirty="0">
              <a:solidFill>
                <a:schemeClr val="bg1"/>
              </a:solidFill>
              <a:latin typeface="Arial" panose="020B0604020202020204" pitchFamily="34" charset="0"/>
            </a:endParaRPr>
          </a:p>
        </p:txBody>
      </p:sp>
      <p:sp>
        <p:nvSpPr>
          <p:cNvPr id="4" name="Rectangle 9"/>
          <p:cNvSpPr>
            <a:spLocks noChangeArrowheads="1"/>
          </p:cNvSpPr>
          <p:nvPr/>
        </p:nvSpPr>
        <p:spPr bwMode="auto">
          <a:xfrm>
            <a:off x="5572993" y="87313"/>
            <a:ext cx="36726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Pilot and Test Solutions</a:t>
            </a:r>
            <a:endParaRPr lang="en-US" sz="2400" i="1" dirty="0">
              <a:solidFill>
                <a:schemeClr val="bg1"/>
              </a:solidFill>
              <a:latin typeface="Arial" panose="020B0604020202020204" pitchFamily="34" charset="0"/>
            </a:endParaRPr>
          </a:p>
        </p:txBody>
      </p:sp>
      <p:sp>
        <p:nvSpPr>
          <p:cNvPr id="26" name="Text Box 31"/>
          <p:cNvSpPr txBox="1">
            <a:spLocks noChangeArrowheads="1"/>
          </p:cNvSpPr>
          <p:nvPr/>
        </p:nvSpPr>
        <p:spPr bwMode="auto">
          <a:xfrm>
            <a:off x="4217989" y="593786"/>
            <a:ext cx="4122737" cy="346075"/>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altLang="en-US" dirty="0">
                <a:solidFill>
                  <a:schemeClr val="bg1"/>
                </a:solidFill>
                <a:latin typeface="Arial" panose="020B0604020202020204" pitchFamily="34" charset="0"/>
              </a:rPr>
              <a:t>Before &amp; After Performance Assessment</a:t>
            </a:r>
          </a:p>
        </p:txBody>
      </p:sp>
      <p:grpSp>
        <p:nvGrpSpPr>
          <p:cNvPr id="33" name="Group 3"/>
          <p:cNvGrpSpPr>
            <a:grpSpLocks/>
          </p:cNvGrpSpPr>
          <p:nvPr/>
        </p:nvGrpSpPr>
        <p:grpSpPr bwMode="auto">
          <a:xfrm>
            <a:off x="3333524" y="6290252"/>
            <a:ext cx="3814763" cy="396875"/>
            <a:chOff x="1533" y="2886"/>
            <a:chExt cx="2684" cy="463"/>
          </a:xfrm>
        </p:grpSpPr>
        <p:sp>
          <p:nvSpPr>
            <p:cNvPr id="34" name="Rectangle 4"/>
            <p:cNvSpPr>
              <a:spLocks noChangeArrowheads="1"/>
            </p:cNvSpPr>
            <p:nvPr/>
          </p:nvSpPr>
          <p:spPr bwMode="auto">
            <a:xfrm>
              <a:off x="1533" y="2895"/>
              <a:ext cx="2684" cy="43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ltLang="en-US" i="1">
                <a:latin typeface="GEsansCon57" pitchFamily="2" charset="0"/>
              </a:endParaRPr>
            </a:p>
          </p:txBody>
        </p:sp>
        <p:sp>
          <p:nvSpPr>
            <p:cNvPr id="35" name="Text Box 5"/>
            <p:cNvSpPr txBox="1">
              <a:spLocks noChangeArrowheads="1"/>
            </p:cNvSpPr>
            <p:nvPr/>
          </p:nvSpPr>
          <p:spPr bwMode="auto">
            <a:xfrm>
              <a:off x="1684" y="2886"/>
              <a:ext cx="2401" cy="4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spAutoFit/>
            </a:bodyPr>
            <a:lstStyle/>
            <a:p>
              <a:pPr algn="ctr">
                <a:defRPr/>
              </a:pPr>
              <a:r>
                <a:rPr lang="en-US" sz="2000" i="1">
                  <a:latin typeface="GEsansCon57" pitchFamily="2" charset="0"/>
                </a:rPr>
                <a:t>Have I Reached My Goal?  </a:t>
              </a:r>
              <a:endParaRPr lang="en-US" sz="2000">
                <a:effectLst>
                  <a:outerShdw blurRad="38100" dist="38100" dir="2700000" algn="tl">
                    <a:srgbClr val="C0C0C0"/>
                  </a:outerShdw>
                </a:effectLst>
                <a:latin typeface="Arial" panose="020B0604020202020204" pitchFamily="34"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273560906"/>
              </p:ext>
            </p:extLst>
          </p:nvPr>
        </p:nvGraphicFramePr>
        <p:xfrm>
          <a:off x="1273595" y="984669"/>
          <a:ext cx="6581775" cy="1556986"/>
        </p:xfrm>
        <a:graphic>
          <a:graphicData uri="http://schemas.openxmlformats.org/presentationml/2006/ole">
            <mc:AlternateContent xmlns:mc="http://schemas.openxmlformats.org/markup-compatibility/2006">
              <mc:Choice xmlns:v="urn:schemas-microsoft-com:vml" Requires="v">
                <p:oleObj spid="_x0000_s48196" name="Worksheet" r:id="rId5" imgW="6581610" imgH="1800225" progId="Excel.Sheet.12">
                  <p:embed/>
                </p:oleObj>
              </mc:Choice>
              <mc:Fallback>
                <p:oleObj name="Worksheet" r:id="rId5" imgW="6581610" imgH="1800225" progId="Excel.Sheet.12">
                  <p:embed/>
                  <p:pic>
                    <p:nvPicPr>
                      <p:cNvPr id="0" name=""/>
                      <p:cNvPicPr/>
                      <p:nvPr/>
                    </p:nvPicPr>
                    <p:blipFill>
                      <a:blip r:embed="rId6"/>
                      <a:stretch>
                        <a:fillRect/>
                      </a:stretch>
                    </p:blipFill>
                    <p:spPr>
                      <a:xfrm>
                        <a:off x="1273595" y="984669"/>
                        <a:ext cx="6581775" cy="1556986"/>
                      </a:xfrm>
                      <a:prstGeom prst="rect">
                        <a:avLst/>
                      </a:prstGeom>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66589879"/>
              </p:ext>
            </p:extLst>
          </p:nvPr>
        </p:nvGraphicFramePr>
        <p:xfrm>
          <a:off x="8568852" y="984669"/>
          <a:ext cx="2640712" cy="1480945"/>
        </p:xfrm>
        <a:graphic>
          <a:graphicData uri="http://schemas.openxmlformats.org/drawingml/2006/table">
            <a:tbl>
              <a:tblPr firstRow="1" bandRow="1">
                <a:tableStyleId>{5C22544A-7EE6-4342-B048-85BDC9FD1C3A}</a:tableStyleId>
              </a:tblPr>
              <a:tblGrid>
                <a:gridCol w="2640712"/>
              </a:tblGrid>
              <a:tr h="1480945">
                <a:tc>
                  <a:txBody>
                    <a:bodyPr/>
                    <a:lstStyle/>
                    <a:p>
                      <a:pPr algn="l"/>
                      <a:r>
                        <a:rPr lang="en-US" sz="2800" dirty="0" smtClean="0"/>
                        <a:t>Daily</a:t>
                      </a:r>
                      <a:r>
                        <a:rPr lang="en-US" sz="2800" baseline="0" dirty="0" smtClean="0"/>
                        <a:t> Extrusion   Scrap decreased    by 46 %</a:t>
                      </a:r>
                      <a:endParaRPr lang="en-US" dirty="0"/>
                    </a:p>
                  </a:txBody>
                  <a:tcPr/>
                </a:tc>
              </a:tr>
            </a:tbl>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455457605"/>
              </p:ext>
            </p:extLst>
          </p:nvPr>
        </p:nvGraphicFramePr>
        <p:xfrm>
          <a:off x="906202" y="2586462"/>
          <a:ext cx="10099255" cy="3577573"/>
        </p:xfrm>
        <a:graphic>
          <a:graphicData uri="http://schemas.openxmlformats.org/presentationml/2006/ole">
            <mc:AlternateContent xmlns:mc="http://schemas.openxmlformats.org/markup-compatibility/2006">
              <mc:Choice xmlns:v="urn:schemas-microsoft-com:vml" Requires="v">
                <p:oleObj spid="_x0000_s48197" name="Graph" r:id="rId7" imgW="5486400" imgH="3657600" progId="MtbGraph.Document.16">
                  <p:embed/>
                </p:oleObj>
              </mc:Choice>
              <mc:Fallback>
                <p:oleObj name="Graph" r:id="rId7" imgW="5486400" imgH="3657600" progId="MtbGraph.Document.1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202" y="2586462"/>
                        <a:ext cx="10099255" cy="3577573"/>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93113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834368" y="6394904"/>
            <a:ext cx="4808538" cy="396875"/>
            <a:chOff x="1325" y="2886"/>
            <a:chExt cx="3124" cy="463"/>
          </a:xfrm>
        </p:grpSpPr>
        <p:sp>
          <p:nvSpPr>
            <p:cNvPr id="4" name="Rectangle 3"/>
            <p:cNvSpPr>
              <a:spLocks noChangeArrowheads="1"/>
            </p:cNvSpPr>
            <p:nvPr/>
          </p:nvSpPr>
          <p:spPr bwMode="auto">
            <a:xfrm>
              <a:off x="1533" y="2895"/>
              <a:ext cx="2684" cy="43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ltLang="en-US" i="1">
                <a:latin typeface="GEsansCon57" pitchFamily="2" charset="0"/>
              </a:endParaRPr>
            </a:p>
          </p:txBody>
        </p:sp>
        <p:sp>
          <p:nvSpPr>
            <p:cNvPr id="5" name="Text Box 4"/>
            <p:cNvSpPr txBox="1">
              <a:spLocks noChangeArrowheads="1"/>
            </p:cNvSpPr>
            <p:nvPr/>
          </p:nvSpPr>
          <p:spPr bwMode="auto">
            <a:xfrm>
              <a:off x="1325" y="2886"/>
              <a:ext cx="3124" cy="4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spAutoFit/>
            </a:bodyPr>
            <a:lstStyle/>
            <a:p>
              <a:pPr algn="ctr">
                <a:defRPr/>
              </a:pPr>
              <a:r>
                <a:rPr lang="en-US" sz="2000" i="1" dirty="0">
                  <a:latin typeface="GEsansCon57" pitchFamily="2" charset="0"/>
                </a:rPr>
                <a:t>How Can I Sustain the Improvement?  </a:t>
              </a:r>
              <a:endParaRPr lang="en-US" sz="2000" dirty="0">
                <a:effectLst>
                  <a:outerShdw blurRad="38100" dist="38100" dir="2700000" algn="tl">
                    <a:srgbClr val="C0C0C0"/>
                  </a:outerShdw>
                </a:effectLst>
                <a:latin typeface="Arial" panose="020B0604020202020204" pitchFamily="34" charset="0"/>
              </a:endParaRPr>
            </a:p>
          </p:txBody>
        </p:sp>
      </p:grpSp>
      <p:sp>
        <p:nvSpPr>
          <p:cNvPr id="10"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Control </a:t>
            </a:r>
            <a:r>
              <a:rPr lang="en-US" sz="1400" dirty="0" smtClean="0">
                <a:solidFill>
                  <a:schemeClr val="bg1"/>
                </a:solidFill>
                <a:latin typeface="Arial" panose="020B0604020202020204" pitchFamily="34" charset="0"/>
              </a:rPr>
              <a:t>Step C0</a:t>
            </a:r>
            <a:endParaRPr lang="en-US" sz="2000" dirty="0">
              <a:solidFill>
                <a:schemeClr val="bg1"/>
              </a:solidFill>
              <a:latin typeface="Arial" panose="020B0604020202020204" pitchFamily="34" charset="0"/>
            </a:endParaRPr>
          </a:p>
        </p:txBody>
      </p:sp>
      <p:sp>
        <p:nvSpPr>
          <p:cNvPr id="11" name="Rectangle 5"/>
          <p:cNvSpPr>
            <a:spLocks noChangeArrowheads="1"/>
          </p:cNvSpPr>
          <p:nvPr/>
        </p:nvSpPr>
        <p:spPr bwMode="auto">
          <a:xfrm>
            <a:off x="4156087" y="582817"/>
            <a:ext cx="2737873" cy="355600"/>
          </a:xfrm>
          <a:prstGeom prst="rect">
            <a:avLst/>
          </a:prstGeom>
          <a:gradFill rotWithShape="0">
            <a:gsLst>
              <a:gs pos="0">
                <a:srgbClr val="FF0000"/>
              </a:gs>
              <a:gs pos="100000">
                <a:srgbClr val="760000"/>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altLang="en-US" dirty="0" smtClean="0">
                <a:solidFill>
                  <a:schemeClr val="bg1"/>
                </a:solidFill>
                <a:latin typeface="Arial" panose="020B0604020202020204" pitchFamily="34" charset="0"/>
              </a:rPr>
              <a:t>Outcomes of Control phase</a:t>
            </a:r>
            <a:endParaRPr lang="en-US" altLang="en-US" dirty="0">
              <a:solidFill>
                <a:schemeClr val="bg1"/>
              </a:solidFill>
              <a:latin typeface="Arial" panose="020B0604020202020204" pitchFamily="34" charset="0"/>
            </a:endParaRPr>
          </a:p>
        </p:txBody>
      </p:sp>
      <p:sp>
        <p:nvSpPr>
          <p:cNvPr id="2" name="Rectangle 1"/>
          <p:cNvSpPr/>
          <p:nvPr/>
        </p:nvSpPr>
        <p:spPr>
          <a:xfrm>
            <a:off x="740229" y="2231571"/>
            <a:ext cx="8403771" cy="715581"/>
          </a:xfrm>
          <a:prstGeom prst="rect">
            <a:avLst/>
          </a:prstGeom>
        </p:spPr>
        <p:txBody>
          <a:bodyPr wrap="square">
            <a:spAutoFit/>
          </a:bodyPr>
          <a:lstStyle/>
          <a:p>
            <a:pPr>
              <a:spcBef>
                <a:spcPct val="25000"/>
              </a:spcBef>
              <a:buClr>
                <a:prstClr val="black"/>
              </a:buClr>
            </a:pPr>
            <a:r>
              <a:rPr lang="en-US" dirty="0" smtClean="0">
                <a:solidFill>
                  <a:prstClr val="black"/>
                </a:solidFill>
                <a:latin typeface="Arial" panose="020B0604020202020204" pitchFamily="34" charset="0"/>
              </a:rPr>
              <a:t> </a:t>
            </a:r>
            <a:r>
              <a:rPr lang="en-US" dirty="0">
                <a:solidFill>
                  <a:prstClr val="black"/>
                </a:solidFill>
                <a:latin typeface="Arial" panose="020B0604020202020204" pitchFamily="34" charset="0"/>
              </a:rPr>
              <a:t>Sustain the improvement:</a:t>
            </a:r>
          </a:p>
          <a:p>
            <a:pPr>
              <a:spcBef>
                <a:spcPct val="25000"/>
              </a:spcBef>
              <a:buClr>
                <a:prstClr val="black"/>
              </a:buClr>
            </a:pPr>
            <a:r>
              <a:rPr lang="en-US" dirty="0">
                <a:solidFill>
                  <a:prstClr val="black"/>
                </a:solidFill>
                <a:latin typeface="Arial" panose="020B0604020202020204" pitchFamily="34" charset="0"/>
              </a:rPr>
              <a:t>      control and monitoring </a:t>
            </a:r>
            <a:r>
              <a:rPr lang="en-US" dirty="0" smtClean="0">
                <a:solidFill>
                  <a:prstClr val="black"/>
                </a:solidFill>
                <a:latin typeface="Arial" panose="020B0604020202020204" pitchFamily="34" charset="0"/>
              </a:rPr>
              <a:t>plan </a:t>
            </a:r>
            <a:r>
              <a:rPr lang="en-US" dirty="0">
                <a:solidFill>
                  <a:prstClr val="black"/>
                </a:solidFill>
                <a:latin typeface="Arial" panose="020B0604020202020204" pitchFamily="34" charset="0"/>
              </a:rPr>
              <a:t>control chart</a:t>
            </a:r>
          </a:p>
        </p:txBody>
      </p:sp>
    </p:spTree>
    <p:extLst>
      <p:ext uri="{BB962C8B-B14F-4D97-AF65-F5344CB8AC3E}">
        <p14:creationId xmlns:p14="http://schemas.microsoft.com/office/powerpoint/2010/main" val="3738767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6"/>
          <p:cNvGraphicFramePr>
            <a:graphicFrameLocks noGrp="1"/>
          </p:cNvGraphicFramePr>
          <p:nvPr>
            <p:extLst>
              <p:ext uri="{D42A27DB-BD31-4B8C-83A1-F6EECF244321}">
                <p14:modId xmlns:p14="http://schemas.microsoft.com/office/powerpoint/2010/main" val="684950126"/>
              </p:ext>
            </p:extLst>
          </p:nvPr>
        </p:nvGraphicFramePr>
        <p:xfrm>
          <a:off x="1127052" y="1017905"/>
          <a:ext cx="9241590" cy="735965"/>
        </p:xfrm>
        <a:graphic>
          <a:graphicData uri="http://schemas.openxmlformats.org/drawingml/2006/table">
            <a:tbl>
              <a:tblPr/>
              <a:tblGrid>
                <a:gridCol w="4785131"/>
                <a:gridCol w="4456459"/>
              </a:tblGrid>
              <a:tr h="3397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anose="020B0604020202020204" pitchFamily="34" charset="0"/>
                        </a:rPr>
                        <a:t>Defect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alpha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anose="020B0604020202020204" pitchFamily="34" charset="0"/>
                        </a:rPr>
                        <a:t>Measurement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lumOff val="15000"/>
                        <a:alpha val="50000"/>
                      </a:schemeClr>
                    </a:solidFill>
                  </a:tcPr>
                </a:tc>
              </a:tr>
              <a:tr h="3397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rPr>
                        <a:t>Daily Extrusion Scrap(lbs)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rPr>
                        <a:t>Weight Scrap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 name="Group 2"/>
          <p:cNvGrpSpPr>
            <a:grpSpLocks/>
          </p:cNvGrpSpPr>
          <p:nvPr/>
        </p:nvGrpSpPr>
        <p:grpSpPr bwMode="auto">
          <a:xfrm>
            <a:off x="2834368" y="6394904"/>
            <a:ext cx="4808538" cy="396875"/>
            <a:chOff x="1325" y="2886"/>
            <a:chExt cx="3124" cy="463"/>
          </a:xfrm>
        </p:grpSpPr>
        <p:sp>
          <p:nvSpPr>
            <p:cNvPr id="4" name="Rectangle 3"/>
            <p:cNvSpPr>
              <a:spLocks noChangeArrowheads="1"/>
            </p:cNvSpPr>
            <p:nvPr/>
          </p:nvSpPr>
          <p:spPr bwMode="auto">
            <a:xfrm>
              <a:off x="1533" y="2895"/>
              <a:ext cx="2684" cy="435"/>
            </a:xfrm>
            <a:prstGeom prst="rect">
              <a:avLst/>
            </a:prstGeom>
            <a:solidFill>
              <a:schemeClr val="bg1"/>
            </a:solidFill>
            <a:ln w="19050">
              <a:solidFill>
                <a:schemeClr val="tx1"/>
              </a:solidFill>
              <a:miter lim="800000"/>
              <a:headEnd/>
              <a:tailEnd/>
            </a:ln>
            <a:effectLst>
              <a:outerShdw dist="35921"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ltLang="en-US" i="1">
                <a:latin typeface="GEsansCon57" pitchFamily="2" charset="0"/>
              </a:endParaRPr>
            </a:p>
          </p:txBody>
        </p:sp>
        <p:sp>
          <p:nvSpPr>
            <p:cNvPr id="5" name="Text Box 4"/>
            <p:cNvSpPr txBox="1">
              <a:spLocks noChangeArrowheads="1"/>
            </p:cNvSpPr>
            <p:nvPr/>
          </p:nvSpPr>
          <p:spPr bwMode="auto">
            <a:xfrm>
              <a:off x="1325" y="2886"/>
              <a:ext cx="3124" cy="4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wrap="none" anchor="ctr">
              <a:spAutoFit/>
            </a:bodyPr>
            <a:lstStyle/>
            <a:p>
              <a:pPr algn="ctr">
                <a:defRPr/>
              </a:pPr>
              <a:r>
                <a:rPr lang="en-US" sz="2000" i="1" dirty="0">
                  <a:latin typeface="GEsansCon57" pitchFamily="2" charset="0"/>
                </a:rPr>
                <a:t>How Can I Sustain the Improvement?  </a:t>
              </a:r>
              <a:endParaRPr lang="en-US" sz="2000" dirty="0">
                <a:effectLst>
                  <a:outerShdw blurRad="38100" dist="38100" dir="2700000" algn="tl">
                    <a:srgbClr val="C0C0C0"/>
                  </a:outerShdw>
                </a:effectLst>
                <a:latin typeface="Arial" panose="020B0604020202020204" pitchFamily="34" charset="0"/>
              </a:endParaRPr>
            </a:p>
          </p:txBody>
        </p:sp>
      </p:grpSp>
      <p:sp>
        <p:nvSpPr>
          <p:cNvPr id="6" name="Text Box 6"/>
          <p:cNvSpPr txBox="1">
            <a:spLocks noChangeArrowheads="1"/>
          </p:cNvSpPr>
          <p:nvPr/>
        </p:nvSpPr>
        <p:spPr bwMode="auto">
          <a:xfrm>
            <a:off x="1611990" y="4951308"/>
            <a:ext cx="8391525" cy="134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defTabSz="635000">
              <a:tabLst>
                <a:tab pos="342900" algn="l"/>
              </a:tabLst>
              <a:defRPr sz="1600" b="1">
                <a:solidFill>
                  <a:schemeClr val="tx1"/>
                </a:solidFill>
                <a:latin typeface="Arial Narrow" panose="020B0606020202030204" pitchFamily="34" charset="0"/>
              </a:defRPr>
            </a:lvl1pPr>
            <a:lvl2pPr defTabSz="635000">
              <a:tabLst>
                <a:tab pos="342900" algn="l"/>
              </a:tabLst>
              <a:defRPr sz="1600" b="1">
                <a:solidFill>
                  <a:schemeClr val="tx1"/>
                </a:solidFill>
                <a:latin typeface="Arial Narrow" panose="020B0606020202030204" pitchFamily="34" charset="0"/>
              </a:defRPr>
            </a:lvl2pPr>
            <a:lvl3pPr marL="1143000" indent="-228600" defTabSz="635000">
              <a:tabLst>
                <a:tab pos="342900" algn="l"/>
              </a:tabLst>
              <a:defRPr sz="1600" b="1">
                <a:solidFill>
                  <a:schemeClr val="tx1"/>
                </a:solidFill>
                <a:latin typeface="Arial Narrow" panose="020B0606020202030204" pitchFamily="34" charset="0"/>
              </a:defRPr>
            </a:lvl3pPr>
            <a:lvl4pPr marL="1600200" indent="-228600" defTabSz="635000">
              <a:tabLst>
                <a:tab pos="342900" algn="l"/>
              </a:tabLst>
              <a:defRPr sz="1600" b="1">
                <a:solidFill>
                  <a:schemeClr val="tx1"/>
                </a:solidFill>
                <a:latin typeface="Arial Narrow" panose="020B0606020202030204" pitchFamily="34" charset="0"/>
              </a:defRPr>
            </a:lvl4pPr>
            <a:lvl5pPr marL="2057400" indent="-228600" defTabSz="635000">
              <a:tabLst>
                <a:tab pos="342900" algn="l"/>
              </a:tabLst>
              <a:defRPr sz="1600" b="1">
                <a:solidFill>
                  <a:schemeClr val="tx1"/>
                </a:solidFill>
                <a:latin typeface="Arial Narrow" panose="020B0606020202030204" pitchFamily="34" charset="0"/>
              </a:defRPr>
            </a:lvl5pPr>
            <a:lvl6pPr marL="2514600" indent="-228600" defTabSz="635000" eaLnBrk="0" fontAlgn="base" hangingPunct="0">
              <a:spcBef>
                <a:spcPct val="0"/>
              </a:spcBef>
              <a:spcAft>
                <a:spcPct val="0"/>
              </a:spcAft>
              <a:tabLst>
                <a:tab pos="342900" algn="l"/>
              </a:tabLst>
              <a:defRPr sz="1600" b="1">
                <a:solidFill>
                  <a:schemeClr val="tx1"/>
                </a:solidFill>
                <a:latin typeface="Arial Narrow" panose="020B0606020202030204" pitchFamily="34" charset="0"/>
              </a:defRPr>
            </a:lvl6pPr>
            <a:lvl7pPr marL="2971800" indent="-228600" defTabSz="635000" eaLnBrk="0" fontAlgn="base" hangingPunct="0">
              <a:spcBef>
                <a:spcPct val="0"/>
              </a:spcBef>
              <a:spcAft>
                <a:spcPct val="0"/>
              </a:spcAft>
              <a:tabLst>
                <a:tab pos="342900" algn="l"/>
              </a:tabLst>
              <a:defRPr sz="1600" b="1">
                <a:solidFill>
                  <a:schemeClr val="tx1"/>
                </a:solidFill>
                <a:latin typeface="Arial Narrow" panose="020B0606020202030204" pitchFamily="34" charset="0"/>
              </a:defRPr>
            </a:lvl7pPr>
            <a:lvl8pPr marL="3429000" indent="-228600" defTabSz="635000" eaLnBrk="0" fontAlgn="base" hangingPunct="0">
              <a:spcBef>
                <a:spcPct val="0"/>
              </a:spcBef>
              <a:spcAft>
                <a:spcPct val="0"/>
              </a:spcAft>
              <a:tabLst>
                <a:tab pos="342900" algn="l"/>
              </a:tabLst>
              <a:defRPr sz="1600" b="1">
                <a:solidFill>
                  <a:schemeClr val="tx1"/>
                </a:solidFill>
                <a:latin typeface="Arial Narrow" panose="020B0606020202030204" pitchFamily="34" charset="0"/>
              </a:defRPr>
            </a:lvl8pPr>
            <a:lvl9pPr marL="3886200" indent="-228600" defTabSz="635000" eaLnBrk="0" fontAlgn="base" hangingPunct="0">
              <a:spcBef>
                <a:spcPct val="0"/>
              </a:spcBef>
              <a:spcAft>
                <a:spcPct val="0"/>
              </a:spcAft>
              <a:tabLst>
                <a:tab pos="342900" algn="l"/>
              </a:tabLst>
              <a:defRPr sz="1600" b="1">
                <a:solidFill>
                  <a:schemeClr val="tx1"/>
                </a:solidFill>
                <a:latin typeface="Arial Narrow" panose="020B0606020202030204" pitchFamily="34" charset="0"/>
              </a:defRPr>
            </a:lvl9pPr>
          </a:lstStyle>
          <a:p>
            <a:pPr>
              <a:spcBef>
                <a:spcPct val="20000"/>
              </a:spcBef>
              <a:buFontTx/>
              <a:buChar char="•"/>
            </a:pPr>
            <a:r>
              <a:rPr lang="en-US" altLang="en-US" sz="1400" dirty="0"/>
              <a:t>Has the business agreed to accept this process?</a:t>
            </a:r>
            <a:r>
              <a:rPr lang="en-US" altLang="en-US" sz="1400" b="0" dirty="0"/>
              <a:t> </a:t>
            </a:r>
            <a:r>
              <a:rPr lang="en-US" altLang="en-US" sz="1200" b="0" dirty="0"/>
              <a:t> </a:t>
            </a:r>
            <a:r>
              <a:rPr lang="en-US" altLang="en-US" sz="1200" b="0" dirty="0" smtClean="0"/>
              <a:t>     YES </a:t>
            </a:r>
            <a:endParaRPr lang="en-US" altLang="en-US" sz="1200" b="0" dirty="0"/>
          </a:p>
          <a:p>
            <a:pPr>
              <a:spcBef>
                <a:spcPct val="20000"/>
              </a:spcBef>
              <a:buFontTx/>
              <a:buChar char="•"/>
            </a:pPr>
            <a:r>
              <a:rPr lang="en-US" altLang="en-US" sz="1400" dirty="0"/>
              <a:t>Who owns the new process?</a:t>
            </a:r>
            <a:r>
              <a:rPr lang="en-US" altLang="en-US" sz="1400" b="0" dirty="0"/>
              <a:t> </a:t>
            </a:r>
            <a:r>
              <a:rPr lang="en-US" altLang="en-US" sz="1200" b="0" dirty="0"/>
              <a:t> </a:t>
            </a:r>
            <a:r>
              <a:rPr lang="en-US" altLang="en-US" sz="1200" b="0" dirty="0" smtClean="0"/>
              <a:t>    Ted  Davis Extrusion Department Manager</a:t>
            </a:r>
            <a:endParaRPr lang="en-US" altLang="en-US" sz="1200" b="0" dirty="0"/>
          </a:p>
          <a:p>
            <a:pPr>
              <a:spcBef>
                <a:spcPct val="20000"/>
              </a:spcBef>
              <a:buFontTx/>
              <a:buChar char="•"/>
            </a:pPr>
            <a:r>
              <a:rPr lang="en-US" altLang="en-US" sz="1400" dirty="0"/>
              <a:t>Who runs the new process?</a:t>
            </a:r>
            <a:r>
              <a:rPr lang="en-US" altLang="en-US" sz="1400" b="0" dirty="0"/>
              <a:t> </a:t>
            </a:r>
            <a:r>
              <a:rPr lang="en-US" altLang="en-US" sz="1200" b="0" dirty="0" smtClean="0"/>
              <a:t>Ted  Davis and Extruder Operators</a:t>
            </a:r>
            <a:endParaRPr lang="en-US" altLang="en-US" sz="1200" b="0" dirty="0"/>
          </a:p>
          <a:p>
            <a:pPr lvl="1">
              <a:spcBef>
                <a:spcPct val="20000"/>
              </a:spcBef>
              <a:buFont typeface="Wingdings" panose="05000000000000000000" pitchFamily="2" charset="2"/>
              <a:buChar char="Ø"/>
            </a:pPr>
            <a:r>
              <a:rPr lang="en-US" altLang="en-US" sz="1400" dirty="0"/>
              <a:t>	Has this person(s) been properly trained?</a:t>
            </a:r>
            <a:r>
              <a:rPr lang="en-US" altLang="en-US" sz="1400" b="0" dirty="0"/>
              <a:t> </a:t>
            </a:r>
            <a:r>
              <a:rPr lang="en-US" altLang="en-US" sz="1200" b="0" dirty="0" smtClean="0"/>
              <a:t>  YES </a:t>
            </a:r>
            <a:endParaRPr lang="en-US" altLang="en-US" sz="1200" b="0" dirty="0"/>
          </a:p>
          <a:p>
            <a:pPr>
              <a:spcBef>
                <a:spcPct val="20000"/>
              </a:spcBef>
              <a:buFontTx/>
              <a:buChar char="•"/>
            </a:pPr>
            <a:r>
              <a:rPr lang="en-US" altLang="en-US" sz="1400" dirty="0"/>
              <a:t>Who monitors the new process and metrics?</a:t>
            </a:r>
            <a:r>
              <a:rPr lang="en-US" altLang="en-US" sz="1400" b="0" dirty="0"/>
              <a:t> </a:t>
            </a:r>
            <a:r>
              <a:rPr lang="en-US" altLang="en-US" sz="1200" b="0" dirty="0"/>
              <a:t> </a:t>
            </a:r>
            <a:r>
              <a:rPr lang="en-US" altLang="en-US" sz="1200" b="0" dirty="0" smtClean="0"/>
              <a:t>Ted Davis </a:t>
            </a:r>
            <a:r>
              <a:rPr lang="en-US" altLang="en-US" sz="1200" b="0" dirty="0"/>
              <a:t>,</a:t>
            </a:r>
            <a:r>
              <a:rPr lang="en-US" altLang="en-US" sz="1200" b="0" dirty="0" smtClean="0"/>
              <a:t>Extrusion Operators and QA Department</a:t>
            </a:r>
            <a:endParaRPr lang="en-US" altLang="en-US" sz="1200" b="0" dirty="0"/>
          </a:p>
        </p:txBody>
      </p:sp>
      <p:sp>
        <p:nvSpPr>
          <p:cNvPr id="7" name="Rectangle 5"/>
          <p:cNvSpPr>
            <a:spLocks noChangeArrowheads="1"/>
          </p:cNvSpPr>
          <p:nvPr/>
        </p:nvSpPr>
        <p:spPr bwMode="auto">
          <a:xfrm>
            <a:off x="3873058" y="4505901"/>
            <a:ext cx="2857500" cy="355600"/>
          </a:xfrm>
          <a:prstGeom prst="rect">
            <a:avLst/>
          </a:prstGeom>
          <a:gradFill rotWithShape="0">
            <a:gsLst>
              <a:gs pos="0">
                <a:srgbClr val="FF0000"/>
              </a:gs>
              <a:gs pos="100000">
                <a:srgbClr val="760000"/>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altLang="en-US">
                <a:solidFill>
                  <a:schemeClr val="bg1"/>
                </a:solidFill>
                <a:latin typeface="Arial" panose="020B0604020202020204" pitchFamily="34" charset="0"/>
              </a:rPr>
              <a:t>Turnover to the Business</a:t>
            </a:r>
          </a:p>
        </p:txBody>
      </p:sp>
      <p:sp>
        <p:nvSpPr>
          <p:cNvPr id="9" name="Rectangle 9"/>
          <p:cNvSpPr>
            <a:spLocks noChangeArrowheads="1"/>
          </p:cNvSpPr>
          <p:nvPr/>
        </p:nvSpPr>
        <p:spPr bwMode="auto">
          <a:xfrm>
            <a:off x="5807753" y="3176"/>
            <a:ext cx="2561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a:solidFill>
                  <a:schemeClr val="bg1"/>
                </a:solidFill>
                <a:latin typeface="Arial" panose="020B0604020202020204" pitchFamily="34" charset="0"/>
              </a:rPr>
              <a:t>P</a:t>
            </a:r>
            <a:r>
              <a:rPr lang="en-US" sz="2400" i="1" dirty="0" smtClean="0">
                <a:solidFill>
                  <a:schemeClr val="bg1"/>
                </a:solidFill>
                <a:latin typeface="Arial" panose="020B0604020202020204" pitchFamily="34" charset="0"/>
              </a:rPr>
              <a:t>rocess Control</a:t>
            </a:r>
            <a:endParaRPr lang="en-US" sz="2400" i="1" dirty="0">
              <a:solidFill>
                <a:schemeClr val="bg1"/>
              </a:solidFill>
              <a:latin typeface="Arial" panose="020B0604020202020204" pitchFamily="34" charset="0"/>
            </a:endParaRPr>
          </a:p>
        </p:txBody>
      </p:sp>
      <p:sp>
        <p:nvSpPr>
          <p:cNvPr id="10" name="Rectangle 9"/>
          <p:cNvSpPr>
            <a:spLocks noChangeArrowheads="1"/>
          </p:cNvSpPr>
          <p:nvPr/>
        </p:nvSpPr>
        <p:spPr bwMode="ltGray">
          <a:xfrm>
            <a:off x="9236076" y="3176"/>
            <a:ext cx="222582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Control </a:t>
            </a:r>
            <a:r>
              <a:rPr lang="en-US" sz="1400" dirty="0" smtClean="0">
                <a:solidFill>
                  <a:schemeClr val="bg1"/>
                </a:solidFill>
                <a:latin typeface="Arial" panose="020B0604020202020204" pitchFamily="34" charset="0"/>
              </a:rPr>
              <a:t>Step C1</a:t>
            </a:r>
            <a:endParaRPr lang="en-US" sz="2000" dirty="0">
              <a:solidFill>
                <a:schemeClr val="bg1"/>
              </a:solidFill>
              <a:latin typeface="Arial" panose="020B0604020202020204" pitchFamily="34" charset="0"/>
            </a:endParaRPr>
          </a:p>
        </p:txBody>
      </p:sp>
      <p:sp>
        <p:nvSpPr>
          <p:cNvPr id="11" name="Rectangle 5"/>
          <p:cNvSpPr>
            <a:spLocks noChangeArrowheads="1"/>
          </p:cNvSpPr>
          <p:nvPr/>
        </p:nvSpPr>
        <p:spPr bwMode="auto">
          <a:xfrm>
            <a:off x="4156087" y="582817"/>
            <a:ext cx="2492829" cy="355600"/>
          </a:xfrm>
          <a:prstGeom prst="rect">
            <a:avLst/>
          </a:prstGeom>
          <a:gradFill rotWithShape="0">
            <a:gsLst>
              <a:gs pos="0">
                <a:srgbClr val="FF0000"/>
              </a:gs>
              <a:gs pos="100000">
                <a:srgbClr val="760000"/>
              </a:gs>
            </a:gsLst>
            <a:lin ang="0" scaled="1"/>
          </a:gradFill>
          <a:ln w="9525">
            <a:solidFill>
              <a:schemeClr val="tx1"/>
            </a:solidFill>
            <a:miter lim="800000"/>
            <a:headEnd/>
            <a:tailEnd/>
          </a:ln>
          <a:effectLst>
            <a:outerShdw dist="107763" dir="2700000" algn="ctr" rotWithShape="0">
              <a:schemeClr val="bg2"/>
            </a:outerShdw>
          </a:effec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altLang="en-US" dirty="0" smtClean="0">
                <a:solidFill>
                  <a:schemeClr val="bg1"/>
                </a:solidFill>
                <a:latin typeface="Arial" panose="020B0604020202020204" pitchFamily="34" charset="0"/>
              </a:rPr>
              <a:t>Monitoring</a:t>
            </a:r>
            <a:endParaRPr lang="en-US" altLang="en-US" dirty="0">
              <a:solidFill>
                <a:schemeClr val="bg1"/>
              </a:solidFill>
              <a:latin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020239189"/>
              </p:ext>
            </p:extLst>
          </p:nvPr>
        </p:nvGraphicFramePr>
        <p:xfrm>
          <a:off x="767443" y="1776843"/>
          <a:ext cx="9601199" cy="2729843"/>
        </p:xfrm>
        <a:graphic>
          <a:graphicData uri="http://schemas.openxmlformats.org/presentationml/2006/ole">
            <mc:AlternateContent xmlns:mc="http://schemas.openxmlformats.org/markup-compatibility/2006">
              <mc:Choice xmlns:v="urn:schemas-microsoft-com:vml" Requires="v">
                <p:oleObj spid="_x0000_s50203" name="Graph" r:id="rId3" imgW="5486400" imgH="3657600" progId="MtbGraph.Document.16">
                  <p:embed/>
                </p:oleObj>
              </mc:Choice>
              <mc:Fallback>
                <p:oleObj name="Graph" r:id="rId3" imgW="5486400" imgH="3657600" progId="MtbGraph.Document.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43" y="1776843"/>
                        <a:ext cx="9601199" cy="2729843"/>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239216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38600" y="707572"/>
            <a:ext cx="37465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48" tIns="9948" rIns="9948" bIns="9948"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altLang="en-US" sz="4400" b="0" dirty="0">
                <a:solidFill>
                  <a:schemeClr val="tx2"/>
                </a:solidFill>
                <a:latin typeface="Arial" panose="020B0604020202020204" pitchFamily="34" charset="0"/>
              </a:rPr>
              <a:t>APPENDIX</a:t>
            </a:r>
            <a:endParaRPr lang="en-US" altLang="en-US" sz="5000" b="0" dirty="0">
              <a:solidFill>
                <a:schemeClr val="tx2"/>
              </a:solidFill>
              <a:latin typeface="Arial" panose="020B0604020202020204" pitchFamily="34" charset="0"/>
            </a:endParaRPr>
          </a:p>
        </p:txBody>
      </p:sp>
      <p:sp>
        <p:nvSpPr>
          <p:cNvPr id="3" name="Rectangle 3"/>
          <p:cNvSpPr>
            <a:spLocks noChangeArrowheads="1"/>
          </p:cNvSpPr>
          <p:nvPr/>
        </p:nvSpPr>
        <p:spPr bwMode="auto">
          <a:xfrm>
            <a:off x="10543495" y="0"/>
            <a:ext cx="1343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altLang="en-US" sz="2000" dirty="0">
                <a:solidFill>
                  <a:schemeClr val="bg1"/>
                </a:solidFill>
                <a:latin typeface="Arial" panose="020B0604020202020204" pitchFamily="34" charset="0"/>
              </a:rPr>
              <a:t>Appendix</a:t>
            </a:r>
          </a:p>
        </p:txBody>
      </p:sp>
      <p:graphicFrame>
        <p:nvGraphicFramePr>
          <p:cNvPr id="4" name="Table 3"/>
          <p:cNvGraphicFramePr>
            <a:graphicFrameLocks noGrp="1"/>
          </p:cNvGraphicFramePr>
          <p:nvPr>
            <p:extLst>
              <p:ext uri="{D42A27DB-BD31-4B8C-83A1-F6EECF244321}">
                <p14:modId xmlns:p14="http://schemas.microsoft.com/office/powerpoint/2010/main" val="916656802"/>
              </p:ext>
            </p:extLst>
          </p:nvPr>
        </p:nvGraphicFramePr>
        <p:xfrm>
          <a:off x="3019878" y="3250594"/>
          <a:ext cx="4695371" cy="1483360"/>
        </p:xfrm>
        <a:graphic>
          <a:graphicData uri="http://schemas.openxmlformats.org/drawingml/2006/table">
            <a:tbl>
              <a:tblPr firstRow="1" bandRow="1">
                <a:tableStyleId>{5C22544A-7EE6-4342-B048-85BDC9FD1C3A}</a:tableStyleId>
              </a:tblPr>
              <a:tblGrid>
                <a:gridCol w="660811"/>
                <a:gridCol w="4034560"/>
              </a:tblGrid>
              <a:tr h="370840">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Grinding Matrix</a:t>
                      </a:r>
                    </a:p>
                  </a:txBody>
                  <a:tcPr/>
                </a:tc>
              </a:tr>
              <a:tr h="370840">
                <a:tc>
                  <a:txBody>
                    <a:bodyPr/>
                    <a:lstStyle/>
                    <a:p>
                      <a:r>
                        <a:rPr lang="en-US" dirty="0" smtClean="0"/>
                        <a:t>2</a:t>
                      </a:r>
                      <a:endParaRPr lang="en-US" dirty="0"/>
                    </a:p>
                  </a:txBody>
                  <a:tcPr/>
                </a:tc>
                <a:tc>
                  <a:txBody>
                    <a:bodyPr/>
                    <a:lstStyle/>
                    <a:p>
                      <a:r>
                        <a:rPr lang="en-US" dirty="0" smtClean="0"/>
                        <a:t>Bi-weekly Changeover Schedule by color</a:t>
                      </a:r>
                      <a:endParaRPr lang="en-US" dirty="0"/>
                    </a:p>
                  </a:txBody>
                  <a:tcPr/>
                </a:tc>
              </a:tr>
              <a:tr h="370840">
                <a:tc>
                  <a:txBody>
                    <a:bodyPr/>
                    <a:lstStyle/>
                    <a:p>
                      <a:r>
                        <a:rPr lang="en-US" dirty="0" smtClean="0"/>
                        <a:t>3</a:t>
                      </a:r>
                      <a:endParaRPr lang="en-US" dirty="0"/>
                    </a:p>
                  </a:txBody>
                  <a:tcPr/>
                </a:tc>
                <a:tc>
                  <a:txBody>
                    <a:bodyPr/>
                    <a:lstStyle/>
                    <a:p>
                      <a:r>
                        <a:rPr lang="en-US" dirty="0" smtClean="0"/>
                        <a:t>Annual PM Program</a:t>
                      </a:r>
                      <a:endParaRPr lang="en-US" dirty="0"/>
                    </a:p>
                  </a:txBody>
                  <a:tcPr/>
                </a:tc>
              </a:tr>
              <a:tr h="370840">
                <a:tc>
                  <a:txBody>
                    <a:bodyPr/>
                    <a:lstStyle/>
                    <a:p>
                      <a:r>
                        <a:rPr lang="en-US" dirty="0" smtClean="0"/>
                        <a:t>4</a:t>
                      </a:r>
                      <a:endParaRPr lang="en-US" dirty="0"/>
                    </a:p>
                  </a:txBody>
                  <a:tcPr/>
                </a:tc>
                <a:tc>
                  <a:txBody>
                    <a:bodyPr/>
                    <a:lstStyle/>
                    <a:p>
                      <a:r>
                        <a:rPr lang="en-US" dirty="0" smtClean="0"/>
                        <a:t>Color wheel</a:t>
                      </a:r>
                      <a:endParaRPr lang="en-US" dirty="0"/>
                    </a:p>
                  </a:txBody>
                  <a:tcPr/>
                </a:tc>
              </a:tr>
            </a:tbl>
          </a:graphicData>
        </a:graphic>
      </p:graphicFrame>
    </p:spTree>
    <p:extLst>
      <p:ext uri="{BB962C8B-B14F-4D97-AF65-F5344CB8AC3E}">
        <p14:creationId xmlns:p14="http://schemas.microsoft.com/office/powerpoint/2010/main" val="2995708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81"/>
          <p:cNvSpPr>
            <a:spLocks noChangeArrowheads="1"/>
          </p:cNvSpPr>
          <p:nvPr/>
        </p:nvSpPr>
        <p:spPr bwMode="ltGray">
          <a:xfrm>
            <a:off x="10848853" y="0"/>
            <a:ext cx="1304925"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a:solidFill>
                  <a:schemeClr val="bg1"/>
                </a:solidFill>
                <a:latin typeface="Arial" panose="020B0604020202020204" pitchFamily="34" charset="0"/>
              </a:rPr>
              <a:t>DMAIC</a:t>
            </a:r>
          </a:p>
        </p:txBody>
      </p:sp>
      <p:pic>
        <p:nvPicPr>
          <p:cNvPr id="3" name="Picture 2"/>
          <p:cNvPicPr>
            <a:picLocks noChangeAspect="1"/>
          </p:cNvPicPr>
          <p:nvPr/>
        </p:nvPicPr>
        <p:blipFill>
          <a:blip r:embed="rId3"/>
          <a:stretch>
            <a:fillRect/>
          </a:stretch>
        </p:blipFill>
        <p:spPr>
          <a:xfrm>
            <a:off x="-43228" y="1556974"/>
            <a:ext cx="2694462" cy="2669513"/>
          </a:xfrm>
          <a:prstGeom prst="rect">
            <a:avLst/>
          </a:prstGeom>
        </p:spPr>
      </p:pic>
      <p:pic>
        <p:nvPicPr>
          <p:cNvPr id="4" name="Picture 3"/>
          <p:cNvPicPr>
            <a:picLocks noChangeAspect="1"/>
          </p:cNvPicPr>
          <p:nvPr/>
        </p:nvPicPr>
        <p:blipFill>
          <a:blip r:embed="rId4"/>
          <a:stretch>
            <a:fillRect/>
          </a:stretch>
        </p:blipFill>
        <p:spPr>
          <a:xfrm>
            <a:off x="3260316" y="772083"/>
            <a:ext cx="1736986" cy="1564413"/>
          </a:xfrm>
          <a:prstGeom prst="rect">
            <a:avLst/>
          </a:prstGeom>
        </p:spPr>
      </p:pic>
      <p:pic>
        <p:nvPicPr>
          <p:cNvPr id="6" name="Picture 5"/>
          <p:cNvPicPr>
            <a:picLocks noChangeAspect="1"/>
          </p:cNvPicPr>
          <p:nvPr/>
        </p:nvPicPr>
        <p:blipFill>
          <a:blip r:embed="rId5"/>
          <a:stretch>
            <a:fillRect/>
          </a:stretch>
        </p:blipFill>
        <p:spPr>
          <a:xfrm>
            <a:off x="6335977" y="828074"/>
            <a:ext cx="2478413" cy="2063657"/>
          </a:xfrm>
          <a:prstGeom prst="rect">
            <a:avLst/>
          </a:prstGeom>
        </p:spPr>
      </p:pic>
      <p:pic>
        <p:nvPicPr>
          <p:cNvPr id="7" name="Picture 6"/>
          <p:cNvPicPr>
            <a:picLocks noChangeAspect="1"/>
          </p:cNvPicPr>
          <p:nvPr/>
        </p:nvPicPr>
        <p:blipFill>
          <a:blip r:embed="rId6"/>
          <a:stretch>
            <a:fillRect/>
          </a:stretch>
        </p:blipFill>
        <p:spPr>
          <a:xfrm>
            <a:off x="3334885" y="3641896"/>
            <a:ext cx="5159672" cy="2479348"/>
          </a:xfrm>
          <a:prstGeom prst="rect">
            <a:avLst/>
          </a:prstGeom>
        </p:spPr>
      </p:pic>
      <p:sp>
        <p:nvSpPr>
          <p:cNvPr id="5" name="TextBox 4"/>
          <p:cNvSpPr txBox="1"/>
          <p:nvPr/>
        </p:nvSpPr>
        <p:spPr>
          <a:xfrm>
            <a:off x="1272804" y="2103739"/>
            <a:ext cx="1116419" cy="369332"/>
          </a:xfrm>
          <a:prstGeom prst="rect">
            <a:avLst/>
          </a:prstGeom>
          <a:noFill/>
        </p:spPr>
        <p:txBody>
          <a:bodyPr wrap="square" rtlCol="0">
            <a:spAutoFit/>
          </a:bodyPr>
          <a:lstStyle/>
          <a:p>
            <a:r>
              <a:rPr lang="en-US" dirty="0" smtClean="0"/>
              <a:t>Grinder</a:t>
            </a:r>
            <a:endParaRPr lang="en-US" dirty="0"/>
          </a:p>
        </p:txBody>
      </p:sp>
      <p:cxnSp>
        <p:nvCxnSpPr>
          <p:cNvPr id="9" name="Straight Arrow Connector 8"/>
          <p:cNvCxnSpPr/>
          <p:nvPr/>
        </p:nvCxnSpPr>
        <p:spPr>
          <a:xfrm flipV="1">
            <a:off x="1866948" y="1722474"/>
            <a:ext cx="1057005" cy="1467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82668" y="413383"/>
            <a:ext cx="1687699" cy="369332"/>
          </a:xfrm>
          <a:prstGeom prst="rect">
            <a:avLst/>
          </a:prstGeom>
          <a:noFill/>
        </p:spPr>
        <p:txBody>
          <a:bodyPr wrap="square" rtlCol="0">
            <a:spAutoFit/>
          </a:bodyPr>
          <a:lstStyle/>
          <a:p>
            <a:r>
              <a:rPr lang="en-US" dirty="0" smtClean="0"/>
              <a:t>Regrind</a:t>
            </a:r>
            <a:endParaRPr lang="en-US" dirty="0"/>
          </a:p>
        </p:txBody>
      </p:sp>
      <p:cxnSp>
        <p:nvCxnSpPr>
          <p:cNvPr id="12" name="Straight Arrow Connector 11"/>
          <p:cNvCxnSpPr/>
          <p:nvPr/>
        </p:nvCxnSpPr>
        <p:spPr>
          <a:xfrm>
            <a:off x="5370367" y="1349595"/>
            <a:ext cx="828414" cy="363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97213" y="472559"/>
            <a:ext cx="755939" cy="369332"/>
          </a:xfrm>
          <a:prstGeom prst="rect">
            <a:avLst/>
          </a:prstGeom>
          <a:noFill/>
        </p:spPr>
        <p:txBody>
          <a:bodyPr wrap="square" rtlCol="0">
            <a:spAutoFit/>
          </a:bodyPr>
          <a:lstStyle/>
          <a:p>
            <a:r>
              <a:rPr lang="en-US" dirty="0" smtClean="0"/>
              <a:t>SILOS</a:t>
            </a:r>
            <a:endParaRPr lang="en-US" dirty="0"/>
          </a:p>
        </p:txBody>
      </p:sp>
      <p:pic>
        <p:nvPicPr>
          <p:cNvPr id="15" name="Picture 14"/>
          <p:cNvPicPr>
            <a:picLocks noChangeAspect="1"/>
          </p:cNvPicPr>
          <p:nvPr/>
        </p:nvPicPr>
        <p:blipFill>
          <a:blip r:embed="rId7"/>
          <a:stretch>
            <a:fillRect/>
          </a:stretch>
        </p:blipFill>
        <p:spPr>
          <a:xfrm>
            <a:off x="10027691" y="2685451"/>
            <a:ext cx="1067966" cy="711787"/>
          </a:xfrm>
          <a:prstGeom prst="rect">
            <a:avLst/>
          </a:prstGeom>
        </p:spPr>
      </p:pic>
      <p:pic>
        <p:nvPicPr>
          <p:cNvPr id="16" name="Picture 15"/>
          <p:cNvPicPr>
            <a:picLocks noChangeAspect="1"/>
          </p:cNvPicPr>
          <p:nvPr/>
        </p:nvPicPr>
        <p:blipFill>
          <a:blip r:embed="rId8"/>
          <a:stretch>
            <a:fillRect/>
          </a:stretch>
        </p:blipFill>
        <p:spPr>
          <a:xfrm>
            <a:off x="9997720" y="3728475"/>
            <a:ext cx="1127909" cy="793916"/>
          </a:xfrm>
          <a:prstGeom prst="rect">
            <a:avLst/>
          </a:prstGeom>
        </p:spPr>
      </p:pic>
      <p:pic>
        <p:nvPicPr>
          <p:cNvPr id="18" name="Picture 17"/>
          <p:cNvPicPr>
            <a:picLocks noChangeAspect="1"/>
          </p:cNvPicPr>
          <p:nvPr/>
        </p:nvPicPr>
        <p:blipFill>
          <a:blip r:embed="rId4"/>
          <a:stretch>
            <a:fillRect/>
          </a:stretch>
        </p:blipFill>
        <p:spPr>
          <a:xfrm>
            <a:off x="9940281" y="1180214"/>
            <a:ext cx="1043152" cy="982248"/>
          </a:xfrm>
          <a:prstGeom prst="rect">
            <a:avLst/>
          </a:prstGeom>
        </p:spPr>
      </p:pic>
      <p:sp>
        <p:nvSpPr>
          <p:cNvPr id="17" name="TextBox 16"/>
          <p:cNvSpPr txBox="1"/>
          <p:nvPr/>
        </p:nvSpPr>
        <p:spPr>
          <a:xfrm>
            <a:off x="9940281" y="782715"/>
            <a:ext cx="1043152" cy="369332"/>
          </a:xfrm>
          <a:prstGeom prst="rect">
            <a:avLst/>
          </a:prstGeom>
          <a:noFill/>
        </p:spPr>
        <p:txBody>
          <a:bodyPr wrap="square" rtlCol="0">
            <a:spAutoFit/>
          </a:bodyPr>
          <a:lstStyle/>
          <a:p>
            <a:r>
              <a:rPr lang="en-US" dirty="0" smtClean="0"/>
              <a:t>Regrind</a:t>
            </a:r>
            <a:endParaRPr lang="en-US" dirty="0"/>
          </a:p>
        </p:txBody>
      </p:sp>
      <p:sp>
        <p:nvSpPr>
          <p:cNvPr id="19" name="TextBox 18"/>
          <p:cNvSpPr txBox="1"/>
          <p:nvPr/>
        </p:nvSpPr>
        <p:spPr>
          <a:xfrm>
            <a:off x="9940281" y="2305808"/>
            <a:ext cx="1414130" cy="369332"/>
          </a:xfrm>
          <a:prstGeom prst="rect">
            <a:avLst/>
          </a:prstGeom>
          <a:noFill/>
        </p:spPr>
        <p:txBody>
          <a:bodyPr wrap="square" rtlCol="0">
            <a:spAutoFit/>
          </a:bodyPr>
          <a:lstStyle/>
          <a:p>
            <a:r>
              <a:rPr lang="en-US" dirty="0" smtClean="0"/>
              <a:t>Polystyrene</a:t>
            </a:r>
            <a:endParaRPr lang="en-US" dirty="0"/>
          </a:p>
        </p:txBody>
      </p:sp>
      <p:sp>
        <p:nvSpPr>
          <p:cNvPr id="20" name="TextBox 19"/>
          <p:cNvSpPr txBox="1"/>
          <p:nvPr/>
        </p:nvSpPr>
        <p:spPr>
          <a:xfrm>
            <a:off x="9622466" y="3397238"/>
            <a:ext cx="2052084" cy="369332"/>
          </a:xfrm>
          <a:prstGeom prst="rect">
            <a:avLst/>
          </a:prstGeom>
          <a:noFill/>
        </p:spPr>
        <p:txBody>
          <a:bodyPr wrap="square" rtlCol="0">
            <a:spAutoFit/>
          </a:bodyPr>
          <a:lstStyle/>
          <a:p>
            <a:r>
              <a:rPr lang="en-US" dirty="0" smtClean="0"/>
              <a:t>Color Concentrate</a:t>
            </a:r>
            <a:endParaRPr lang="en-US" dirty="0"/>
          </a:p>
        </p:txBody>
      </p:sp>
      <p:cxnSp>
        <p:nvCxnSpPr>
          <p:cNvPr id="22" name="Straight Arrow Connector 21"/>
          <p:cNvCxnSpPr/>
          <p:nvPr/>
        </p:nvCxnSpPr>
        <p:spPr>
          <a:xfrm flipH="1">
            <a:off x="7953152" y="1828800"/>
            <a:ext cx="2044568" cy="1899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048847" y="3189767"/>
            <a:ext cx="1978844" cy="576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1"/>
          </p:cNvCxnSpPr>
          <p:nvPr/>
        </p:nvCxnSpPr>
        <p:spPr>
          <a:xfrm flipH="1" flipV="1">
            <a:off x="7953152" y="3766570"/>
            <a:ext cx="2044568" cy="35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676167" y="3072809"/>
            <a:ext cx="1264114" cy="369332"/>
          </a:xfrm>
          <a:prstGeom prst="rect">
            <a:avLst/>
          </a:prstGeom>
          <a:noFill/>
        </p:spPr>
        <p:txBody>
          <a:bodyPr wrap="square" rtlCol="0">
            <a:spAutoFit/>
          </a:bodyPr>
          <a:lstStyle/>
          <a:p>
            <a:r>
              <a:rPr lang="en-US" dirty="0" smtClean="0"/>
              <a:t>Feeders</a:t>
            </a:r>
            <a:endParaRPr lang="en-US" dirty="0"/>
          </a:p>
        </p:txBody>
      </p:sp>
      <p:sp>
        <p:nvSpPr>
          <p:cNvPr id="28" name="TextBox 27"/>
          <p:cNvSpPr txBox="1"/>
          <p:nvPr/>
        </p:nvSpPr>
        <p:spPr>
          <a:xfrm>
            <a:off x="3682668" y="6062578"/>
            <a:ext cx="910597" cy="369332"/>
          </a:xfrm>
          <a:prstGeom prst="rect">
            <a:avLst/>
          </a:prstGeom>
          <a:noFill/>
        </p:spPr>
        <p:txBody>
          <a:bodyPr wrap="square" rtlCol="0">
            <a:spAutoFit/>
          </a:bodyPr>
          <a:lstStyle/>
          <a:p>
            <a:r>
              <a:rPr lang="en-US" dirty="0" smtClean="0"/>
              <a:t>Winder</a:t>
            </a:r>
            <a:endParaRPr lang="en-US" dirty="0"/>
          </a:p>
        </p:txBody>
      </p:sp>
      <p:sp>
        <p:nvSpPr>
          <p:cNvPr id="30" name="TextBox 29"/>
          <p:cNvSpPr txBox="1"/>
          <p:nvPr/>
        </p:nvSpPr>
        <p:spPr>
          <a:xfrm>
            <a:off x="5121607" y="5693246"/>
            <a:ext cx="910597" cy="369332"/>
          </a:xfrm>
          <a:prstGeom prst="rect">
            <a:avLst/>
          </a:prstGeom>
          <a:noFill/>
        </p:spPr>
        <p:txBody>
          <a:bodyPr wrap="square" rtlCol="0">
            <a:spAutoFit/>
          </a:bodyPr>
          <a:lstStyle/>
          <a:p>
            <a:r>
              <a:rPr lang="en-US" dirty="0" smtClean="0"/>
              <a:t>S-wrap</a:t>
            </a:r>
            <a:endParaRPr lang="en-US" dirty="0"/>
          </a:p>
        </p:txBody>
      </p:sp>
      <p:sp>
        <p:nvSpPr>
          <p:cNvPr id="29" name="TextBox 28"/>
          <p:cNvSpPr txBox="1"/>
          <p:nvPr/>
        </p:nvSpPr>
        <p:spPr>
          <a:xfrm>
            <a:off x="4295553" y="4348716"/>
            <a:ext cx="1074814" cy="369332"/>
          </a:xfrm>
          <a:prstGeom prst="rect">
            <a:avLst/>
          </a:prstGeom>
          <a:noFill/>
        </p:spPr>
        <p:txBody>
          <a:bodyPr wrap="square" rtlCol="0">
            <a:spAutoFit/>
          </a:bodyPr>
          <a:lstStyle/>
          <a:p>
            <a:r>
              <a:rPr lang="en-US" dirty="0" smtClean="0"/>
              <a:t>Mandrel</a:t>
            </a:r>
            <a:endParaRPr lang="en-US" dirty="0"/>
          </a:p>
        </p:txBody>
      </p:sp>
      <p:cxnSp>
        <p:nvCxnSpPr>
          <p:cNvPr id="32" name="Straight Arrow Connector 31"/>
          <p:cNvCxnSpPr/>
          <p:nvPr/>
        </p:nvCxnSpPr>
        <p:spPr>
          <a:xfrm>
            <a:off x="5121607" y="4718048"/>
            <a:ext cx="417956" cy="151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84574" y="5243712"/>
            <a:ext cx="1103391" cy="646331"/>
          </a:xfrm>
          <a:prstGeom prst="rect">
            <a:avLst/>
          </a:prstGeom>
          <a:noFill/>
        </p:spPr>
        <p:txBody>
          <a:bodyPr wrap="square" rtlCol="0">
            <a:spAutoFit/>
          </a:bodyPr>
          <a:lstStyle/>
          <a:p>
            <a:r>
              <a:rPr lang="en-US" dirty="0" smtClean="0"/>
              <a:t>Die/</a:t>
            </a:r>
          </a:p>
          <a:p>
            <a:r>
              <a:rPr lang="en-US" dirty="0" smtClean="0"/>
              <a:t>Air Ring</a:t>
            </a:r>
            <a:endParaRPr lang="en-US" dirty="0"/>
          </a:p>
        </p:txBody>
      </p:sp>
      <p:cxnSp>
        <p:nvCxnSpPr>
          <p:cNvPr id="35" name="Straight Arrow Connector 34"/>
          <p:cNvCxnSpPr/>
          <p:nvPr/>
        </p:nvCxnSpPr>
        <p:spPr>
          <a:xfrm>
            <a:off x="5858540" y="4869712"/>
            <a:ext cx="340241" cy="478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13991" y="3581904"/>
            <a:ext cx="1775637" cy="369332"/>
          </a:xfrm>
          <a:prstGeom prst="rect">
            <a:avLst/>
          </a:prstGeom>
          <a:noFill/>
        </p:spPr>
        <p:txBody>
          <a:bodyPr wrap="square" rtlCol="0">
            <a:spAutoFit/>
          </a:bodyPr>
          <a:lstStyle/>
          <a:p>
            <a:r>
              <a:rPr lang="en-US" dirty="0" smtClean="0"/>
              <a:t>Primary Extruder</a:t>
            </a:r>
            <a:endParaRPr lang="en-US" dirty="0"/>
          </a:p>
        </p:txBody>
      </p:sp>
      <p:cxnSp>
        <p:nvCxnSpPr>
          <p:cNvPr id="39" name="Straight Arrow Connector 38"/>
          <p:cNvCxnSpPr/>
          <p:nvPr/>
        </p:nvCxnSpPr>
        <p:spPr>
          <a:xfrm>
            <a:off x="7197213" y="3951236"/>
            <a:ext cx="405066" cy="275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592444" y="5243712"/>
            <a:ext cx="1513745" cy="646331"/>
          </a:xfrm>
          <a:prstGeom prst="rect">
            <a:avLst/>
          </a:prstGeom>
          <a:noFill/>
        </p:spPr>
        <p:txBody>
          <a:bodyPr wrap="square" rtlCol="0">
            <a:spAutoFit/>
          </a:bodyPr>
          <a:lstStyle/>
          <a:p>
            <a:r>
              <a:rPr lang="en-US" dirty="0" smtClean="0"/>
              <a:t>Secondary Extruder</a:t>
            </a:r>
            <a:endParaRPr lang="en-US" dirty="0"/>
          </a:p>
        </p:txBody>
      </p:sp>
      <p:cxnSp>
        <p:nvCxnSpPr>
          <p:cNvPr id="42" name="Straight Arrow Connector 41"/>
          <p:cNvCxnSpPr/>
          <p:nvPr/>
        </p:nvCxnSpPr>
        <p:spPr>
          <a:xfrm>
            <a:off x="6602819" y="4718048"/>
            <a:ext cx="594394" cy="63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399746" y="4881570"/>
            <a:ext cx="860723" cy="369332"/>
          </a:xfrm>
          <a:prstGeom prst="rect">
            <a:avLst/>
          </a:prstGeom>
          <a:noFill/>
        </p:spPr>
        <p:txBody>
          <a:bodyPr wrap="square" rtlCol="0">
            <a:spAutoFit/>
          </a:bodyPr>
          <a:lstStyle/>
          <a:p>
            <a:r>
              <a:rPr lang="en-US" dirty="0" smtClean="0"/>
              <a:t>Screen</a:t>
            </a:r>
            <a:endParaRPr lang="en-US" dirty="0"/>
          </a:p>
        </p:txBody>
      </p:sp>
      <p:cxnSp>
        <p:nvCxnSpPr>
          <p:cNvPr id="46" name="Straight Arrow Connector 45"/>
          <p:cNvCxnSpPr/>
          <p:nvPr/>
        </p:nvCxnSpPr>
        <p:spPr>
          <a:xfrm>
            <a:off x="7197213" y="4522391"/>
            <a:ext cx="309373" cy="45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9"/>
          <a:stretch>
            <a:fillRect/>
          </a:stretch>
        </p:blipFill>
        <p:spPr>
          <a:xfrm>
            <a:off x="9622467" y="4686149"/>
            <a:ext cx="1395746" cy="729003"/>
          </a:xfrm>
          <a:prstGeom prst="rect">
            <a:avLst/>
          </a:prstGeom>
        </p:spPr>
      </p:pic>
      <p:sp>
        <p:nvSpPr>
          <p:cNvPr id="48" name="TextBox 47"/>
          <p:cNvSpPr txBox="1"/>
          <p:nvPr/>
        </p:nvSpPr>
        <p:spPr>
          <a:xfrm>
            <a:off x="10361360" y="4603165"/>
            <a:ext cx="1313704" cy="369332"/>
          </a:xfrm>
          <a:prstGeom prst="rect">
            <a:avLst/>
          </a:prstGeom>
          <a:noFill/>
        </p:spPr>
        <p:txBody>
          <a:bodyPr wrap="square" rtlCol="0">
            <a:spAutoFit/>
          </a:bodyPr>
          <a:lstStyle/>
          <a:p>
            <a:r>
              <a:rPr lang="en-US" dirty="0" smtClean="0"/>
              <a:t>Butane</a:t>
            </a:r>
            <a:endParaRPr lang="en-US" dirty="0"/>
          </a:p>
        </p:txBody>
      </p:sp>
      <p:cxnSp>
        <p:nvCxnSpPr>
          <p:cNvPr id="50" name="Straight Arrow Connector 49"/>
          <p:cNvCxnSpPr>
            <a:stCxn id="47" idx="1"/>
          </p:cNvCxnSpPr>
          <p:nvPr/>
        </p:nvCxnSpPr>
        <p:spPr>
          <a:xfrm flipH="1" flipV="1">
            <a:off x="7953152" y="4603165"/>
            <a:ext cx="1669315" cy="44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887965" y="3072809"/>
            <a:ext cx="1490491" cy="369332"/>
          </a:xfrm>
          <a:prstGeom prst="rect">
            <a:avLst/>
          </a:prstGeom>
          <a:noFill/>
        </p:spPr>
        <p:txBody>
          <a:bodyPr wrap="square" rtlCol="0">
            <a:spAutoFit/>
          </a:bodyPr>
          <a:lstStyle/>
          <a:p>
            <a:r>
              <a:rPr lang="en-US" dirty="0" smtClean="0"/>
              <a:t>Blender</a:t>
            </a:r>
            <a:endParaRPr lang="en-US" dirty="0"/>
          </a:p>
        </p:txBody>
      </p:sp>
      <p:cxnSp>
        <p:nvCxnSpPr>
          <p:cNvPr id="53" name="Straight Arrow Connector 52"/>
          <p:cNvCxnSpPr/>
          <p:nvPr/>
        </p:nvCxnSpPr>
        <p:spPr>
          <a:xfrm>
            <a:off x="7506586" y="3442141"/>
            <a:ext cx="212651" cy="32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10"/>
          <a:stretch>
            <a:fillRect/>
          </a:stretch>
        </p:blipFill>
        <p:spPr>
          <a:xfrm>
            <a:off x="102998" y="4869712"/>
            <a:ext cx="2983951" cy="1354312"/>
          </a:xfrm>
          <a:prstGeom prst="rect">
            <a:avLst/>
          </a:prstGeom>
        </p:spPr>
      </p:pic>
      <p:sp>
        <p:nvSpPr>
          <p:cNvPr id="55" name="TextBox 54"/>
          <p:cNvSpPr txBox="1"/>
          <p:nvPr/>
        </p:nvSpPr>
        <p:spPr>
          <a:xfrm>
            <a:off x="102998" y="4348716"/>
            <a:ext cx="2895383" cy="369332"/>
          </a:xfrm>
          <a:prstGeom prst="rect">
            <a:avLst/>
          </a:prstGeom>
          <a:noFill/>
        </p:spPr>
        <p:txBody>
          <a:bodyPr wrap="square" rtlCol="0">
            <a:spAutoFit/>
          </a:bodyPr>
          <a:lstStyle/>
          <a:p>
            <a:r>
              <a:rPr lang="en-US" dirty="0" smtClean="0"/>
              <a:t>Foam </a:t>
            </a:r>
            <a:r>
              <a:rPr lang="en-US" dirty="0" err="1" smtClean="0"/>
              <a:t>Rollstock</a:t>
            </a:r>
            <a:endParaRPr lang="en-US" dirty="0"/>
          </a:p>
        </p:txBody>
      </p:sp>
      <p:sp>
        <p:nvSpPr>
          <p:cNvPr id="56" name="TextBox 55"/>
          <p:cNvSpPr txBox="1"/>
          <p:nvPr/>
        </p:nvSpPr>
        <p:spPr>
          <a:xfrm>
            <a:off x="2819382" y="6362742"/>
            <a:ext cx="1130854" cy="369332"/>
          </a:xfrm>
          <a:prstGeom prst="rect">
            <a:avLst/>
          </a:prstGeom>
          <a:noFill/>
        </p:spPr>
        <p:txBody>
          <a:bodyPr wrap="square" rtlCol="0">
            <a:spAutoFit/>
          </a:bodyPr>
          <a:lstStyle/>
          <a:p>
            <a:r>
              <a:rPr lang="en-US" dirty="0" smtClean="0"/>
              <a:t>Testing</a:t>
            </a:r>
            <a:endParaRPr lang="en-US" dirty="0"/>
          </a:p>
        </p:txBody>
      </p:sp>
      <p:cxnSp>
        <p:nvCxnSpPr>
          <p:cNvPr id="58" name="Straight Arrow Connector 57"/>
          <p:cNvCxnSpPr/>
          <p:nvPr/>
        </p:nvCxnSpPr>
        <p:spPr>
          <a:xfrm>
            <a:off x="3260316" y="5693246"/>
            <a:ext cx="0" cy="73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4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297238" y="173038"/>
            <a:ext cx="5867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a:solidFill>
                  <a:prstClr val="white"/>
                </a:solidFill>
                <a:latin typeface="Arial" panose="020B0604020202020204" pitchFamily="34" charset="0"/>
              </a:rPr>
              <a:t>Project Progress Overview  </a:t>
            </a:r>
          </a:p>
        </p:txBody>
      </p:sp>
      <p:sp>
        <p:nvSpPr>
          <p:cNvPr id="7171" name="Rectangle 3"/>
          <p:cNvSpPr>
            <a:spLocks noChangeArrowheads="1"/>
          </p:cNvSpPr>
          <p:nvPr/>
        </p:nvSpPr>
        <p:spPr bwMode="auto">
          <a:xfrm>
            <a:off x="2097014" y="4114801"/>
            <a:ext cx="1579563" cy="862013"/>
          </a:xfrm>
          <a:prstGeom prst="rect">
            <a:avLst/>
          </a:prstGeom>
          <a:solidFill>
            <a:srgbClr val="FFFFFF"/>
          </a:solidFill>
          <a:ln w="14288">
            <a:solidFill>
              <a:srgbClr val="000000"/>
            </a:solidFill>
            <a:miter lim="800000"/>
            <a:headEnd/>
            <a:tailEnd/>
          </a:ln>
          <a:effectLst>
            <a:outerShdw dist="35921" dir="2700000" algn="ctr" rotWithShape="0">
              <a:srgbClr val="808080"/>
            </a:outerShdw>
          </a:effec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72" name="Rectangle 4"/>
          <p:cNvSpPr>
            <a:spLocks noChangeArrowheads="1"/>
          </p:cNvSpPr>
          <p:nvPr/>
        </p:nvSpPr>
        <p:spPr bwMode="auto">
          <a:xfrm>
            <a:off x="5605464" y="4131585"/>
            <a:ext cx="1528763" cy="792164"/>
          </a:xfrm>
          <a:prstGeom prst="rect">
            <a:avLst/>
          </a:prstGeom>
          <a:solidFill>
            <a:srgbClr val="FFFFFF"/>
          </a:solidFill>
          <a:ln w="14288">
            <a:solidFill>
              <a:srgbClr val="000000"/>
            </a:solidFill>
            <a:miter lim="800000"/>
            <a:headEnd/>
            <a:tailEnd/>
          </a:ln>
          <a:effectLst>
            <a:outerShdw dist="35921" dir="2700000" algn="ctr" rotWithShape="0">
              <a:srgbClr val="808080"/>
            </a:outerShdw>
          </a:effec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73" name="Rectangle 5"/>
          <p:cNvSpPr>
            <a:spLocks noChangeArrowheads="1"/>
          </p:cNvSpPr>
          <p:nvPr/>
        </p:nvSpPr>
        <p:spPr bwMode="auto">
          <a:xfrm>
            <a:off x="7200900" y="4139873"/>
            <a:ext cx="1506538" cy="649288"/>
          </a:xfrm>
          <a:prstGeom prst="rect">
            <a:avLst/>
          </a:prstGeom>
          <a:solidFill>
            <a:srgbClr val="FFFFFF"/>
          </a:solidFill>
          <a:ln w="14288">
            <a:solidFill>
              <a:srgbClr val="000000"/>
            </a:solidFill>
            <a:miter lim="800000"/>
            <a:headEnd/>
            <a:tailEnd/>
          </a:ln>
          <a:effectLst>
            <a:outerShdw dist="35921" dir="2700000" algn="ctr" rotWithShape="0">
              <a:srgbClr val="808080"/>
            </a:outerShdw>
          </a:effec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74" name="Rectangle 6"/>
          <p:cNvSpPr>
            <a:spLocks noChangeArrowheads="1"/>
          </p:cNvSpPr>
          <p:nvPr/>
        </p:nvSpPr>
        <p:spPr bwMode="auto">
          <a:xfrm>
            <a:off x="8818585" y="4149725"/>
            <a:ext cx="1528763" cy="536475"/>
          </a:xfrm>
          <a:prstGeom prst="rect">
            <a:avLst/>
          </a:prstGeom>
          <a:solidFill>
            <a:srgbClr val="FFFFFF"/>
          </a:solidFill>
          <a:ln w="14288">
            <a:solidFill>
              <a:srgbClr val="000000"/>
            </a:solidFill>
            <a:miter lim="800000"/>
            <a:headEnd/>
            <a:tailEnd/>
          </a:ln>
          <a:effectLst>
            <a:outerShdw dist="35921" dir="2700000" algn="ctr" rotWithShape="0">
              <a:srgbClr val="808080"/>
            </a:outerShdw>
          </a:effec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75" name="Rectangle 7"/>
          <p:cNvSpPr>
            <a:spLocks noChangeArrowheads="1"/>
          </p:cNvSpPr>
          <p:nvPr/>
        </p:nvSpPr>
        <p:spPr bwMode="auto">
          <a:xfrm>
            <a:off x="3863975" y="4114801"/>
            <a:ext cx="1674813" cy="825732"/>
          </a:xfrm>
          <a:prstGeom prst="rect">
            <a:avLst/>
          </a:prstGeom>
          <a:solidFill>
            <a:srgbClr val="FFFFFF"/>
          </a:solidFill>
          <a:ln w="14288">
            <a:solidFill>
              <a:srgbClr val="000000"/>
            </a:solidFill>
            <a:miter lim="800000"/>
            <a:headEnd/>
            <a:tailEnd/>
          </a:ln>
          <a:effectLst>
            <a:outerShdw dist="35921" dir="2700000" algn="ctr" rotWithShape="0">
              <a:srgbClr val="808080"/>
            </a:outerShdw>
          </a:effec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76" name="Rectangle 8"/>
          <p:cNvSpPr>
            <a:spLocks noChangeArrowheads="1"/>
          </p:cNvSpPr>
          <p:nvPr/>
        </p:nvSpPr>
        <p:spPr bwMode="auto">
          <a:xfrm>
            <a:off x="3421063" y="874713"/>
            <a:ext cx="596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77" name="Rectangle 9"/>
          <p:cNvSpPr>
            <a:spLocks noChangeArrowheads="1"/>
          </p:cNvSpPr>
          <p:nvPr/>
        </p:nvSpPr>
        <p:spPr bwMode="auto">
          <a:xfrm>
            <a:off x="3038444" y="906464"/>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78" name="Rectangle 11"/>
          <p:cNvSpPr>
            <a:spLocks noChangeArrowheads="1"/>
          </p:cNvSpPr>
          <p:nvPr/>
        </p:nvSpPr>
        <p:spPr bwMode="auto">
          <a:xfrm>
            <a:off x="4784694" y="906464"/>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79" name="Rectangle 12"/>
          <p:cNvSpPr>
            <a:spLocks noChangeArrowheads="1"/>
          </p:cNvSpPr>
          <p:nvPr/>
        </p:nvSpPr>
        <p:spPr bwMode="auto">
          <a:xfrm>
            <a:off x="6856413" y="874713"/>
            <a:ext cx="596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80" name="Rectangle 13"/>
          <p:cNvSpPr>
            <a:spLocks noChangeArrowheads="1"/>
          </p:cNvSpPr>
          <p:nvPr/>
        </p:nvSpPr>
        <p:spPr bwMode="auto">
          <a:xfrm>
            <a:off x="6473794" y="906464"/>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81" name="Rectangle 14"/>
          <p:cNvSpPr>
            <a:spLocks noChangeArrowheads="1"/>
          </p:cNvSpPr>
          <p:nvPr/>
        </p:nvSpPr>
        <p:spPr bwMode="auto">
          <a:xfrm>
            <a:off x="2606676" y="1325564"/>
            <a:ext cx="5238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82" name="Rectangle 15"/>
          <p:cNvSpPr>
            <a:spLocks noChangeArrowheads="1"/>
          </p:cNvSpPr>
          <p:nvPr/>
        </p:nvSpPr>
        <p:spPr bwMode="auto">
          <a:xfrm>
            <a:off x="2208182" y="152717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83" name="Rectangle 16"/>
          <p:cNvSpPr>
            <a:spLocks noChangeArrowheads="1"/>
          </p:cNvSpPr>
          <p:nvPr/>
        </p:nvSpPr>
        <p:spPr bwMode="auto">
          <a:xfrm>
            <a:off x="4265614" y="1325564"/>
            <a:ext cx="65563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84" name="Rectangle 17"/>
          <p:cNvSpPr>
            <a:spLocks noChangeArrowheads="1"/>
          </p:cNvSpPr>
          <p:nvPr/>
        </p:nvSpPr>
        <p:spPr bwMode="auto">
          <a:xfrm>
            <a:off x="3867119" y="138747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85" name="Rectangle 18"/>
          <p:cNvSpPr>
            <a:spLocks noChangeArrowheads="1"/>
          </p:cNvSpPr>
          <p:nvPr/>
        </p:nvSpPr>
        <p:spPr bwMode="auto">
          <a:xfrm>
            <a:off x="6042025" y="1325564"/>
            <a:ext cx="5969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86" name="Rectangle 19"/>
          <p:cNvSpPr>
            <a:spLocks noChangeArrowheads="1"/>
          </p:cNvSpPr>
          <p:nvPr/>
        </p:nvSpPr>
        <p:spPr bwMode="auto">
          <a:xfrm>
            <a:off x="5641944" y="152717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87" name="Rectangle 20"/>
          <p:cNvSpPr>
            <a:spLocks noChangeArrowheads="1"/>
          </p:cNvSpPr>
          <p:nvPr/>
        </p:nvSpPr>
        <p:spPr bwMode="auto">
          <a:xfrm>
            <a:off x="7613650" y="1325564"/>
            <a:ext cx="6032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88" name="Rectangle 21"/>
          <p:cNvSpPr>
            <a:spLocks noChangeArrowheads="1"/>
          </p:cNvSpPr>
          <p:nvPr/>
        </p:nvSpPr>
        <p:spPr bwMode="auto">
          <a:xfrm>
            <a:off x="7215157" y="152717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89" name="Rectangle 22"/>
          <p:cNvSpPr>
            <a:spLocks noChangeArrowheads="1"/>
          </p:cNvSpPr>
          <p:nvPr/>
        </p:nvSpPr>
        <p:spPr bwMode="auto">
          <a:xfrm>
            <a:off x="8486775" y="874714"/>
            <a:ext cx="5524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90" name="Rectangle 23"/>
          <p:cNvSpPr>
            <a:spLocks noChangeArrowheads="1"/>
          </p:cNvSpPr>
          <p:nvPr/>
        </p:nvSpPr>
        <p:spPr bwMode="auto">
          <a:xfrm>
            <a:off x="8081932" y="89852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1" name="Rectangle 24"/>
          <p:cNvSpPr>
            <a:spLocks noChangeArrowheads="1"/>
          </p:cNvSpPr>
          <p:nvPr/>
        </p:nvSpPr>
        <p:spPr bwMode="auto">
          <a:xfrm>
            <a:off x="3387694" y="336232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2" name="Rectangle 25"/>
          <p:cNvSpPr>
            <a:spLocks noChangeArrowheads="1"/>
          </p:cNvSpPr>
          <p:nvPr/>
        </p:nvSpPr>
        <p:spPr bwMode="auto">
          <a:xfrm>
            <a:off x="9331325" y="1325564"/>
            <a:ext cx="5667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93" name="Rectangle 26"/>
          <p:cNvSpPr>
            <a:spLocks noChangeArrowheads="1"/>
          </p:cNvSpPr>
          <p:nvPr/>
        </p:nvSpPr>
        <p:spPr bwMode="auto">
          <a:xfrm>
            <a:off x="8932832" y="152717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4" name="Rectangle 27"/>
          <p:cNvSpPr>
            <a:spLocks noChangeArrowheads="1"/>
          </p:cNvSpPr>
          <p:nvPr/>
        </p:nvSpPr>
        <p:spPr bwMode="auto">
          <a:xfrm>
            <a:off x="10117138" y="874714"/>
            <a:ext cx="5524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195" name="Rectangle 28"/>
          <p:cNvSpPr>
            <a:spLocks noChangeArrowheads="1"/>
          </p:cNvSpPr>
          <p:nvPr/>
        </p:nvSpPr>
        <p:spPr bwMode="auto">
          <a:xfrm>
            <a:off x="9736107" y="898526"/>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6" name="Rectangle 29"/>
          <p:cNvSpPr>
            <a:spLocks noChangeArrowheads="1"/>
          </p:cNvSpPr>
          <p:nvPr/>
        </p:nvSpPr>
        <p:spPr bwMode="auto">
          <a:xfrm>
            <a:off x="2357407" y="979489"/>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7" name="Rectangle 30"/>
          <p:cNvSpPr>
            <a:spLocks noChangeArrowheads="1"/>
          </p:cNvSpPr>
          <p:nvPr/>
        </p:nvSpPr>
        <p:spPr bwMode="auto">
          <a:xfrm>
            <a:off x="4103657" y="979489"/>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8" name="Rectangle 31"/>
          <p:cNvSpPr>
            <a:spLocks noChangeArrowheads="1"/>
          </p:cNvSpPr>
          <p:nvPr/>
        </p:nvSpPr>
        <p:spPr bwMode="auto">
          <a:xfrm>
            <a:off x="5849907" y="979489"/>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199" name="Rectangle 32"/>
          <p:cNvSpPr>
            <a:spLocks noChangeArrowheads="1"/>
          </p:cNvSpPr>
          <p:nvPr/>
        </p:nvSpPr>
        <p:spPr bwMode="auto">
          <a:xfrm>
            <a:off x="7421532" y="979489"/>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00" name="Rectangle 33"/>
          <p:cNvSpPr>
            <a:spLocks noChangeArrowheads="1"/>
          </p:cNvSpPr>
          <p:nvPr/>
        </p:nvSpPr>
        <p:spPr bwMode="auto">
          <a:xfrm>
            <a:off x="9110632" y="979489"/>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01" name="Rectangle 34"/>
          <p:cNvSpPr>
            <a:spLocks noChangeArrowheads="1"/>
          </p:cNvSpPr>
          <p:nvPr/>
        </p:nvSpPr>
        <p:spPr bwMode="auto">
          <a:xfrm>
            <a:off x="3179732" y="107315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02" name="Rectangle 35"/>
          <p:cNvSpPr>
            <a:spLocks noChangeArrowheads="1"/>
          </p:cNvSpPr>
          <p:nvPr/>
        </p:nvSpPr>
        <p:spPr bwMode="auto">
          <a:xfrm>
            <a:off x="1727201" y="1717676"/>
            <a:ext cx="1128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203" name="Rectangle 36"/>
          <p:cNvSpPr>
            <a:spLocks noChangeArrowheads="1"/>
          </p:cNvSpPr>
          <p:nvPr/>
        </p:nvSpPr>
        <p:spPr bwMode="auto">
          <a:xfrm>
            <a:off x="3408364" y="1728788"/>
            <a:ext cx="1412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204" name="Rectangle 37"/>
          <p:cNvSpPr>
            <a:spLocks noChangeArrowheads="1"/>
          </p:cNvSpPr>
          <p:nvPr/>
        </p:nvSpPr>
        <p:spPr bwMode="auto">
          <a:xfrm>
            <a:off x="3521044" y="194945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05" name="Rectangle 38"/>
          <p:cNvSpPr>
            <a:spLocks noChangeArrowheads="1"/>
          </p:cNvSpPr>
          <p:nvPr/>
        </p:nvSpPr>
        <p:spPr bwMode="auto">
          <a:xfrm>
            <a:off x="5249863" y="1717676"/>
            <a:ext cx="124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206" name="Rectangle 39"/>
          <p:cNvSpPr>
            <a:spLocks noChangeArrowheads="1"/>
          </p:cNvSpPr>
          <p:nvPr/>
        </p:nvSpPr>
        <p:spPr bwMode="auto">
          <a:xfrm>
            <a:off x="6910389" y="1717675"/>
            <a:ext cx="1417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207" name="Rectangle 40"/>
          <p:cNvSpPr>
            <a:spLocks noChangeArrowheads="1"/>
          </p:cNvSpPr>
          <p:nvPr/>
        </p:nvSpPr>
        <p:spPr bwMode="auto">
          <a:xfrm>
            <a:off x="8510588" y="2124075"/>
            <a:ext cx="19288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208" name="Rectangle 41"/>
          <p:cNvSpPr>
            <a:spLocks noChangeArrowheads="1"/>
          </p:cNvSpPr>
          <p:nvPr/>
        </p:nvSpPr>
        <p:spPr bwMode="auto">
          <a:xfrm>
            <a:off x="4925982" y="107315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09" name="Rectangle 42"/>
          <p:cNvSpPr>
            <a:spLocks noChangeArrowheads="1"/>
          </p:cNvSpPr>
          <p:nvPr/>
        </p:nvSpPr>
        <p:spPr bwMode="auto">
          <a:xfrm>
            <a:off x="6584919" y="118745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10" name="Rectangle 43"/>
          <p:cNvSpPr>
            <a:spLocks noChangeArrowheads="1"/>
          </p:cNvSpPr>
          <p:nvPr/>
        </p:nvSpPr>
        <p:spPr bwMode="auto">
          <a:xfrm>
            <a:off x="8215282" y="107315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11" name="Rectangle 44"/>
          <p:cNvSpPr>
            <a:spLocks noChangeArrowheads="1"/>
          </p:cNvSpPr>
          <p:nvPr/>
        </p:nvSpPr>
        <p:spPr bwMode="auto">
          <a:xfrm>
            <a:off x="9817069" y="1073151"/>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12" name="Rectangle 45"/>
          <p:cNvSpPr>
            <a:spLocks noChangeArrowheads="1"/>
          </p:cNvSpPr>
          <p:nvPr/>
        </p:nvSpPr>
        <p:spPr bwMode="auto">
          <a:xfrm>
            <a:off x="5133944" y="4291014"/>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13" name="Rectangle 46"/>
          <p:cNvSpPr>
            <a:spLocks noChangeArrowheads="1"/>
          </p:cNvSpPr>
          <p:nvPr/>
        </p:nvSpPr>
        <p:spPr bwMode="auto">
          <a:xfrm>
            <a:off x="6861144" y="4024314"/>
            <a:ext cx="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a:solidFill>
                <a:prstClr val="black"/>
              </a:solidFill>
              <a:latin typeface="Arial" panose="020B0604020202020204" pitchFamily="34" charset="0"/>
            </a:endParaRPr>
          </a:p>
        </p:txBody>
      </p:sp>
      <p:sp>
        <p:nvSpPr>
          <p:cNvPr id="7214" name="Text Box 47"/>
          <p:cNvSpPr txBox="1">
            <a:spLocks noChangeArrowheads="1"/>
          </p:cNvSpPr>
          <p:nvPr/>
        </p:nvSpPr>
        <p:spPr bwMode="auto">
          <a:xfrm>
            <a:off x="2108731" y="1814513"/>
            <a:ext cx="1652587" cy="144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600" b="1">
                <a:solidFill>
                  <a:schemeClr val="tx1"/>
                </a:solidFill>
                <a:latin typeface="Arial Narrow" panose="020B0606020202030204" pitchFamily="34" charset="0"/>
              </a:defRPr>
            </a:lvl1pPr>
            <a:lvl2pPr marL="977900" indent="-457200">
              <a:defRPr sz="1600" b="1">
                <a:solidFill>
                  <a:schemeClr val="tx1"/>
                </a:solidFill>
                <a:latin typeface="Arial Narrow" panose="020B0606020202030204" pitchFamily="34" charset="0"/>
              </a:defRPr>
            </a:lvl2pPr>
            <a:lvl3pPr marL="1549400" indent="-457200">
              <a:defRPr sz="1600" b="1">
                <a:solidFill>
                  <a:schemeClr val="tx1"/>
                </a:solidFill>
                <a:latin typeface="Arial Narrow" panose="020B0606020202030204" pitchFamily="34" charset="0"/>
              </a:defRPr>
            </a:lvl3pPr>
            <a:lvl4pPr marL="2120900" indent="-457200">
              <a:defRPr sz="1600" b="1">
                <a:solidFill>
                  <a:schemeClr val="tx1"/>
                </a:solidFill>
                <a:latin typeface="Arial Narrow" panose="020B0606020202030204" pitchFamily="34" charset="0"/>
              </a:defRPr>
            </a:lvl4pPr>
            <a:lvl5pPr marL="2692400" indent="-457200">
              <a:defRPr sz="1600" b="1">
                <a:solidFill>
                  <a:schemeClr val="tx1"/>
                </a:solidFill>
                <a:latin typeface="Arial Narrow" panose="020B0606020202030204" pitchFamily="34" charset="0"/>
              </a:defRPr>
            </a:lvl5pPr>
            <a:lvl6pPr marL="3149600" indent="-457200" eaLnBrk="0" fontAlgn="base" hangingPunct="0">
              <a:spcBef>
                <a:spcPct val="0"/>
              </a:spcBef>
              <a:spcAft>
                <a:spcPct val="0"/>
              </a:spcAft>
              <a:defRPr sz="1600" b="1">
                <a:solidFill>
                  <a:schemeClr val="tx1"/>
                </a:solidFill>
                <a:latin typeface="Arial Narrow" panose="020B0606020202030204" pitchFamily="34" charset="0"/>
              </a:defRPr>
            </a:lvl6pPr>
            <a:lvl7pPr marL="3606800" indent="-457200" eaLnBrk="0" fontAlgn="base" hangingPunct="0">
              <a:spcBef>
                <a:spcPct val="0"/>
              </a:spcBef>
              <a:spcAft>
                <a:spcPct val="0"/>
              </a:spcAft>
              <a:defRPr sz="1600" b="1">
                <a:solidFill>
                  <a:schemeClr val="tx1"/>
                </a:solidFill>
                <a:latin typeface="Arial Narrow" panose="020B0606020202030204" pitchFamily="34" charset="0"/>
              </a:defRPr>
            </a:lvl7pPr>
            <a:lvl8pPr marL="4064000" indent="-457200" eaLnBrk="0" fontAlgn="base" hangingPunct="0">
              <a:spcBef>
                <a:spcPct val="0"/>
              </a:spcBef>
              <a:spcAft>
                <a:spcPct val="0"/>
              </a:spcAft>
              <a:defRPr sz="1600" b="1">
                <a:solidFill>
                  <a:schemeClr val="tx1"/>
                </a:solidFill>
                <a:latin typeface="Arial Narrow" panose="020B0606020202030204" pitchFamily="34" charset="0"/>
              </a:defRPr>
            </a:lvl8pPr>
            <a:lvl9pPr marL="4521200" indent="-4572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buClr>
                <a:prstClr val="black"/>
              </a:buClr>
            </a:pPr>
            <a:r>
              <a:rPr lang="en-US" sz="900" b="0" dirty="0" smtClean="0">
                <a:solidFill>
                  <a:prstClr val="black"/>
                </a:solidFill>
                <a:latin typeface="Arial" panose="020B0604020202020204" pitchFamily="34" charset="0"/>
              </a:rPr>
              <a:t>D1.Project Charter</a:t>
            </a:r>
          </a:p>
          <a:p>
            <a:pPr>
              <a:spcBef>
                <a:spcPct val="25000"/>
              </a:spcBef>
              <a:buClr>
                <a:prstClr val="black"/>
              </a:buClr>
              <a:buFont typeface="Arial" panose="020B0604020202020204" pitchFamily="34" charset="0"/>
              <a:buChar char="•"/>
            </a:pPr>
            <a:r>
              <a:rPr lang="en-US" sz="900" b="0" dirty="0" smtClean="0">
                <a:solidFill>
                  <a:prstClr val="black"/>
                </a:solidFill>
                <a:latin typeface="Arial" panose="020B0604020202020204" pitchFamily="34" charset="0"/>
              </a:rPr>
              <a:t>Problem statement.</a:t>
            </a:r>
          </a:p>
          <a:p>
            <a:pPr>
              <a:spcBef>
                <a:spcPct val="25000"/>
              </a:spcBef>
              <a:buClr>
                <a:prstClr val="black"/>
              </a:buClr>
              <a:buFont typeface="Arial" panose="020B0604020202020204" pitchFamily="34" charset="0"/>
              <a:buChar char="•"/>
            </a:pPr>
            <a:r>
              <a:rPr lang="en-US" sz="900" b="0" dirty="0" smtClean="0">
                <a:solidFill>
                  <a:prstClr val="black"/>
                </a:solidFill>
                <a:latin typeface="Arial" panose="020B0604020202020204" pitchFamily="34" charset="0"/>
              </a:rPr>
              <a:t>Primary </a:t>
            </a:r>
            <a:r>
              <a:rPr lang="en-US" sz="900" b="0" dirty="0">
                <a:solidFill>
                  <a:prstClr val="black"/>
                </a:solidFill>
                <a:latin typeface="Arial" panose="020B0604020202020204" pitchFamily="34" charset="0"/>
              </a:rPr>
              <a:t>Metric</a:t>
            </a:r>
          </a:p>
          <a:p>
            <a:pPr>
              <a:spcBef>
                <a:spcPct val="25000"/>
              </a:spcBef>
              <a:buClr>
                <a:prstClr val="black"/>
              </a:buClr>
              <a:buFont typeface="Arial" panose="020B0604020202020204" pitchFamily="34" charset="0"/>
              <a:buChar char="•"/>
            </a:pPr>
            <a:r>
              <a:rPr lang="en-US" sz="900" b="0" dirty="0" smtClean="0">
                <a:solidFill>
                  <a:prstClr val="black"/>
                </a:solidFill>
                <a:latin typeface="Arial" panose="020B0604020202020204" pitchFamily="34" charset="0"/>
              </a:rPr>
              <a:t>Goal statement</a:t>
            </a:r>
          </a:p>
          <a:p>
            <a:pPr>
              <a:spcBef>
                <a:spcPct val="25000"/>
              </a:spcBef>
              <a:buClr>
                <a:prstClr val="black"/>
              </a:buClr>
              <a:buFont typeface="Arial" panose="020B0604020202020204" pitchFamily="34" charset="0"/>
              <a:buChar char="•"/>
            </a:pPr>
            <a:r>
              <a:rPr lang="en-US" sz="900" b="0" dirty="0" smtClean="0">
                <a:solidFill>
                  <a:prstClr val="black"/>
                </a:solidFill>
                <a:latin typeface="Arial" panose="020B0604020202020204" pitchFamily="34" charset="0"/>
              </a:rPr>
              <a:t>Purpose and scope</a:t>
            </a:r>
          </a:p>
          <a:p>
            <a:pPr>
              <a:spcBef>
                <a:spcPct val="25000"/>
              </a:spcBef>
              <a:buClr>
                <a:prstClr val="black"/>
              </a:buClr>
              <a:buFont typeface="Arial" panose="020B0604020202020204" pitchFamily="34" charset="0"/>
              <a:buChar char="•"/>
            </a:pPr>
            <a:r>
              <a:rPr lang="en-US" sz="900" b="0" dirty="0" smtClean="0">
                <a:solidFill>
                  <a:prstClr val="black"/>
                </a:solidFill>
                <a:latin typeface="Arial" panose="020B0604020202020204" pitchFamily="34" charset="0"/>
              </a:rPr>
              <a:t>Team</a:t>
            </a:r>
          </a:p>
          <a:p>
            <a:pPr>
              <a:spcBef>
                <a:spcPct val="25000"/>
              </a:spcBef>
              <a:buClr>
                <a:prstClr val="black"/>
              </a:buClr>
            </a:pPr>
            <a:r>
              <a:rPr lang="en-US" sz="900" b="0" dirty="0" smtClean="0">
                <a:solidFill>
                  <a:prstClr val="black"/>
                </a:solidFill>
                <a:latin typeface="Arial" panose="020B0604020202020204" pitchFamily="34" charset="0"/>
              </a:rPr>
              <a:t>D2 SIPOC</a:t>
            </a:r>
          </a:p>
          <a:p>
            <a:pPr>
              <a:spcBef>
                <a:spcPct val="25000"/>
              </a:spcBef>
              <a:buClr>
                <a:prstClr val="black"/>
              </a:buClr>
            </a:pPr>
            <a:r>
              <a:rPr lang="en-US" sz="900" b="0" dirty="0" smtClean="0">
                <a:solidFill>
                  <a:prstClr val="black"/>
                </a:solidFill>
                <a:latin typeface="Arial" panose="020B0604020202020204" pitchFamily="34" charset="0"/>
              </a:rPr>
              <a:t>D3 CTQ: Roll stock Specs</a:t>
            </a:r>
            <a:endParaRPr lang="en-US" sz="900" b="0" dirty="0">
              <a:solidFill>
                <a:prstClr val="black"/>
              </a:solidFill>
              <a:latin typeface="Arial" panose="020B0604020202020204" pitchFamily="34" charset="0"/>
            </a:endParaRPr>
          </a:p>
        </p:txBody>
      </p:sp>
      <p:sp>
        <p:nvSpPr>
          <p:cNvPr id="7215" name="Text Box 48"/>
          <p:cNvSpPr txBox="1">
            <a:spLocks noChangeArrowheads="1"/>
          </p:cNvSpPr>
          <p:nvPr/>
        </p:nvSpPr>
        <p:spPr bwMode="auto">
          <a:xfrm>
            <a:off x="3648076" y="1801813"/>
            <a:ext cx="2087563"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169863">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buClr>
                <a:prstClr val="black"/>
              </a:buClr>
            </a:pPr>
            <a:r>
              <a:rPr lang="en-US" sz="900" b="0" dirty="0" smtClean="0">
                <a:solidFill>
                  <a:prstClr val="black"/>
                </a:solidFill>
                <a:latin typeface="Arial" panose="020B0604020202020204" pitchFamily="34" charset="0"/>
              </a:rPr>
              <a:t>M0 Measure outcomes</a:t>
            </a:r>
            <a:endParaRPr lang="en-US" sz="900" b="0" dirty="0">
              <a:solidFill>
                <a:prstClr val="black"/>
              </a:solidFill>
              <a:latin typeface="Arial" panose="020B0604020202020204" pitchFamily="34" charset="0"/>
            </a:endParaRPr>
          </a:p>
          <a:p>
            <a:pPr>
              <a:spcBef>
                <a:spcPct val="25000"/>
              </a:spcBef>
              <a:buClr>
                <a:prstClr val="black"/>
              </a:buClr>
            </a:pPr>
            <a:r>
              <a:rPr lang="en-US" sz="900" b="0" dirty="0" smtClean="0">
                <a:solidFill>
                  <a:prstClr val="black"/>
                </a:solidFill>
                <a:latin typeface="Arial" panose="020B0604020202020204" pitchFamily="34" charset="0"/>
              </a:rPr>
              <a:t>M1.Extrusion  Current Process Map</a:t>
            </a:r>
            <a:endParaRPr lang="en-US" sz="900" b="0" dirty="0">
              <a:solidFill>
                <a:prstClr val="black"/>
              </a:solidFill>
              <a:latin typeface="Arial" panose="020B0604020202020204" pitchFamily="34" charset="0"/>
            </a:endParaRPr>
          </a:p>
          <a:p>
            <a:pPr marL="0" indent="0">
              <a:spcBef>
                <a:spcPct val="25000"/>
              </a:spcBef>
              <a:buClr>
                <a:prstClr val="black"/>
              </a:buClr>
            </a:pPr>
            <a:r>
              <a:rPr lang="en-US" sz="900" b="0" dirty="0" smtClean="0">
                <a:solidFill>
                  <a:prstClr val="black"/>
                </a:solidFill>
                <a:latin typeface="Arial" panose="020B0604020202020204" pitchFamily="34" charset="0"/>
              </a:rPr>
              <a:t>M21 Summary of descriptive statistics on daily Extrusion scrap</a:t>
            </a:r>
          </a:p>
          <a:p>
            <a:pPr marL="0" indent="0">
              <a:spcBef>
                <a:spcPct val="25000"/>
              </a:spcBef>
              <a:buClr>
                <a:prstClr val="black"/>
              </a:buClr>
            </a:pPr>
            <a:r>
              <a:rPr lang="en-US" sz="900" b="0" dirty="0" smtClean="0">
                <a:solidFill>
                  <a:prstClr val="black"/>
                </a:solidFill>
                <a:latin typeface="Arial" panose="020B0604020202020204" pitchFamily="34" charset="0"/>
              </a:rPr>
              <a:t>M22 Control charts </a:t>
            </a:r>
            <a:endParaRPr lang="en-US" sz="900" b="0" dirty="0">
              <a:solidFill>
                <a:prstClr val="black"/>
              </a:solidFill>
              <a:latin typeface="Arial" panose="020B0604020202020204" pitchFamily="34" charset="0"/>
            </a:endParaRPr>
          </a:p>
          <a:p>
            <a:pPr marL="0" indent="0">
              <a:spcBef>
                <a:spcPct val="25000"/>
              </a:spcBef>
              <a:buClr>
                <a:prstClr val="black"/>
              </a:buClr>
            </a:pPr>
            <a:r>
              <a:rPr lang="en-US" sz="900" b="0" dirty="0" smtClean="0">
                <a:solidFill>
                  <a:prstClr val="black"/>
                </a:solidFill>
                <a:latin typeface="Arial" panose="020B0604020202020204" pitchFamily="34" charset="0"/>
              </a:rPr>
              <a:t>M3 Actual yield, cost </a:t>
            </a:r>
            <a:r>
              <a:rPr lang="en-US" sz="900" b="0" dirty="0">
                <a:solidFill>
                  <a:prstClr val="black"/>
                </a:solidFill>
                <a:latin typeface="Arial" panose="020B0604020202020204" pitchFamily="34" charset="0"/>
              </a:rPr>
              <a:t>and process </a:t>
            </a:r>
            <a:r>
              <a:rPr lang="en-US" sz="900" b="0" dirty="0" smtClean="0">
                <a:solidFill>
                  <a:prstClr val="black"/>
                </a:solidFill>
                <a:latin typeface="Arial" panose="020B0604020202020204" pitchFamily="34" charset="0"/>
              </a:rPr>
              <a:t>    sigma and goals.</a:t>
            </a:r>
          </a:p>
          <a:p>
            <a:pPr>
              <a:spcBef>
                <a:spcPct val="25000"/>
              </a:spcBef>
              <a:buClr>
                <a:prstClr val="black"/>
              </a:buClr>
            </a:pPr>
            <a:r>
              <a:rPr lang="en-US" sz="900" b="0" dirty="0" smtClean="0">
                <a:solidFill>
                  <a:prstClr val="black"/>
                </a:solidFill>
                <a:latin typeface="Arial" panose="020B0604020202020204" pitchFamily="34" charset="0"/>
              </a:rPr>
              <a:t>M41 Extrusion Scrap per cause</a:t>
            </a:r>
          </a:p>
          <a:p>
            <a:pPr marL="0" indent="0">
              <a:spcBef>
                <a:spcPct val="25000"/>
              </a:spcBef>
              <a:buClr>
                <a:prstClr val="black"/>
              </a:buClr>
            </a:pPr>
            <a:r>
              <a:rPr lang="en-US" sz="900" b="0" dirty="0" smtClean="0">
                <a:solidFill>
                  <a:prstClr val="black"/>
                </a:solidFill>
                <a:latin typeface="Arial" panose="020B0604020202020204" pitchFamily="34" charset="0"/>
              </a:rPr>
              <a:t>M42 Causes Tree Diagram</a:t>
            </a:r>
          </a:p>
        </p:txBody>
      </p:sp>
      <p:sp>
        <p:nvSpPr>
          <p:cNvPr id="7216" name="Text Box 49"/>
          <p:cNvSpPr txBox="1">
            <a:spLocks noChangeArrowheads="1"/>
          </p:cNvSpPr>
          <p:nvPr/>
        </p:nvSpPr>
        <p:spPr bwMode="auto">
          <a:xfrm>
            <a:off x="5602154" y="1779589"/>
            <a:ext cx="1709737" cy="227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9863" indent="-169863">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marL="0" indent="0">
              <a:spcBef>
                <a:spcPct val="25000"/>
              </a:spcBef>
              <a:buClr>
                <a:prstClr val="black"/>
              </a:buClr>
            </a:pPr>
            <a:r>
              <a:rPr lang="en-US" sz="900" b="0" dirty="0" smtClean="0">
                <a:solidFill>
                  <a:prstClr val="black"/>
                </a:solidFill>
                <a:latin typeface="Arial" panose="020B0604020202020204" pitchFamily="34" charset="0"/>
              </a:rPr>
              <a:t>A0 Analyze outcomes</a:t>
            </a:r>
            <a:endParaRPr lang="en-US" sz="900" b="0" dirty="0">
              <a:solidFill>
                <a:prstClr val="black"/>
              </a:solidFill>
              <a:latin typeface="Arial" panose="020B0604020202020204" pitchFamily="34" charset="0"/>
            </a:endParaRPr>
          </a:p>
          <a:p>
            <a:pPr marL="0" indent="0">
              <a:spcBef>
                <a:spcPct val="25000"/>
              </a:spcBef>
              <a:buClr>
                <a:prstClr val="black"/>
              </a:buClr>
            </a:pPr>
            <a:r>
              <a:rPr lang="en-US" sz="900" b="0" dirty="0" smtClean="0">
                <a:solidFill>
                  <a:prstClr val="black"/>
                </a:solidFill>
                <a:latin typeface="Arial" panose="020B0604020202020204" pitchFamily="34" charset="0"/>
              </a:rPr>
              <a:t>A1 </a:t>
            </a:r>
            <a:r>
              <a:rPr lang="en-US" sz="900" b="0" dirty="0">
                <a:solidFill>
                  <a:prstClr val="black"/>
                </a:solidFill>
                <a:latin typeface="Arial" panose="020B0604020202020204" pitchFamily="34" charset="0"/>
              </a:rPr>
              <a:t>Detailed process map</a:t>
            </a:r>
          </a:p>
          <a:p>
            <a:pPr>
              <a:spcBef>
                <a:spcPct val="25000"/>
              </a:spcBef>
              <a:buClr>
                <a:prstClr val="black"/>
              </a:buClr>
            </a:pPr>
            <a:r>
              <a:rPr lang="en-US" sz="900" b="0" dirty="0" smtClean="0">
                <a:solidFill>
                  <a:prstClr val="black"/>
                </a:solidFill>
                <a:latin typeface="Arial" panose="020B0604020202020204" pitchFamily="34" charset="0"/>
              </a:rPr>
              <a:t>A2 Vital Few Identification</a:t>
            </a:r>
          </a:p>
          <a:p>
            <a:pPr>
              <a:spcBef>
                <a:spcPct val="25000"/>
              </a:spcBef>
              <a:buClr>
                <a:prstClr val="black"/>
              </a:buClr>
            </a:pPr>
            <a:r>
              <a:rPr lang="en-US" sz="900" b="0" dirty="0">
                <a:solidFill>
                  <a:prstClr val="black"/>
                </a:solidFill>
                <a:latin typeface="Arial" panose="020B0604020202020204" pitchFamily="34" charset="0"/>
              </a:rPr>
              <a:t> </a:t>
            </a:r>
            <a:r>
              <a:rPr lang="en-US" sz="900" b="0" dirty="0" smtClean="0">
                <a:solidFill>
                  <a:prstClr val="black"/>
                </a:solidFill>
                <a:latin typeface="Arial" panose="020B0604020202020204" pitchFamily="34" charset="0"/>
              </a:rPr>
              <a:t>       Pareto and Regression Analysis</a:t>
            </a:r>
          </a:p>
          <a:p>
            <a:pPr marL="0" indent="0"/>
            <a:r>
              <a:rPr lang="en-US" sz="900" b="0" dirty="0" smtClean="0">
                <a:solidFill>
                  <a:prstClr val="black"/>
                </a:solidFill>
                <a:latin typeface="Arial" panose="020B0604020202020204" pitchFamily="34" charset="0"/>
              </a:rPr>
              <a:t>A31 T- test conclusion</a:t>
            </a:r>
          </a:p>
          <a:p>
            <a:pPr marL="0" indent="0"/>
            <a:r>
              <a:rPr lang="en-US" sz="900" b="0" dirty="0" smtClean="0">
                <a:solidFill>
                  <a:prstClr val="black"/>
                </a:solidFill>
                <a:latin typeface="Arial" panose="020B0604020202020204" pitchFamily="34" charset="0"/>
              </a:rPr>
              <a:t>A32 </a:t>
            </a:r>
            <a:r>
              <a:rPr lang="en-US" sz="900" b="0" dirty="0">
                <a:solidFill>
                  <a:prstClr val="black"/>
                </a:solidFill>
                <a:latin typeface="Arial" panose="020B0604020202020204" pitchFamily="34" charset="0"/>
              </a:rPr>
              <a:t>Hypothesis test on Vital </a:t>
            </a:r>
          </a:p>
          <a:p>
            <a:pPr marL="0" indent="0"/>
            <a:r>
              <a:rPr lang="en-US" sz="900" b="0" dirty="0">
                <a:solidFill>
                  <a:prstClr val="black"/>
                </a:solidFill>
                <a:latin typeface="Arial" panose="020B0604020202020204" pitchFamily="34" charset="0"/>
              </a:rPr>
              <a:t>          Few Causes</a:t>
            </a:r>
            <a:endParaRPr lang="en-US" sz="900" b="0" dirty="0" smtClean="0">
              <a:solidFill>
                <a:prstClr val="black"/>
              </a:solidFill>
              <a:latin typeface="Arial" panose="020B0604020202020204" pitchFamily="34" charset="0"/>
            </a:endParaRPr>
          </a:p>
          <a:p>
            <a:pPr>
              <a:spcBef>
                <a:spcPct val="25000"/>
              </a:spcBef>
              <a:buClr>
                <a:prstClr val="black"/>
              </a:buClr>
            </a:pPr>
            <a:r>
              <a:rPr lang="en-US" sz="900" b="0" dirty="0" smtClean="0">
                <a:solidFill>
                  <a:prstClr val="black"/>
                </a:solidFill>
                <a:latin typeface="Arial" panose="020B0604020202020204" pitchFamily="34" charset="0"/>
              </a:rPr>
              <a:t> A33 Root Cause Analysis</a:t>
            </a:r>
          </a:p>
          <a:p>
            <a:pPr>
              <a:spcBef>
                <a:spcPct val="25000"/>
              </a:spcBef>
              <a:buClr>
                <a:prstClr val="black"/>
              </a:buClr>
            </a:pPr>
            <a:r>
              <a:rPr lang="en-US" sz="900" b="0" dirty="0">
                <a:solidFill>
                  <a:prstClr val="black"/>
                </a:solidFill>
                <a:latin typeface="Arial" panose="020B0604020202020204" pitchFamily="34" charset="0"/>
              </a:rPr>
              <a:t> </a:t>
            </a:r>
            <a:r>
              <a:rPr lang="en-US" sz="900" b="0" dirty="0" smtClean="0">
                <a:solidFill>
                  <a:prstClr val="black"/>
                </a:solidFill>
                <a:latin typeface="Arial" panose="020B0604020202020204" pitchFamily="34" charset="0"/>
              </a:rPr>
              <a:t>        Fishbone Diagram </a:t>
            </a:r>
          </a:p>
          <a:p>
            <a:pPr marL="0" indent="0">
              <a:spcBef>
                <a:spcPct val="25000"/>
              </a:spcBef>
              <a:buClr>
                <a:prstClr val="black"/>
              </a:buClr>
            </a:pPr>
            <a:r>
              <a:rPr lang="en-US" sz="900" b="0" dirty="0" smtClean="0">
                <a:solidFill>
                  <a:prstClr val="black"/>
                </a:solidFill>
                <a:latin typeface="Arial" panose="020B0604020202020204" pitchFamily="34" charset="0"/>
              </a:rPr>
              <a:t>  A4 </a:t>
            </a:r>
            <a:r>
              <a:rPr lang="en-US" sz="900" dirty="0" smtClean="0">
                <a:solidFill>
                  <a:prstClr val="black"/>
                </a:solidFill>
                <a:latin typeface="Arial" panose="020B0604020202020204" pitchFamily="34" charset="0"/>
              </a:rPr>
              <a:t>List of Identified and verified main root causes of scrap.</a:t>
            </a:r>
          </a:p>
          <a:p>
            <a:pPr>
              <a:spcBef>
                <a:spcPct val="25000"/>
              </a:spcBef>
              <a:buClr>
                <a:prstClr val="black"/>
              </a:buClr>
            </a:pPr>
            <a:endParaRPr lang="en-US" sz="900" b="0" dirty="0">
              <a:solidFill>
                <a:prstClr val="black"/>
              </a:solidFill>
              <a:latin typeface="Arial" panose="020B0604020202020204" pitchFamily="34" charset="0"/>
            </a:endParaRPr>
          </a:p>
        </p:txBody>
      </p:sp>
      <p:sp>
        <p:nvSpPr>
          <p:cNvPr id="7217" name="Text Box 50"/>
          <p:cNvSpPr txBox="1">
            <a:spLocks noChangeArrowheads="1"/>
          </p:cNvSpPr>
          <p:nvPr/>
        </p:nvSpPr>
        <p:spPr bwMode="auto">
          <a:xfrm>
            <a:off x="7251700" y="1784351"/>
            <a:ext cx="165258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169863">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marL="0" lvl="0" indent="0">
              <a:spcBef>
                <a:spcPct val="25000"/>
              </a:spcBef>
              <a:buClr>
                <a:prstClr val="black"/>
              </a:buClr>
            </a:pPr>
            <a:r>
              <a:rPr lang="en-US" sz="900" b="0" dirty="0" smtClean="0">
                <a:solidFill>
                  <a:prstClr val="black"/>
                </a:solidFill>
                <a:latin typeface="Arial" panose="020B0604020202020204" pitchFamily="34" charset="0"/>
              </a:rPr>
              <a:t>I0 Improve </a:t>
            </a:r>
            <a:r>
              <a:rPr lang="en-US" sz="900" b="0" dirty="0">
                <a:solidFill>
                  <a:prstClr val="black"/>
                </a:solidFill>
                <a:latin typeface="Arial" panose="020B0604020202020204" pitchFamily="34" charset="0"/>
              </a:rPr>
              <a:t>outcomes</a:t>
            </a:r>
          </a:p>
          <a:p>
            <a:pPr>
              <a:spcBef>
                <a:spcPct val="25000"/>
              </a:spcBef>
              <a:buClr>
                <a:prstClr val="black"/>
              </a:buClr>
            </a:pPr>
            <a:r>
              <a:rPr lang="en-US" sz="900" b="0" dirty="0" smtClean="0">
                <a:solidFill>
                  <a:prstClr val="black"/>
                </a:solidFill>
                <a:latin typeface="Arial" panose="020B0604020202020204" pitchFamily="34" charset="0"/>
              </a:rPr>
              <a:t>I1 Possible solutions to verified root causes.</a:t>
            </a:r>
          </a:p>
          <a:p>
            <a:pPr marL="0" indent="0">
              <a:spcBef>
                <a:spcPct val="25000"/>
              </a:spcBef>
              <a:buClr>
                <a:prstClr val="black"/>
              </a:buClr>
            </a:pPr>
            <a:r>
              <a:rPr lang="en-US" sz="900" b="0" dirty="0" smtClean="0">
                <a:solidFill>
                  <a:prstClr val="black"/>
                </a:solidFill>
                <a:latin typeface="Arial" panose="020B0604020202020204" pitchFamily="34" charset="0"/>
              </a:rPr>
              <a:t>I2 Evaluate and select</a:t>
            </a:r>
          </a:p>
          <a:p>
            <a:pPr marL="0" indent="0">
              <a:spcBef>
                <a:spcPct val="25000"/>
              </a:spcBef>
              <a:buClr>
                <a:prstClr val="black"/>
              </a:buClr>
            </a:pPr>
            <a:r>
              <a:rPr lang="en-US" sz="900" b="0" dirty="0">
                <a:solidFill>
                  <a:prstClr val="black"/>
                </a:solidFill>
                <a:latin typeface="Arial" panose="020B0604020202020204" pitchFamily="34" charset="0"/>
              </a:rPr>
              <a:t> </a:t>
            </a:r>
            <a:r>
              <a:rPr lang="en-US" sz="900" b="0" dirty="0" smtClean="0">
                <a:solidFill>
                  <a:prstClr val="black"/>
                </a:solidFill>
                <a:latin typeface="Arial" panose="020B0604020202020204" pitchFamily="34" charset="0"/>
              </a:rPr>
              <a:t>      best  solution(low </a:t>
            </a:r>
          </a:p>
          <a:p>
            <a:pPr marL="0" indent="0">
              <a:spcBef>
                <a:spcPct val="25000"/>
              </a:spcBef>
              <a:buClr>
                <a:prstClr val="black"/>
              </a:buClr>
            </a:pPr>
            <a:r>
              <a:rPr lang="en-US" sz="900" b="0" dirty="0">
                <a:solidFill>
                  <a:prstClr val="black"/>
                </a:solidFill>
                <a:latin typeface="Arial" panose="020B0604020202020204" pitchFamily="34" charset="0"/>
              </a:rPr>
              <a:t> </a:t>
            </a:r>
            <a:r>
              <a:rPr lang="en-US" sz="900" b="0" dirty="0" smtClean="0">
                <a:solidFill>
                  <a:prstClr val="black"/>
                </a:solidFill>
                <a:latin typeface="Arial" panose="020B0604020202020204" pitchFamily="34" charset="0"/>
              </a:rPr>
              <a:t>       risk/high reward)</a:t>
            </a:r>
            <a:endParaRPr lang="en-US" sz="900" b="0" dirty="0">
              <a:solidFill>
                <a:prstClr val="black"/>
              </a:solidFill>
              <a:latin typeface="Arial" panose="020B0604020202020204" pitchFamily="34" charset="0"/>
            </a:endParaRPr>
          </a:p>
          <a:p>
            <a:pPr>
              <a:spcBef>
                <a:spcPct val="25000"/>
              </a:spcBef>
              <a:buClr>
                <a:prstClr val="black"/>
              </a:buClr>
            </a:pPr>
            <a:r>
              <a:rPr lang="en-US" sz="900" b="0" dirty="0" smtClean="0">
                <a:solidFill>
                  <a:prstClr val="black"/>
                </a:solidFill>
                <a:latin typeface="Arial" panose="020B0604020202020204" pitchFamily="34" charset="0"/>
              </a:rPr>
              <a:t>I3  Pilot and test solutions.</a:t>
            </a:r>
          </a:p>
          <a:p>
            <a:pPr marL="171450" indent="-171450">
              <a:spcBef>
                <a:spcPct val="25000"/>
              </a:spcBef>
              <a:buClr>
                <a:prstClr val="black"/>
              </a:buClr>
              <a:buFont typeface="Arial" panose="020B0604020202020204" pitchFamily="34" charset="0"/>
              <a:buChar char="•"/>
            </a:pPr>
            <a:r>
              <a:rPr lang="en-US" sz="900" b="0" dirty="0" smtClean="0">
                <a:solidFill>
                  <a:prstClr val="black"/>
                </a:solidFill>
                <a:latin typeface="Arial" panose="020B0604020202020204" pitchFamily="34" charset="0"/>
              </a:rPr>
              <a:t>Actual key perf.indicator </a:t>
            </a:r>
            <a:r>
              <a:rPr lang="en-US" sz="900" b="0" dirty="0">
                <a:solidFill>
                  <a:prstClr val="black"/>
                </a:solidFill>
                <a:latin typeface="Arial" panose="020B0604020202020204" pitchFamily="34" charset="0"/>
              </a:rPr>
              <a:t>Vs </a:t>
            </a:r>
            <a:r>
              <a:rPr lang="en-US" sz="900" b="0" dirty="0" smtClean="0">
                <a:solidFill>
                  <a:prstClr val="black"/>
                </a:solidFill>
                <a:latin typeface="Arial" panose="020B0604020202020204" pitchFamily="34" charset="0"/>
              </a:rPr>
              <a:t>baseline test </a:t>
            </a:r>
          </a:p>
          <a:p>
            <a:pPr>
              <a:spcBef>
                <a:spcPct val="25000"/>
              </a:spcBef>
              <a:buClr>
                <a:prstClr val="black"/>
              </a:buClr>
            </a:pPr>
            <a:r>
              <a:rPr lang="en-US" sz="900" b="0" dirty="0" smtClean="0">
                <a:solidFill>
                  <a:prstClr val="black"/>
                </a:solidFill>
                <a:latin typeface="Arial" panose="020B0604020202020204" pitchFamily="34" charset="0"/>
              </a:rPr>
              <a:t>I4.Implement </a:t>
            </a:r>
            <a:r>
              <a:rPr lang="en-US" sz="900" b="0" dirty="0">
                <a:solidFill>
                  <a:prstClr val="black"/>
                </a:solidFill>
                <a:latin typeface="Arial" panose="020B0604020202020204" pitchFamily="34" charset="0"/>
              </a:rPr>
              <a:t>the </a:t>
            </a:r>
            <a:r>
              <a:rPr lang="en-US" sz="900" b="0" dirty="0" smtClean="0">
                <a:solidFill>
                  <a:prstClr val="black"/>
                </a:solidFill>
                <a:latin typeface="Arial" panose="020B0604020202020204" pitchFamily="34" charset="0"/>
              </a:rPr>
              <a:t>optimized process model.</a:t>
            </a:r>
            <a:endParaRPr lang="en-US" sz="900" b="0" dirty="0">
              <a:solidFill>
                <a:prstClr val="black"/>
              </a:solidFill>
              <a:latin typeface="Arial" panose="020B0604020202020204" pitchFamily="34" charset="0"/>
            </a:endParaRPr>
          </a:p>
          <a:p>
            <a:pPr>
              <a:spcBef>
                <a:spcPct val="25000"/>
              </a:spcBef>
              <a:buClr>
                <a:prstClr val="black"/>
              </a:buClr>
            </a:pPr>
            <a:endParaRPr lang="en-US" sz="900" b="0" dirty="0">
              <a:solidFill>
                <a:prstClr val="black"/>
              </a:solidFill>
              <a:latin typeface="Arial" panose="020B0604020202020204" pitchFamily="34" charset="0"/>
            </a:endParaRPr>
          </a:p>
        </p:txBody>
      </p:sp>
      <p:sp>
        <p:nvSpPr>
          <p:cNvPr id="7218" name="Text Box 51"/>
          <p:cNvSpPr txBox="1">
            <a:spLocks noChangeArrowheads="1"/>
          </p:cNvSpPr>
          <p:nvPr/>
        </p:nvSpPr>
        <p:spPr bwMode="auto">
          <a:xfrm>
            <a:off x="8869364" y="1779589"/>
            <a:ext cx="179339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457200" indent="-457200">
              <a:defRPr sz="1600" b="1">
                <a:solidFill>
                  <a:schemeClr val="tx1"/>
                </a:solidFill>
                <a:latin typeface="Arial Narrow" panose="020B0606020202030204" pitchFamily="34" charset="0"/>
              </a:defRPr>
            </a:lvl1pPr>
            <a:lvl2pPr marL="914400" indent="-457200">
              <a:defRPr sz="1600" b="1">
                <a:solidFill>
                  <a:schemeClr val="tx1"/>
                </a:solidFill>
                <a:latin typeface="Arial Narrow" panose="020B0606020202030204" pitchFamily="34" charset="0"/>
              </a:defRPr>
            </a:lvl2pPr>
            <a:lvl3pPr marL="1371600" indent="-457200">
              <a:defRPr sz="1600" b="1">
                <a:solidFill>
                  <a:schemeClr val="tx1"/>
                </a:solidFill>
                <a:latin typeface="Arial Narrow" panose="020B0606020202030204" pitchFamily="34" charset="0"/>
              </a:defRPr>
            </a:lvl3pPr>
            <a:lvl4pPr marL="1828800" indent="-457200">
              <a:defRPr sz="1600" b="1">
                <a:solidFill>
                  <a:schemeClr val="tx1"/>
                </a:solidFill>
                <a:latin typeface="Arial Narrow" panose="020B0606020202030204" pitchFamily="34" charset="0"/>
              </a:defRPr>
            </a:lvl4pPr>
            <a:lvl5pPr marL="2286000" indent="-457200">
              <a:defRPr sz="1600" b="1">
                <a:solidFill>
                  <a:schemeClr val="tx1"/>
                </a:solidFill>
                <a:latin typeface="Arial Narrow" panose="020B0606020202030204" pitchFamily="34" charset="0"/>
              </a:defRPr>
            </a:lvl5pPr>
            <a:lvl6pPr marL="2743200" indent="-457200" eaLnBrk="0" fontAlgn="base" hangingPunct="0">
              <a:spcBef>
                <a:spcPct val="0"/>
              </a:spcBef>
              <a:spcAft>
                <a:spcPct val="0"/>
              </a:spcAft>
              <a:defRPr sz="1600" b="1">
                <a:solidFill>
                  <a:schemeClr val="tx1"/>
                </a:solidFill>
                <a:latin typeface="Arial Narrow" panose="020B0606020202030204" pitchFamily="34" charset="0"/>
              </a:defRPr>
            </a:lvl6pPr>
            <a:lvl7pPr marL="3200400" indent="-457200" eaLnBrk="0" fontAlgn="base" hangingPunct="0">
              <a:spcBef>
                <a:spcPct val="0"/>
              </a:spcBef>
              <a:spcAft>
                <a:spcPct val="0"/>
              </a:spcAft>
              <a:defRPr sz="1600" b="1">
                <a:solidFill>
                  <a:schemeClr val="tx1"/>
                </a:solidFill>
                <a:latin typeface="Arial Narrow" panose="020B0606020202030204" pitchFamily="34" charset="0"/>
              </a:defRPr>
            </a:lvl7pPr>
            <a:lvl8pPr marL="3657600" indent="-457200" eaLnBrk="0" fontAlgn="base" hangingPunct="0">
              <a:spcBef>
                <a:spcPct val="0"/>
              </a:spcBef>
              <a:spcAft>
                <a:spcPct val="0"/>
              </a:spcAft>
              <a:defRPr sz="1600" b="1">
                <a:solidFill>
                  <a:schemeClr val="tx1"/>
                </a:solidFill>
                <a:latin typeface="Arial Narrow" panose="020B0606020202030204" pitchFamily="34" charset="0"/>
              </a:defRPr>
            </a:lvl8pPr>
            <a:lvl9pPr marL="4114800" indent="-457200" eaLnBrk="0" fontAlgn="base" hangingPunct="0">
              <a:spcBef>
                <a:spcPct val="0"/>
              </a:spcBef>
              <a:spcAft>
                <a:spcPct val="0"/>
              </a:spcAft>
              <a:defRPr sz="1600" b="1">
                <a:solidFill>
                  <a:schemeClr val="tx1"/>
                </a:solidFill>
                <a:latin typeface="Arial Narrow" panose="020B0606020202030204" pitchFamily="34" charset="0"/>
              </a:defRPr>
            </a:lvl9pPr>
          </a:lstStyle>
          <a:p>
            <a:pPr lvl="0">
              <a:spcBef>
                <a:spcPct val="25000"/>
              </a:spcBef>
              <a:buClr>
                <a:prstClr val="black"/>
              </a:buClr>
            </a:pPr>
            <a:r>
              <a:rPr lang="en-US" sz="900" b="0" dirty="0" smtClean="0">
                <a:solidFill>
                  <a:prstClr val="black"/>
                </a:solidFill>
                <a:latin typeface="Arial" panose="020B0604020202020204" pitchFamily="34" charset="0"/>
              </a:rPr>
              <a:t>C0 Control </a:t>
            </a:r>
            <a:r>
              <a:rPr lang="en-US" sz="900" b="0" dirty="0">
                <a:solidFill>
                  <a:prstClr val="black"/>
                </a:solidFill>
                <a:latin typeface="Arial" panose="020B0604020202020204" pitchFamily="34" charset="0"/>
              </a:rPr>
              <a:t>outcomes</a:t>
            </a:r>
          </a:p>
          <a:p>
            <a:pPr>
              <a:spcBef>
                <a:spcPct val="25000"/>
              </a:spcBef>
              <a:buClr>
                <a:prstClr val="black"/>
              </a:buClr>
            </a:pPr>
            <a:r>
              <a:rPr lang="en-US" sz="900" b="0" dirty="0" smtClean="0">
                <a:solidFill>
                  <a:prstClr val="black"/>
                </a:solidFill>
                <a:latin typeface="Arial" panose="020B0604020202020204" pitchFamily="34" charset="0"/>
              </a:rPr>
              <a:t>C1</a:t>
            </a:r>
            <a:r>
              <a:rPr lang="en-US" sz="900" b="0" dirty="0">
                <a:solidFill>
                  <a:prstClr val="black"/>
                </a:solidFill>
                <a:latin typeface="Arial" panose="020B0604020202020204" pitchFamily="34" charset="0"/>
              </a:rPr>
              <a:t>. Sustain the improvement:</a:t>
            </a:r>
          </a:p>
          <a:p>
            <a:pPr>
              <a:spcBef>
                <a:spcPct val="25000"/>
              </a:spcBef>
              <a:buClr>
                <a:prstClr val="black"/>
              </a:buClr>
            </a:pPr>
            <a:r>
              <a:rPr lang="en-US" sz="900" b="0" dirty="0">
                <a:solidFill>
                  <a:prstClr val="black"/>
                </a:solidFill>
                <a:latin typeface="Arial" panose="020B0604020202020204" pitchFamily="34" charset="0"/>
              </a:rPr>
              <a:t>      control </a:t>
            </a:r>
            <a:r>
              <a:rPr lang="en-US" sz="900" b="0" dirty="0" smtClean="0">
                <a:solidFill>
                  <a:prstClr val="black"/>
                </a:solidFill>
                <a:latin typeface="Arial" panose="020B0604020202020204" pitchFamily="34" charset="0"/>
              </a:rPr>
              <a:t>and monitoring </a:t>
            </a:r>
            <a:r>
              <a:rPr lang="en-US" sz="900" b="0" dirty="0">
                <a:solidFill>
                  <a:prstClr val="black"/>
                </a:solidFill>
                <a:latin typeface="Arial" panose="020B0604020202020204" pitchFamily="34" charset="0"/>
              </a:rPr>
              <a:t>plan:</a:t>
            </a:r>
          </a:p>
          <a:p>
            <a:pPr>
              <a:spcBef>
                <a:spcPct val="25000"/>
              </a:spcBef>
              <a:buClr>
                <a:prstClr val="black"/>
              </a:buClr>
            </a:pPr>
            <a:r>
              <a:rPr lang="en-US" sz="900" b="0" dirty="0">
                <a:solidFill>
                  <a:prstClr val="black"/>
                </a:solidFill>
                <a:latin typeface="Arial" panose="020B0604020202020204" pitchFamily="34" charset="0"/>
              </a:rPr>
              <a:t>      control </a:t>
            </a:r>
            <a:r>
              <a:rPr lang="en-US" sz="900" b="0" dirty="0" smtClean="0">
                <a:solidFill>
                  <a:prstClr val="black"/>
                </a:solidFill>
                <a:latin typeface="Arial" panose="020B0604020202020204" pitchFamily="34" charset="0"/>
              </a:rPr>
              <a:t>chart</a:t>
            </a:r>
            <a:endParaRPr lang="en-US" sz="900" b="0" dirty="0">
              <a:solidFill>
                <a:prstClr val="black"/>
              </a:solidFill>
              <a:latin typeface="Arial" panose="020B0604020202020204" pitchFamily="34" charset="0"/>
            </a:endParaRPr>
          </a:p>
        </p:txBody>
      </p:sp>
      <p:sp>
        <p:nvSpPr>
          <p:cNvPr id="7219" name="Rectangle 52"/>
          <p:cNvSpPr>
            <a:spLocks noChangeArrowheads="1"/>
          </p:cNvSpPr>
          <p:nvPr/>
        </p:nvSpPr>
        <p:spPr bwMode="auto">
          <a:xfrm>
            <a:off x="1364530" y="3775551"/>
            <a:ext cx="146194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1200" i="1" dirty="0">
                <a:solidFill>
                  <a:prstClr val="black"/>
                </a:solidFill>
                <a:latin typeface="Arial" panose="020B0604020202020204" pitchFamily="34" charset="0"/>
              </a:rPr>
              <a:t>Key Deliverables:</a:t>
            </a:r>
          </a:p>
        </p:txBody>
      </p:sp>
      <p:sp>
        <p:nvSpPr>
          <p:cNvPr id="7220" name="Rectangle 53"/>
          <p:cNvSpPr>
            <a:spLocks noChangeArrowheads="1"/>
          </p:cNvSpPr>
          <p:nvPr/>
        </p:nvSpPr>
        <p:spPr bwMode="auto">
          <a:xfrm>
            <a:off x="2169909" y="4024314"/>
            <a:ext cx="1681162"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15888" indent="-115888">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900" i="1" dirty="0">
                <a:solidFill>
                  <a:srgbClr val="0066CC"/>
                </a:solidFill>
                <a:latin typeface="Arial" panose="020B0604020202020204" pitchFamily="34" charset="0"/>
              </a:rPr>
              <a:t> </a:t>
            </a:r>
            <a:endParaRPr lang="en-US" sz="900" dirty="0">
              <a:solidFill>
                <a:prstClr val="black"/>
              </a:solidFill>
              <a:latin typeface="Arial" panose="020B0604020202020204" pitchFamily="34" charset="0"/>
            </a:endParaRPr>
          </a:p>
          <a:p>
            <a:pPr>
              <a:buFontTx/>
              <a:buChar char="•"/>
            </a:pPr>
            <a:r>
              <a:rPr lang="en-US" sz="900" dirty="0">
                <a:solidFill>
                  <a:prstClr val="black"/>
                </a:solidFill>
                <a:latin typeface="Arial" panose="020B0604020202020204" pitchFamily="34" charset="0"/>
              </a:rPr>
              <a:t>Project </a:t>
            </a:r>
            <a:r>
              <a:rPr lang="en-US" sz="900" dirty="0" smtClean="0">
                <a:solidFill>
                  <a:prstClr val="black"/>
                </a:solidFill>
                <a:latin typeface="Arial" panose="020B0604020202020204" pitchFamily="34" charset="0"/>
              </a:rPr>
              <a:t>Charter</a:t>
            </a:r>
          </a:p>
          <a:p>
            <a:pPr>
              <a:buFontTx/>
              <a:buChar char="•"/>
            </a:pPr>
            <a:r>
              <a:rPr lang="en-US" sz="900" dirty="0" smtClean="0">
                <a:solidFill>
                  <a:prstClr val="black"/>
                </a:solidFill>
                <a:latin typeface="Arial" panose="020B0604020202020204" pitchFamily="34" charset="0"/>
              </a:rPr>
              <a:t>Key </a:t>
            </a:r>
            <a:r>
              <a:rPr lang="en-US" sz="900" dirty="0">
                <a:solidFill>
                  <a:prstClr val="black"/>
                </a:solidFill>
                <a:latin typeface="Arial" panose="020B0604020202020204" pitchFamily="34" charset="0"/>
              </a:rPr>
              <a:t>performance </a:t>
            </a:r>
            <a:r>
              <a:rPr lang="en-US" sz="900" dirty="0" smtClean="0">
                <a:solidFill>
                  <a:prstClr val="black"/>
                </a:solidFill>
                <a:latin typeface="Arial" panose="020B0604020202020204" pitchFamily="34" charset="0"/>
              </a:rPr>
              <a:t>indicator </a:t>
            </a:r>
          </a:p>
          <a:p>
            <a:pPr>
              <a:buFontTx/>
              <a:buChar char="•"/>
            </a:pPr>
            <a:r>
              <a:rPr lang="en-US" sz="900" dirty="0" smtClean="0">
                <a:solidFill>
                  <a:prstClr val="black"/>
                </a:solidFill>
                <a:latin typeface="Arial" panose="020B0604020202020204" pitchFamily="34" charset="0"/>
              </a:rPr>
              <a:t>Defined goal</a:t>
            </a:r>
          </a:p>
          <a:p>
            <a:pPr>
              <a:buFontTx/>
              <a:buChar char="•"/>
            </a:pPr>
            <a:r>
              <a:rPr lang="en-US" sz="900" dirty="0" smtClean="0">
                <a:solidFill>
                  <a:prstClr val="black"/>
                </a:solidFill>
                <a:latin typeface="Arial" panose="020B0604020202020204" pitchFamily="34" charset="0"/>
              </a:rPr>
              <a:t>Project timeline</a:t>
            </a:r>
            <a:endParaRPr lang="en-US" sz="900" dirty="0">
              <a:solidFill>
                <a:prstClr val="black"/>
              </a:solidFill>
              <a:latin typeface="Arial" panose="020B0604020202020204" pitchFamily="34" charset="0"/>
            </a:endParaRPr>
          </a:p>
          <a:p>
            <a:pPr>
              <a:buFontTx/>
              <a:buChar char="•"/>
            </a:pPr>
            <a:endParaRPr lang="en-US" sz="900" dirty="0">
              <a:solidFill>
                <a:prstClr val="black"/>
              </a:solidFill>
              <a:latin typeface="Arial" panose="020B0604020202020204" pitchFamily="34" charset="0"/>
            </a:endParaRPr>
          </a:p>
          <a:p>
            <a:pPr>
              <a:buFontTx/>
              <a:buChar char="•"/>
            </a:pPr>
            <a:endParaRPr lang="en-US" sz="900" i="1" dirty="0">
              <a:solidFill>
                <a:prstClr val="black"/>
              </a:solidFill>
              <a:latin typeface="Arial" panose="020B0604020202020204" pitchFamily="34" charset="0"/>
            </a:endParaRPr>
          </a:p>
        </p:txBody>
      </p:sp>
      <p:sp>
        <p:nvSpPr>
          <p:cNvPr id="7221" name="Rectangle 54"/>
          <p:cNvSpPr>
            <a:spLocks noChangeArrowheads="1"/>
          </p:cNvSpPr>
          <p:nvPr/>
        </p:nvSpPr>
        <p:spPr bwMode="auto">
          <a:xfrm>
            <a:off x="3863975" y="4049985"/>
            <a:ext cx="1568450" cy="105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15888" indent="-115888">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900" i="1" dirty="0">
                <a:solidFill>
                  <a:srgbClr val="0066CC"/>
                </a:solidFill>
                <a:latin typeface="Arial" panose="020B0604020202020204" pitchFamily="34" charset="0"/>
              </a:rPr>
              <a:t> </a:t>
            </a:r>
            <a:endParaRPr lang="en-US" sz="900" dirty="0">
              <a:solidFill>
                <a:prstClr val="black"/>
              </a:solidFill>
              <a:latin typeface="Arial" panose="020B0604020202020204" pitchFamily="34" charset="0"/>
            </a:endParaRPr>
          </a:p>
          <a:p>
            <a:pPr>
              <a:buFontTx/>
              <a:buChar char="•"/>
            </a:pPr>
            <a:r>
              <a:rPr lang="en-US" sz="900" dirty="0">
                <a:solidFill>
                  <a:prstClr val="black"/>
                </a:solidFill>
                <a:latin typeface="Arial" panose="020B0604020202020204" pitchFamily="34" charset="0"/>
              </a:rPr>
              <a:t>Baseline </a:t>
            </a:r>
            <a:r>
              <a:rPr lang="en-US" sz="900" dirty="0" smtClean="0">
                <a:solidFill>
                  <a:prstClr val="black"/>
                </a:solidFill>
                <a:latin typeface="Arial" panose="020B0604020202020204" pitchFamily="34" charset="0"/>
              </a:rPr>
              <a:t>calculation.</a:t>
            </a:r>
            <a:endParaRPr lang="en-US" sz="900" dirty="0">
              <a:solidFill>
                <a:prstClr val="black"/>
              </a:solidFill>
              <a:latin typeface="Arial" panose="020B0604020202020204" pitchFamily="34" charset="0"/>
            </a:endParaRPr>
          </a:p>
          <a:p>
            <a:pPr>
              <a:buFontTx/>
              <a:buChar char="•"/>
            </a:pPr>
            <a:r>
              <a:rPr lang="en-US" sz="900" dirty="0" smtClean="0">
                <a:solidFill>
                  <a:prstClr val="black"/>
                </a:solidFill>
                <a:latin typeface="Arial" panose="020B0604020202020204" pitchFamily="34" charset="0"/>
              </a:rPr>
              <a:t>Target performance </a:t>
            </a:r>
            <a:r>
              <a:rPr lang="en-US" sz="900" dirty="0">
                <a:solidFill>
                  <a:prstClr val="black"/>
                </a:solidFill>
                <a:latin typeface="Arial" panose="020B0604020202020204" pitchFamily="34" charset="0"/>
              </a:rPr>
              <a:t>outputs calculation</a:t>
            </a:r>
            <a:r>
              <a:rPr lang="en-US" sz="900" dirty="0" smtClean="0">
                <a:solidFill>
                  <a:prstClr val="black"/>
                </a:solidFill>
                <a:latin typeface="Arial" panose="020B0604020202020204" pitchFamily="34" charset="0"/>
              </a:rPr>
              <a:t>.</a:t>
            </a:r>
          </a:p>
          <a:p>
            <a:pPr>
              <a:buFontTx/>
              <a:buChar char="•"/>
            </a:pPr>
            <a:r>
              <a:rPr lang="en-US" sz="900" dirty="0" smtClean="0">
                <a:solidFill>
                  <a:prstClr val="black"/>
                </a:solidFill>
                <a:latin typeface="Arial" panose="020B0604020202020204" pitchFamily="34" charset="0"/>
              </a:rPr>
              <a:t>Identify all  x causing problems.</a:t>
            </a:r>
          </a:p>
          <a:p>
            <a:pPr marL="0" indent="0"/>
            <a:endParaRPr lang="en-US" sz="900" dirty="0">
              <a:solidFill>
                <a:prstClr val="black"/>
              </a:solidFill>
              <a:latin typeface="Arial" panose="020B0604020202020204" pitchFamily="34" charset="0"/>
            </a:endParaRPr>
          </a:p>
        </p:txBody>
      </p:sp>
      <p:sp>
        <p:nvSpPr>
          <p:cNvPr id="7222" name="Rectangle 55"/>
          <p:cNvSpPr>
            <a:spLocks noChangeArrowheads="1"/>
          </p:cNvSpPr>
          <p:nvPr/>
        </p:nvSpPr>
        <p:spPr bwMode="auto">
          <a:xfrm>
            <a:off x="5621611" y="3967219"/>
            <a:ext cx="1595438"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15888" indent="-115888">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900" i="1" dirty="0">
                <a:solidFill>
                  <a:srgbClr val="0066CC"/>
                </a:solidFill>
                <a:latin typeface="Arial" panose="020B0604020202020204" pitchFamily="34" charset="0"/>
              </a:rPr>
              <a:t> </a:t>
            </a:r>
            <a:endParaRPr lang="en-US" sz="900" dirty="0">
              <a:solidFill>
                <a:srgbClr val="0066CC"/>
              </a:solidFill>
              <a:latin typeface="Arial" panose="020B0604020202020204" pitchFamily="34" charset="0"/>
            </a:endParaRPr>
          </a:p>
          <a:p>
            <a:pPr>
              <a:buFontTx/>
              <a:buChar char="•"/>
            </a:pPr>
            <a:r>
              <a:rPr lang="en-US" sz="900" dirty="0" smtClean="0">
                <a:solidFill>
                  <a:prstClr val="black"/>
                </a:solidFill>
                <a:latin typeface="Arial" panose="020B0604020202020204" pitchFamily="34" charset="0"/>
              </a:rPr>
              <a:t>Vital few causes</a:t>
            </a:r>
          </a:p>
          <a:p>
            <a:pPr>
              <a:buFontTx/>
              <a:buChar char="•"/>
            </a:pPr>
            <a:r>
              <a:rPr lang="en-US" sz="900" dirty="0" smtClean="0">
                <a:solidFill>
                  <a:prstClr val="black"/>
                </a:solidFill>
                <a:latin typeface="Arial" panose="020B0604020202020204" pitchFamily="34" charset="0"/>
              </a:rPr>
              <a:t>Cause and Effect results.</a:t>
            </a:r>
          </a:p>
          <a:p>
            <a:pPr>
              <a:buFontTx/>
              <a:buChar char="•"/>
            </a:pPr>
            <a:r>
              <a:rPr lang="en-US" sz="900" dirty="0" smtClean="0">
                <a:solidFill>
                  <a:prstClr val="black"/>
                </a:solidFill>
                <a:latin typeface="Arial" panose="020B0604020202020204" pitchFamily="34" charset="0"/>
              </a:rPr>
              <a:t>Regression model</a:t>
            </a:r>
            <a:endParaRPr lang="en-US" sz="900" dirty="0">
              <a:solidFill>
                <a:prstClr val="black"/>
              </a:solidFill>
              <a:latin typeface="Arial" panose="020B0604020202020204" pitchFamily="34" charset="0"/>
            </a:endParaRPr>
          </a:p>
          <a:p>
            <a:endParaRPr lang="en-US" sz="900" dirty="0">
              <a:solidFill>
                <a:prstClr val="black"/>
              </a:solidFill>
              <a:latin typeface="Arial" panose="020B0604020202020204" pitchFamily="34" charset="0"/>
            </a:endParaRPr>
          </a:p>
        </p:txBody>
      </p:sp>
      <p:sp>
        <p:nvSpPr>
          <p:cNvPr id="7223" name="Rectangle 56"/>
          <p:cNvSpPr>
            <a:spLocks noChangeArrowheads="1"/>
          </p:cNvSpPr>
          <p:nvPr/>
        </p:nvSpPr>
        <p:spPr bwMode="auto">
          <a:xfrm>
            <a:off x="7186794" y="4042434"/>
            <a:ext cx="1433513"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15888" indent="-115888">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900" i="1" dirty="0">
                <a:solidFill>
                  <a:srgbClr val="0066CC"/>
                </a:solidFill>
                <a:latin typeface="Arial" panose="020B0604020202020204" pitchFamily="34" charset="0"/>
              </a:rPr>
              <a:t> </a:t>
            </a:r>
            <a:endParaRPr lang="en-US" sz="900" dirty="0">
              <a:solidFill>
                <a:prstClr val="black"/>
              </a:solidFill>
              <a:latin typeface="Arial" panose="020B0604020202020204" pitchFamily="34" charset="0"/>
            </a:endParaRPr>
          </a:p>
          <a:p>
            <a:pPr>
              <a:buFontTx/>
              <a:buChar char="•"/>
            </a:pPr>
            <a:r>
              <a:rPr lang="en-US" sz="900" dirty="0">
                <a:solidFill>
                  <a:prstClr val="black"/>
                </a:solidFill>
                <a:latin typeface="Arial" panose="020B0604020202020204" pitchFamily="34" charset="0"/>
              </a:rPr>
              <a:t>Optimal solution.</a:t>
            </a:r>
          </a:p>
          <a:p>
            <a:pPr>
              <a:buFontTx/>
              <a:buChar char="•"/>
            </a:pPr>
            <a:r>
              <a:rPr lang="en-US" sz="900" dirty="0">
                <a:solidFill>
                  <a:prstClr val="black"/>
                </a:solidFill>
                <a:latin typeface="Arial" panose="020B0604020202020204" pitchFamily="34" charset="0"/>
              </a:rPr>
              <a:t>Pilot and test.</a:t>
            </a:r>
          </a:p>
          <a:p>
            <a:pPr>
              <a:buFontTx/>
              <a:buChar char="•"/>
            </a:pPr>
            <a:r>
              <a:rPr lang="en-US" sz="900" dirty="0">
                <a:solidFill>
                  <a:prstClr val="black"/>
                </a:solidFill>
                <a:latin typeface="Arial" panose="020B0604020202020204" pitchFamily="34" charset="0"/>
              </a:rPr>
              <a:t>Implementation</a:t>
            </a:r>
          </a:p>
        </p:txBody>
      </p:sp>
      <p:sp>
        <p:nvSpPr>
          <p:cNvPr id="7224" name="Rectangle 57"/>
          <p:cNvSpPr>
            <a:spLocks noChangeArrowheads="1"/>
          </p:cNvSpPr>
          <p:nvPr/>
        </p:nvSpPr>
        <p:spPr bwMode="auto">
          <a:xfrm>
            <a:off x="8886001" y="4055149"/>
            <a:ext cx="1700212"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15888" indent="-115888">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sz="900" i="1" dirty="0">
              <a:solidFill>
                <a:srgbClr val="0066CC"/>
              </a:solidFill>
              <a:latin typeface="Arial" panose="020B0604020202020204" pitchFamily="34" charset="0"/>
            </a:endParaRPr>
          </a:p>
          <a:p>
            <a:pPr>
              <a:buFontTx/>
              <a:buChar char="•"/>
            </a:pPr>
            <a:r>
              <a:rPr lang="en-US" sz="900" dirty="0">
                <a:solidFill>
                  <a:prstClr val="black"/>
                </a:solidFill>
                <a:latin typeface="Arial" panose="020B0604020202020204" pitchFamily="34" charset="0"/>
              </a:rPr>
              <a:t>Monitoring and control.</a:t>
            </a:r>
          </a:p>
          <a:p>
            <a:pPr>
              <a:buFontTx/>
              <a:buChar char="•"/>
            </a:pPr>
            <a:r>
              <a:rPr lang="en-US" sz="900" dirty="0" smtClean="0">
                <a:solidFill>
                  <a:prstClr val="black"/>
                </a:solidFill>
                <a:latin typeface="Arial" panose="020B0604020202020204" pitchFamily="34" charset="0"/>
              </a:rPr>
              <a:t>Ownership</a:t>
            </a:r>
            <a:endParaRPr lang="en-US" sz="900" dirty="0">
              <a:solidFill>
                <a:prstClr val="black"/>
              </a:solidFill>
              <a:latin typeface="Arial" panose="020B0604020202020204" pitchFamily="34" charset="0"/>
            </a:endParaRPr>
          </a:p>
          <a:p>
            <a:endParaRPr lang="en-US" sz="900" dirty="0">
              <a:solidFill>
                <a:prstClr val="black"/>
              </a:solidFill>
              <a:latin typeface="Arial" panose="020B0604020202020204" pitchFamily="34" charset="0"/>
            </a:endParaRPr>
          </a:p>
        </p:txBody>
      </p:sp>
      <p:sp>
        <p:nvSpPr>
          <p:cNvPr id="7225" name="AutoShape 59"/>
          <p:cNvSpPr>
            <a:spLocks noChangeArrowheads="1"/>
          </p:cNvSpPr>
          <p:nvPr/>
        </p:nvSpPr>
        <p:spPr bwMode="auto">
          <a:xfrm>
            <a:off x="1831975" y="1037223"/>
            <a:ext cx="1639888" cy="338554"/>
          </a:xfrm>
          <a:prstGeom prst="chevron">
            <a:avLst>
              <a:gd name="adj" fmla="val 59505"/>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a:solidFill>
                <a:prstClr val="black"/>
              </a:solidFill>
            </a:endParaRPr>
          </a:p>
        </p:txBody>
      </p:sp>
      <p:sp>
        <p:nvSpPr>
          <p:cNvPr id="7226" name="Rectangle 64"/>
          <p:cNvSpPr>
            <a:spLocks noChangeArrowheads="1"/>
          </p:cNvSpPr>
          <p:nvPr/>
        </p:nvSpPr>
        <p:spPr bwMode="auto">
          <a:xfrm>
            <a:off x="1524001" y="1216026"/>
            <a:ext cx="1009893" cy="6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228600">
              <a:defRPr sz="1600" b="1">
                <a:solidFill>
                  <a:schemeClr val="tx1"/>
                </a:solidFill>
                <a:latin typeface="Arial Narrow" panose="020B0606020202030204" pitchFamily="34" charset="0"/>
              </a:defRPr>
            </a:lvl1pPr>
            <a:lvl2pPr marL="742950" indent="-285750" defTabSz="228600">
              <a:defRPr sz="1600" b="1">
                <a:solidFill>
                  <a:schemeClr val="tx1"/>
                </a:solidFill>
                <a:latin typeface="Arial Narrow" panose="020B0606020202030204" pitchFamily="34" charset="0"/>
              </a:defRPr>
            </a:lvl2pPr>
            <a:lvl3pPr marL="1143000" indent="-228600" defTabSz="228600">
              <a:defRPr sz="1600" b="1">
                <a:solidFill>
                  <a:schemeClr val="tx1"/>
                </a:solidFill>
                <a:latin typeface="Arial Narrow" panose="020B0606020202030204" pitchFamily="34" charset="0"/>
              </a:defRPr>
            </a:lvl3pPr>
            <a:lvl4pPr marL="1600200" indent="-228600" defTabSz="228600">
              <a:defRPr sz="1600" b="1">
                <a:solidFill>
                  <a:schemeClr val="tx1"/>
                </a:solidFill>
                <a:latin typeface="Arial Narrow" panose="020B0606020202030204" pitchFamily="34" charset="0"/>
              </a:defRPr>
            </a:lvl4pPr>
            <a:lvl5pPr marL="2057400" indent="-228600" defTabSz="228600">
              <a:defRPr sz="1600" b="1">
                <a:solidFill>
                  <a:schemeClr val="tx1"/>
                </a:solidFill>
                <a:latin typeface="Arial Narrow" panose="020B0606020202030204" pitchFamily="34" charset="0"/>
              </a:defRPr>
            </a:lvl5pPr>
            <a:lvl6pPr marL="2514600" indent="-228600" defTabSz="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defTabSz="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defTabSz="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defTabSz="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1200" i="1">
                <a:solidFill>
                  <a:prstClr val="black"/>
                </a:solidFill>
                <a:latin typeface="Arial" panose="020B0604020202020204" pitchFamily="34" charset="0"/>
              </a:rPr>
              <a:t>Milestone:</a:t>
            </a:r>
          </a:p>
          <a:p>
            <a:pPr>
              <a:spcAft>
                <a:spcPct val="40000"/>
              </a:spcAft>
            </a:pPr>
            <a:r>
              <a:rPr lang="en-US" sz="900">
                <a:solidFill>
                  <a:prstClr val="black"/>
                </a:solidFill>
                <a:latin typeface="Arial" panose="020B0604020202020204" pitchFamily="34" charset="0"/>
              </a:rPr>
              <a:t>	Planned</a:t>
            </a:r>
          </a:p>
          <a:p>
            <a:pPr>
              <a:spcAft>
                <a:spcPct val="40000"/>
              </a:spcAft>
            </a:pPr>
            <a:r>
              <a:rPr lang="en-US" sz="900">
                <a:solidFill>
                  <a:prstClr val="black"/>
                </a:solidFill>
                <a:latin typeface="Arial" panose="020B0604020202020204" pitchFamily="34" charset="0"/>
              </a:rPr>
              <a:t>	Completed</a:t>
            </a:r>
          </a:p>
        </p:txBody>
      </p:sp>
      <p:sp>
        <p:nvSpPr>
          <p:cNvPr id="7227" name="Rectangle 65"/>
          <p:cNvSpPr>
            <a:spLocks noChangeArrowheads="1"/>
          </p:cNvSpPr>
          <p:nvPr/>
        </p:nvSpPr>
        <p:spPr bwMode="auto">
          <a:xfrm>
            <a:off x="2482851" y="1396434"/>
            <a:ext cx="1027113" cy="2154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800" b="0" dirty="0" smtClean="0">
                <a:solidFill>
                  <a:prstClr val="black"/>
                </a:solidFill>
                <a:latin typeface="Arial" panose="020B0604020202020204" pitchFamily="34" charset="0"/>
              </a:rPr>
              <a:t>1/4/2014</a:t>
            </a:r>
            <a:endParaRPr lang="en-US" sz="800" b="0" dirty="0">
              <a:solidFill>
                <a:prstClr val="black"/>
              </a:solidFill>
              <a:latin typeface="Arial" panose="020B0604020202020204" pitchFamily="34" charset="0"/>
            </a:endParaRPr>
          </a:p>
        </p:txBody>
      </p:sp>
      <p:sp>
        <p:nvSpPr>
          <p:cNvPr id="7228" name="Rectangle 66"/>
          <p:cNvSpPr>
            <a:spLocks noChangeArrowheads="1"/>
          </p:cNvSpPr>
          <p:nvPr/>
        </p:nvSpPr>
        <p:spPr bwMode="auto">
          <a:xfrm>
            <a:off x="4138613" y="1396434"/>
            <a:ext cx="1027112" cy="2154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800" b="0" dirty="0" smtClean="0">
                <a:solidFill>
                  <a:prstClr val="black"/>
                </a:solidFill>
                <a:latin typeface="Arial" panose="020B0604020202020204" pitchFamily="34" charset="0"/>
              </a:rPr>
              <a:t>1/26/2014</a:t>
            </a:r>
            <a:endParaRPr lang="en-US" sz="800" b="0" dirty="0">
              <a:solidFill>
                <a:prstClr val="black"/>
              </a:solidFill>
              <a:latin typeface="Arial" panose="020B0604020202020204" pitchFamily="34" charset="0"/>
            </a:endParaRPr>
          </a:p>
        </p:txBody>
      </p:sp>
      <p:sp>
        <p:nvSpPr>
          <p:cNvPr id="7229" name="Rectangle 67"/>
          <p:cNvSpPr>
            <a:spLocks noChangeArrowheads="1"/>
          </p:cNvSpPr>
          <p:nvPr/>
        </p:nvSpPr>
        <p:spPr bwMode="auto">
          <a:xfrm>
            <a:off x="5794376" y="1396434"/>
            <a:ext cx="1027113" cy="2154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800" b="0" dirty="0" smtClean="0">
                <a:solidFill>
                  <a:prstClr val="black"/>
                </a:solidFill>
                <a:latin typeface="Arial" panose="020B0604020202020204" pitchFamily="34" charset="0"/>
              </a:rPr>
              <a:t>2/16/2014</a:t>
            </a:r>
            <a:endParaRPr lang="en-US" sz="800" b="0" dirty="0">
              <a:solidFill>
                <a:prstClr val="black"/>
              </a:solidFill>
              <a:latin typeface="Arial" panose="020B0604020202020204" pitchFamily="34" charset="0"/>
            </a:endParaRPr>
          </a:p>
        </p:txBody>
      </p:sp>
      <p:sp>
        <p:nvSpPr>
          <p:cNvPr id="7230" name="Rectangle 68"/>
          <p:cNvSpPr>
            <a:spLocks noChangeArrowheads="1"/>
          </p:cNvSpPr>
          <p:nvPr/>
        </p:nvSpPr>
        <p:spPr bwMode="auto">
          <a:xfrm>
            <a:off x="7450138" y="1396434"/>
            <a:ext cx="1027112" cy="2154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800" b="0" dirty="0" smtClean="0">
                <a:solidFill>
                  <a:prstClr val="black"/>
                </a:solidFill>
                <a:latin typeface="Arial" panose="020B0604020202020204" pitchFamily="34" charset="0"/>
              </a:rPr>
              <a:t>3/16/2014</a:t>
            </a:r>
            <a:endParaRPr lang="en-US" sz="800" b="0" dirty="0">
              <a:solidFill>
                <a:prstClr val="black"/>
              </a:solidFill>
              <a:latin typeface="Arial" panose="020B0604020202020204" pitchFamily="34" charset="0"/>
            </a:endParaRPr>
          </a:p>
        </p:txBody>
      </p:sp>
      <p:sp>
        <p:nvSpPr>
          <p:cNvPr id="7231" name="Rectangle 69"/>
          <p:cNvSpPr>
            <a:spLocks noChangeArrowheads="1"/>
          </p:cNvSpPr>
          <p:nvPr/>
        </p:nvSpPr>
        <p:spPr bwMode="auto">
          <a:xfrm>
            <a:off x="9107488" y="1396434"/>
            <a:ext cx="1027112" cy="2154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800" b="0" dirty="0" smtClean="0">
                <a:solidFill>
                  <a:prstClr val="black"/>
                </a:solidFill>
                <a:latin typeface="Arial" panose="020B0604020202020204" pitchFamily="34" charset="0"/>
              </a:rPr>
              <a:t>4/6/2014</a:t>
            </a:r>
            <a:endParaRPr lang="en-US" sz="800" b="0" dirty="0">
              <a:solidFill>
                <a:prstClr val="black"/>
              </a:solidFill>
              <a:latin typeface="Arial" panose="020B0604020202020204" pitchFamily="34" charset="0"/>
            </a:endParaRPr>
          </a:p>
        </p:txBody>
      </p:sp>
      <p:sp>
        <p:nvSpPr>
          <p:cNvPr id="7232" name="Rectangle 70"/>
          <p:cNvSpPr>
            <a:spLocks noChangeArrowheads="1"/>
          </p:cNvSpPr>
          <p:nvPr/>
        </p:nvSpPr>
        <p:spPr bwMode="auto">
          <a:xfrm>
            <a:off x="2479676" y="1587500"/>
            <a:ext cx="1027113" cy="2286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900" dirty="0" smtClean="0">
                <a:solidFill>
                  <a:prstClr val="black"/>
                </a:solidFill>
                <a:latin typeface="Arial" panose="020B0604020202020204" pitchFamily="34" charset="0"/>
              </a:rPr>
              <a:t>1/25/2014</a:t>
            </a:r>
            <a:endParaRPr lang="en-US" sz="900" dirty="0">
              <a:solidFill>
                <a:prstClr val="black"/>
              </a:solidFill>
              <a:latin typeface="Arial" panose="020B0604020202020204" pitchFamily="34" charset="0"/>
            </a:endParaRPr>
          </a:p>
        </p:txBody>
      </p:sp>
      <p:sp>
        <p:nvSpPr>
          <p:cNvPr id="7233" name="Rectangle 71"/>
          <p:cNvSpPr>
            <a:spLocks noChangeArrowheads="1"/>
          </p:cNvSpPr>
          <p:nvPr/>
        </p:nvSpPr>
        <p:spPr bwMode="auto">
          <a:xfrm>
            <a:off x="4135438" y="1587500"/>
            <a:ext cx="1027112" cy="2286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900" dirty="0" smtClean="0">
                <a:solidFill>
                  <a:prstClr val="black"/>
                </a:solidFill>
                <a:latin typeface="Arial" panose="020B0604020202020204" pitchFamily="34" charset="0"/>
              </a:rPr>
              <a:t>2/15/2014</a:t>
            </a:r>
            <a:endParaRPr lang="en-US" sz="900" dirty="0">
              <a:solidFill>
                <a:prstClr val="black"/>
              </a:solidFill>
              <a:latin typeface="Arial" panose="020B0604020202020204" pitchFamily="34" charset="0"/>
            </a:endParaRPr>
          </a:p>
        </p:txBody>
      </p:sp>
      <p:sp>
        <p:nvSpPr>
          <p:cNvPr id="7234" name="Rectangle 72"/>
          <p:cNvSpPr>
            <a:spLocks noChangeArrowheads="1"/>
          </p:cNvSpPr>
          <p:nvPr/>
        </p:nvSpPr>
        <p:spPr bwMode="auto">
          <a:xfrm>
            <a:off x="5791201" y="1587500"/>
            <a:ext cx="1027113" cy="2286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900" dirty="0" smtClean="0">
                <a:solidFill>
                  <a:prstClr val="black"/>
                </a:solidFill>
                <a:latin typeface="Arial" panose="020B0604020202020204" pitchFamily="34" charset="0"/>
              </a:rPr>
              <a:t>3/15/2014</a:t>
            </a:r>
            <a:endParaRPr lang="en-US" sz="900" dirty="0">
              <a:solidFill>
                <a:prstClr val="black"/>
              </a:solidFill>
              <a:latin typeface="Arial" panose="020B0604020202020204" pitchFamily="34" charset="0"/>
            </a:endParaRPr>
          </a:p>
        </p:txBody>
      </p:sp>
      <p:sp>
        <p:nvSpPr>
          <p:cNvPr id="7235" name="Rectangle 73"/>
          <p:cNvSpPr>
            <a:spLocks noChangeArrowheads="1"/>
          </p:cNvSpPr>
          <p:nvPr/>
        </p:nvSpPr>
        <p:spPr bwMode="auto">
          <a:xfrm>
            <a:off x="7446963" y="1587500"/>
            <a:ext cx="1027112" cy="2286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900" dirty="0" smtClean="0">
                <a:solidFill>
                  <a:prstClr val="black"/>
                </a:solidFill>
                <a:latin typeface="Arial" panose="020B0604020202020204" pitchFamily="34" charset="0"/>
              </a:rPr>
              <a:t>4/5/2014</a:t>
            </a:r>
            <a:endParaRPr lang="en-US" sz="900" dirty="0">
              <a:solidFill>
                <a:prstClr val="black"/>
              </a:solidFill>
              <a:latin typeface="Arial" panose="020B0604020202020204" pitchFamily="34" charset="0"/>
            </a:endParaRPr>
          </a:p>
        </p:txBody>
      </p:sp>
      <p:sp>
        <p:nvSpPr>
          <p:cNvPr id="7236" name="Rectangle 74"/>
          <p:cNvSpPr>
            <a:spLocks noChangeArrowheads="1"/>
          </p:cNvSpPr>
          <p:nvPr/>
        </p:nvSpPr>
        <p:spPr bwMode="auto">
          <a:xfrm>
            <a:off x="9104313" y="1587500"/>
            <a:ext cx="1027112" cy="2286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nchor="ct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sz="900" dirty="0" smtClean="0">
                <a:solidFill>
                  <a:prstClr val="black"/>
                </a:solidFill>
                <a:latin typeface="Arial" panose="020B0604020202020204" pitchFamily="34" charset="0"/>
              </a:rPr>
              <a:t>5/26/2014</a:t>
            </a:r>
            <a:endParaRPr lang="en-US" sz="900" dirty="0">
              <a:solidFill>
                <a:prstClr val="black"/>
              </a:solidFill>
              <a:latin typeface="Arial" panose="020B0604020202020204" pitchFamily="34" charset="0"/>
            </a:endParaRPr>
          </a:p>
        </p:txBody>
      </p:sp>
      <p:sp>
        <p:nvSpPr>
          <p:cNvPr id="7237" name="Rectangle 75"/>
          <p:cNvSpPr>
            <a:spLocks noChangeArrowheads="1"/>
          </p:cNvSpPr>
          <p:nvPr/>
        </p:nvSpPr>
        <p:spPr bwMode="auto">
          <a:xfrm>
            <a:off x="1524000" y="1806575"/>
            <a:ext cx="65242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1200" i="1">
                <a:solidFill>
                  <a:prstClr val="black"/>
                </a:solidFill>
                <a:latin typeface="Arial" panose="020B0604020202020204" pitchFamily="34" charset="0"/>
              </a:rPr>
              <a:t>Steps:</a:t>
            </a:r>
          </a:p>
        </p:txBody>
      </p:sp>
      <p:sp>
        <p:nvSpPr>
          <p:cNvPr id="7238" name="Rectangle 76"/>
          <p:cNvSpPr>
            <a:spLocks noChangeArrowheads="1"/>
          </p:cNvSpPr>
          <p:nvPr/>
        </p:nvSpPr>
        <p:spPr bwMode="auto">
          <a:xfrm>
            <a:off x="1344358" y="5006924"/>
            <a:ext cx="6397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1200" i="1" dirty="0">
                <a:solidFill>
                  <a:prstClr val="black"/>
                </a:solidFill>
                <a:latin typeface="Arial" panose="020B0604020202020204" pitchFamily="34" charset="0"/>
              </a:rPr>
              <a:t>Tools:</a:t>
            </a:r>
          </a:p>
        </p:txBody>
      </p:sp>
      <p:sp>
        <p:nvSpPr>
          <p:cNvPr id="7239" name="Rectangle 77"/>
          <p:cNvSpPr>
            <a:spLocks noChangeArrowheads="1"/>
          </p:cNvSpPr>
          <p:nvPr/>
        </p:nvSpPr>
        <p:spPr bwMode="auto">
          <a:xfrm>
            <a:off x="2139680" y="4887984"/>
            <a:ext cx="1681162" cy="78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77800" indent="-1778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buSzPct val="85000"/>
              <a:buFont typeface="Wingdings" panose="05000000000000000000" pitchFamily="2" charset="2"/>
              <a:buNone/>
            </a:pPr>
            <a:endParaRPr lang="en-US" sz="900" i="1" dirty="0">
              <a:solidFill>
                <a:srgbClr val="0066CC"/>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a:solidFill>
                  <a:prstClr val="black"/>
                </a:solidFill>
                <a:latin typeface="Arial" panose="020B0604020202020204" pitchFamily="34" charset="0"/>
              </a:rPr>
              <a:t>Project charter</a:t>
            </a:r>
            <a:r>
              <a:rPr lang="en-US" sz="900" dirty="0" smtClean="0">
                <a:solidFill>
                  <a:prstClr val="black"/>
                </a:solidFill>
                <a:latin typeface="Arial" panose="020B0604020202020204" pitchFamily="34" charset="0"/>
              </a:rPr>
              <a:t>.</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SIPOC</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CTQ Tree diagram.</a:t>
            </a:r>
            <a:endParaRPr lang="en-US" sz="900" dirty="0">
              <a:solidFill>
                <a:prstClr val="black"/>
              </a:solidFill>
              <a:latin typeface="Arial" panose="020B0604020202020204" pitchFamily="34" charset="0"/>
            </a:endParaRPr>
          </a:p>
          <a:p>
            <a:pPr>
              <a:buClr>
                <a:srgbClr val="FF0000"/>
              </a:buClr>
              <a:buSzPct val="85000"/>
              <a:buFont typeface="Wingdings" panose="05000000000000000000" pitchFamily="2" charset="2"/>
              <a:buChar char="n"/>
            </a:pPr>
            <a:endParaRPr lang="en-US" sz="900" dirty="0" smtClean="0">
              <a:solidFill>
                <a:prstClr val="black"/>
              </a:solidFill>
              <a:latin typeface="Arial" panose="020B0604020202020204" pitchFamily="34" charset="0"/>
            </a:endParaRPr>
          </a:p>
        </p:txBody>
      </p:sp>
      <p:sp>
        <p:nvSpPr>
          <p:cNvPr id="7240" name="Rectangle 78"/>
          <p:cNvSpPr>
            <a:spLocks noChangeArrowheads="1"/>
          </p:cNvSpPr>
          <p:nvPr/>
        </p:nvSpPr>
        <p:spPr bwMode="auto">
          <a:xfrm>
            <a:off x="3860801" y="4840626"/>
            <a:ext cx="1681162" cy="105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77800" indent="-1778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buSzPct val="85000"/>
              <a:buFont typeface="Wingdings" panose="05000000000000000000" pitchFamily="2" charset="2"/>
              <a:buNone/>
            </a:pPr>
            <a:endParaRPr lang="en-US" sz="900" i="1" dirty="0">
              <a:solidFill>
                <a:srgbClr val="0066CC"/>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Daily scrap data</a:t>
            </a:r>
            <a:endParaRPr lang="en-US" sz="900" dirty="0">
              <a:solidFill>
                <a:prstClr val="black"/>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a:solidFill>
                  <a:prstClr val="black"/>
                </a:solidFill>
                <a:latin typeface="Arial" panose="020B0604020202020204" pitchFamily="34" charset="0"/>
              </a:rPr>
              <a:t>Descriptive statistics.</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Control chart</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Capability analysis</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Brainstorming</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Process map</a:t>
            </a:r>
          </a:p>
        </p:txBody>
      </p:sp>
      <p:sp>
        <p:nvSpPr>
          <p:cNvPr id="7241" name="Rectangle 79"/>
          <p:cNvSpPr>
            <a:spLocks noChangeArrowheads="1"/>
          </p:cNvSpPr>
          <p:nvPr/>
        </p:nvSpPr>
        <p:spPr bwMode="auto">
          <a:xfrm>
            <a:off x="5516563" y="4888232"/>
            <a:ext cx="1930400"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77800" indent="-1778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buSzPct val="85000"/>
              <a:buFont typeface="Wingdings" panose="05000000000000000000" pitchFamily="2" charset="2"/>
              <a:buNone/>
            </a:pPr>
            <a:endParaRPr lang="en-US" sz="900" i="1" dirty="0">
              <a:solidFill>
                <a:srgbClr val="0066CC"/>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Detailed process map</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Pareto analysis</a:t>
            </a:r>
            <a:endParaRPr lang="en-US" sz="900" dirty="0">
              <a:solidFill>
                <a:prstClr val="black"/>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Regression Analysis</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Hypothesis test.</a:t>
            </a:r>
          </a:p>
          <a:p>
            <a:pPr>
              <a:buClr>
                <a:srgbClr val="FF0000"/>
              </a:buClr>
              <a:buSzPct val="85000"/>
              <a:buFont typeface="Wingdings" panose="05000000000000000000" pitchFamily="2" charset="2"/>
              <a:buChar char="n"/>
            </a:pPr>
            <a:r>
              <a:rPr lang="en-US" sz="900" dirty="0">
                <a:solidFill>
                  <a:prstClr val="black"/>
                </a:solidFill>
                <a:latin typeface="Arial" panose="020B0604020202020204" pitchFamily="34" charset="0"/>
              </a:rPr>
              <a:t>Fishbone/5 Whys</a:t>
            </a:r>
          </a:p>
          <a:p>
            <a:pPr>
              <a:buClr>
                <a:srgbClr val="FF0000"/>
              </a:buClr>
              <a:buSzPct val="85000"/>
              <a:buFont typeface="Wingdings" panose="05000000000000000000" pitchFamily="2" charset="2"/>
              <a:buChar char="n"/>
            </a:pPr>
            <a:endParaRPr lang="en-US" sz="900" dirty="0" smtClean="0">
              <a:solidFill>
                <a:prstClr val="black"/>
              </a:solidFill>
              <a:latin typeface="Arial" panose="020B0604020202020204" pitchFamily="34" charset="0"/>
            </a:endParaRPr>
          </a:p>
          <a:p>
            <a:pPr>
              <a:buClr>
                <a:srgbClr val="FF0000"/>
              </a:buClr>
              <a:buSzPct val="85000"/>
              <a:buFont typeface="Wingdings" panose="05000000000000000000" pitchFamily="2" charset="2"/>
              <a:buChar char="n"/>
            </a:pPr>
            <a:endParaRPr lang="en-US" sz="900" dirty="0">
              <a:solidFill>
                <a:prstClr val="black"/>
              </a:solidFill>
              <a:latin typeface="Arial" panose="020B0604020202020204" pitchFamily="34" charset="0"/>
            </a:endParaRPr>
          </a:p>
        </p:txBody>
      </p:sp>
      <p:sp>
        <p:nvSpPr>
          <p:cNvPr id="7242" name="Rectangle 80"/>
          <p:cNvSpPr>
            <a:spLocks noChangeArrowheads="1"/>
          </p:cNvSpPr>
          <p:nvPr/>
        </p:nvSpPr>
        <p:spPr bwMode="auto">
          <a:xfrm>
            <a:off x="7358061" y="4873057"/>
            <a:ext cx="1681163" cy="105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77800" indent="-1778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buSzPct val="85000"/>
              <a:buFont typeface="Wingdings" panose="05000000000000000000" pitchFamily="2" charset="2"/>
              <a:buNone/>
            </a:pPr>
            <a:r>
              <a:rPr lang="en-US" sz="900" i="1" dirty="0" smtClean="0">
                <a:solidFill>
                  <a:srgbClr val="0066CC"/>
                </a:solidFill>
                <a:latin typeface="Arial" panose="020B0604020202020204" pitchFamily="34" charset="0"/>
              </a:rPr>
              <a:t> </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Brainstorming</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Impact/Effort &amp; cost Matrix</a:t>
            </a:r>
            <a:endParaRPr lang="en-US" sz="900" dirty="0">
              <a:solidFill>
                <a:prstClr val="black"/>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a:solidFill>
                  <a:prstClr val="black"/>
                </a:solidFill>
                <a:latin typeface="Arial" panose="020B0604020202020204" pitchFamily="34" charset="0"/>
              </a:rPr>
              <a:t>Descriptive statistics</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Control chart.</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Capability </a:t>
            </a:r>
            <a:r>
              <a:rPr lang="en-US" sz="900" dirty="0">
                <a:solidFill>
                  <a:prstClr val="black"/>
                </a:solidFill>
                <a:latin typeface="Arial" panose="020B0604020202020204" pitchFamily="34" charset="0"/>
              </a:rPr>
              <a:t>study</a:t>
            </a:r>
            <a:r>
              <a:rPr lang="en-US" sz="900" dirty="0" smtClean="0">
                <a:solidFill>
                  <a:prstClr val="black"/>
                </a:solidFill>
                <a:latin typeface="Arial" panose="020B0604020202020204" pitchFamily="34" charset="0"/>
              </a:rPr>
              <a:t>.</a:t>
            </a:r>
            <a:endParaRPr lang="en-US" sz="900" dirty="0">
              <a:solidFill>
                <a:prstClr val="black"/>
              </a:solidFill>
              <a:latin typeface="Arial" panose="020B0604020202020204" pitchFamily="34" charset="0"/>
            </a:endParaRPr>
          </a:p>
        </p:txBody>
      </p:sp>
      <p:sp>
        <p:nvSpPr>
          <p:cNvPr id="7243" name="Rectangle 81"/>
          <p:cNvSpPr>
            <a:spLocks noChangeArrowheads="1"/>
          </p:cNvSpPr>
          <p:nvPr/>
        </p:nvSpPr>
        <p:spPr bwMode="auto">
          <a:xfrm>
            <a:off x="8948262" y="4873057"/>
            <a:ext cx="1714500" cy="105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77800" indent="-1778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buSzPct val="85000"/>
              <a:buFont typeface="Wingdings" panose="05000000000000000000" pitchFamily="2" charset="2"/>
              <a:buNone/>
            </a:pPr>
            <a:endParaRPr lang="en-US" sz="900" i="1" dirty="0">
              <a:solidFill>
                <a:srgbClr val="0066CC"/>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a:solidFill>
                  <a:prstClr val="black"/>
                </a:solidFill>
                <a:latin typeface="Arial" panose="020B0604020202020204" pitchFamily="34" charset="0"/>
              </a:rPr>
              <a:t>Control plan</a:t>
            </a:r>
            <a:r>
              <a:rPr lang="en-US" sz="900" dirty="0" smtClean="0">
                <a:solidFill>
                  <a:prstClr val="black"/>
                </a:solidFill>
                <a:latin typeface="Arial" panose="020B0604020202020204" pitchFamily="34" charset="0"/>
              </a:rPr>
              <a:t>.</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Visual management tools</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Mistake proof methods</a:t>
            </a:r>
            <a:endParaRPr lang="en-US" sz="900" dirty="0">
              <a:solidFill>
                <a:prstClr val="black"/>
              </a:solidFill>
              <a:latin typeface="Arial" panose="020B0604020202020204" pitchFamily="34" charset="0"/>
            </a:endParaRP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Control </a:t>
            </a:r>
            <a:r>
              <a:rPr lang="en-US" sz="900" dirty="0">
                <a:solidFill>
                  <a:prstClr val="black"/>
                </a:solidFill>
                <a:latin typeface="Arial" panose="020B0604020202020204" pitchFamily="34" charset="0"/>
              </a:rPr>
              <a:t>Charts</a:t>
            </a:r>
          </a:p>
          <a:p>
            <a:pPr>
              <a:buClr>
                <a:srgbClr val="FF0000"/>
              </a:buClr>
              <a:buSzPct val="85000"/>
              <a:buFont typeface="Wingdings" panose="05000000000000000000" pitchFamily="2" charset="2"/>
              <a:buChar char="n"/>
            </a:pPr>
            <a:r>
              <a:rPr lang="en-US" sz="900" dirty="0" smtClean="0">
                <a:solidFill>
                  <a:prstClr val="black"/>
                </a:solidFill>
                <a:latin typeface="Arial" panose="020B0604020202020204" pitchFamily="34" charset="0"/>
              </a:rPr>
              <a:t>SOP/ODS</a:t>
            </a:r>
            <a:endParaRPr lang="en-US" sz="900" i="1" dirty="0">
              <a:solidFill>
                <a:prstClr val="black"/>
              </a:solidFill>
              <a:latin typeface="Arial" panose="020B0604020202020204" pitchFamily="34" charset="0"/>
            </a:endParaRPr>
          </a:p>
        </p:txBody>
      </p:sp>
      <p:sp>
        <p:nvSpPr>
          <p:cNvPr id="7244" name="AutoShape 85"/>
          <p:cNvSpPr>
            <a:spLocks noChangeArrowheads="1"/>
          </p:cNvSpPr>
          <p:nvPr/>
        </p:nvSpPr>
        <p:spPr bwMode="auto">
          <a:xfrm>
            <a:off x="2095500" y="825500"/>
            <a:ext cx="1600200" cy="431800"/>
          </a:xfrm>
          <a:prstGeom prst="chevron">
            <a:avLst>
              <a:gd name="adj" fmla="val 92647"/>
            </a:avLst>
          </a:prstGeom>
          <a:gradFill rotWithShape="1">
            <a:gsLst>
              <a:gs pos="0">
                <a:srgbClr val="5E0000"/>
              </a:gs>
              <a:gs pos="50000">
                <a:srgbClr val="CC0000"/>
              </a:gs>
              <a:gs pos="100000">
                <a:srgbClr val="5E0000"/>
              </a:gs>
            </a:gsLst>
            <a:lin ang="27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i="1">
                <a:solidFill>
                  <a:prstClr val="white"/>
                </a:solidFill>
                <a:latin typeface="Arial" panose="020B0604020202020204" pitchFamily="34" charset="0"/>
              </a:rPr>
              <a:t>  Define</a:t>
            </a:r>
          </a:p>
        </p:txBody>
      </p:sp>
      <p:sp>
        <p:nvSpPr>
          <p:cNvPr id="7245" name="AutoShape 86"/>
          <p:cNvSpPr>
            <a:spLocks noChangeArrowheads="1"/>
          </p:cNvSpPr>
          <p:nvPr/>
        </p:nvSpPr>
        <p:spPr bwMode="auto">
          <a:xfrm>
            <a:off x="3797300" y="825500"/>
            <a:ext cx="1600200" cy="431800"/>
          </a:xfrm>
          <a:prstGeom prst="chevron">
            <a:avLst>
              <a:gd name="adj" fmla="val 92647"/>
            </a:avLst>
          </a:prstGeom>
          <a:gradFill rotWithShape="1">
            <a:gsLst>
              <a:gs pos="0">
                <a:srgbClr val="5E0000"/>
              </a:gs>
              <a:gs pos="50000">
                <a:srgbClr val="CC0000"/>
              </a:gs>
              <a:gs pos="100000">
                <a:srgbClr val="5E0000"/>
              </a:gs>
            </a:gsLst>
            <a:lin ang="2700000" scaled="1"/>
          </a:gra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i="1">
                <a:solidFill>
                  <a:prstClr val="white"/>
                </a:solidFill>
                <a:latin typeface="Arial" panose="020B0604020202020204" pitchFamily="34" charset="0"/>
              </a:rPr>
              <a:t>      Measure</a:t>
            </a:r>
          </a:p>
        </p:txBody>
      </p:sp>
      <p:sp>
        <p:nvSpPr>
          <p:cNvPr id="7246" name="AutoShape 87"/>
          <p:cNvSpPr>
            <a:spLocks noChangeArrowheads="1"/>
          </p:cNvSpPr>
          <p:nvPr/>
        </p:nvSpPr>
        <p:spPr bwMode="auto">
          <a:xfrm>
            <a:off x="5499100" y="825500"/>
            <a:ext cx="1600200" cy="431800"/>
          </a:xfrm>
          <a:prstGeom prst="chevron">
            <a:avLst>
              <a:gd name="adj" fmla="val 92647"/>
            </a:avLst>
          </a:prstGeom>
          <a:gradFill rotWithShape="1">
            <a:gsLst>
              <a:gs pos="0">
                <a:srgbClr val="5E0000"/>
              </a:gs>
              <a:gs pos="50000">
                <a:srgbClr val="CC0000"/>
              </a:gs>
              <a:gs pos="100000">
                <a:srgbClr val="5E0000"/>
              </a:gs>
            </a:gsLst>
            <a:lin ang="2700000" scaled="1"/>
          </a:gra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i="1">
                <a:solidFill>
                  <a:prstClr val="white"/>
                </a:solidFill>
                <a:latin typeface="Arial" panose="020B0604020202020204" pitchFamily="34" charset="0"/>
              </a:rPr>
              <a:t>    Analyze</a:t>
            </a:r>
          </a:p>
        </p:txBody>
      </p:sp>
      <p:sp>
        <p:nvSpPr>
          <p:cNvPr id="7247" name="AutoShape 88"/>
          <p:cNvSpPr>
            <a:spLocks noChangeArrowheads="1"/>
          </p:cNvSpPr>
          <p:nvPr/>
        </p:nvSpPr>
        <p:spPr bwMode="auto">
          <a:xfrm>
            <a:off x="7200900" y="825500"/>
            <a:ext cx="1600200" cy="431800"/>
          </a:xfrm>
          <a:prstGeom prst="chevron">
            <a:avLst>
              <a:gd name="adj" fmla="val 92647"/>
            </a:avLst>
          </a:prstGeom>
          <a:gradFill rotWithShape="1">
            <a:gsLst>
              <a:gs pos="0">
                <a:srgbClr val="5E0000"/>
              </a:gs>
              <a:gs pos="50000">
                <a:srgbClr val="CC0000"/>
              </a:gs>
              <a:gs pos="100000">
                <a:srgbClr val="5E0000"/>
              </a:gs>
            </a:gsLst>
            <a:lin ang="2700000" scaled="1"/>
          </a:gra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i="1">
                <a:solidFill>
                  <a:prstClr val="white"/>
                </a:solidFill>
                <a:latin typeface="Arial" panose="020B0604020202020204" pitchFamily="34" charset="0"/>
              </a:rPr>
              <a:t>      Improve</a:t>
            </a:r>
          </a:p>
        </p:txBody>
      </p:sp>
      <p:sp>
        <p:nvSpPr>
          <p:cNvPr id="7248" name="AutoShape 89"/>
          <p:cNvSpPr>
            <a:spLocks noChangeArrowheads="1"/>
          </p:cNvSpPr>
          <p:nvPr/>
        </p:nvSpPr>
        <p:spPr bwMode="auto">
          <a:xfrm>
            <a:off x="8902700" y="825500"/>
            <a:ext cx="1600200" cy="431800"/>
          </a:xfrm>
          <a:prstGeom prst="chevron">
            <a:avLst>
              <a:gd name="adj" fmla="val 92647"/>
            </a:avLst>
          </a:prstGeom>
          <a:gradFill rotWithShape="1">
            <a:gsLst>
              <a:gs pos="0">
                <a:srgbClr val="5E0000"/>
              </a:gs>
              <a:gs pos="50000">
                <a:srgbClr val="CC0000"/>
              </a:gs>
              <a:gs pos="100000">
                <a:srgbClr val="5E0000"/>
              </a:gs>
            </a:gsLst>
            <a:lin ang="2700000" scaled="1"/>
          </a:gra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r>
              <a:rPr lang="en-US" i="1">
                <a:solidFill>
                  <a:prstClr val="white"/>
                </a:solidFill>
                <a:latin typeface="Arial" panose="020B0604020202020204" pitchFamily="34" charset="0"/>
              </a:rPr>
              <a:t>     Control</a:t>
            </a:r>
          </a:p>
        </p:txBody>
      </p:sp>
      <p:sp>
        <p:nvSpPr>
          <p:cNvPr id="7249" name="Rectangle 90"/>
          <p:cNvSpPr>
            <a:spLocks noChangeArrowheads="1"/>
          </p:cNvSpPr>
          <p:nvPr/>
        </p:nvSpPr>
        <p:spPr bwMode="ltGray">
          <a:xfrm>
            <a:off x="10482140" y="0"/>
            <a:ext cx="1579562"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spcBef>
                <a:spcPct val="20000"/>
              </a:spcBef>
            </a:pPr>
            <a:r>
              <a:rPr lang="en-US" sz="2000" dirty="0" smtClean="0">
                <a:solidFill>
                  <a:prstClr val="white"/>
                </a:solidFill>
                <a:latin typeface="Arial" panose="020B0604020202020204" pitchFamily="34" charset="0"/>
              </a:rPr>
              <a:t>Roadmap</a:t>
            </a:r>
            <a:endParaRPr lang="en-US" sz="2000" dirty="0">
              <a:solidFill>
                <a:prstClr val="white"/>
              </a:solidFill>
              <a:latin typeface="Arial" panose="020B0604020202020204" pitchFamily="34" charset="0"/>
            </a:endParaRPr>
          </a:p>
        </p:txBody>
      </p:sp>
      <p:graphicFrame>
        <p:nvGraphicFramePr>
          <p:cNvPr id="92358" name="Group 198"/>
          <p:cNvGraphicFramePr>
            <a:graphicFrameLocks noGrp="1"/>
          </p:cNvGraphicFramePr>
          <p:nvPr>
            <p:ph/>
            <p:extLst>
              <p:ext uri="{D42A27DB-BD31-4B8C-83A1-F6EECF244321}">
                <p14:modId xmlns:p14="http://schemas.microsoft.com/office/powerpoint/2010/main" val="3684683601"/>
              </p:ext>
            </p:extLst>
          </p:nvPr>
        </p:nvGraphicFramePr>
        <p:xfrm>
          <a:off x="1695631" y="6092870"/>
          <a:ext cx="8964613" cy="457200"/>
        </p:xfrm>
        <a:graphic>
          <a:graphicData uri="http://schemas.openxmlformats.org/drawingml/2006/table">
            <a:tbl>
              <a:tblPr/>
              <a:tblGrid>
                <a:gridCol w="971550"/>
                <a:gridCol w="1301750"/>
                <a:gridCol w="1884363"/>
                <a:gridCol w="1803400"/>
                <a:gridCol w="1884362"/>
                <a:gridCol w="1119188"/>
              </a:tblGrid>
              <a:tr h="2159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panose="020B0604020202020204" pitchFamily="34" charset="0"/>
                        </a:rPr>
                        <a:t>Cumulative(%)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18.75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37.50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62.50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81.25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anose="020B0604020202020204" pitchFamily="34" charset="0"/>
                        </a:rPr>
                        <a:t>100.00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3" name="Rectangle 186"/>
          <p:cNvSpPr>
            <a:spLocks noChangeArrowheads="1"/>
          </p:cNvSpPr>
          <p:nvPr/>
        </p:nvSpPr>
        <p:spPr bwMode="auto">
          <a:xfrm>
            <a:off x="1571535" y="5736566"/>
            <a:ext cx="160826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sz="1200" i="1" dirty="0">
                <a:solidFill>
                  <a:prstClr val="black"/>
                </a:solidFill>
                <a:latin typeface="Arial" panose="020B0604020202020204" pitchFamily="34" charset="0"/>
              </a:rPr>
              <a:t>Time and progress:</a:t>
            </a:r>
          </a:p>
        </p:txBody>
      </p:sp>
    </p:spTree>
    <p:extLst>
      <p:ext uri="{BB962C8B-B14F-4D97-AF65-F5344CB8AC3E}">
        <p14:creationId xmlns:p14="http://schemas.microsoft.com/office/powerpoint/2010/main" val="105496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2"/>
          <p:cNvSpPr txBox="1">
            <a:spLocks noChangeArrowheads="1"/>
          </p:cNvSpPr>
          <p:nvPr/>
        </p:nvSpPr>
        <p:spPr bwMode="auto">
          <a:xfrm>
            <a:off x="1597025" y="620714"/>
            <a:ext cx="8839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endParaRPr lang="en-US" sz="1200" b="0" i="1">
              <a:solidFill>
                <a:schemeClr val="folHlink"/>
              </a:solidFill>
              <a:latin typeface="GEsansCon57" pitchFamily="2" charset="0"/>
            </a:endParaRPr>
          </a:p>
        </p:txBody>
      </p:sp>
      <p:sp>
        <p:nvSpPr>
          <p:cNvPr id="8195" name="Rectangle 48"/>
          <p:cNvSpPr>
            <a:spLocks noChangeArrowheads="1"/>
          </p:cNvSpPr>
          <p:nvPr/>
        </p:nvSpPr>
        <p:spPr bwMode="auto">
          <a:xfrm>
            <a:off x="6175375" y="2171338"/>
            <a:ext cx="4303713" cy="63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pPr>
            <a:r>
              <a:rPr lang="en-US" sz="1800" dirty="0">
                <a:latin typeface="Arial" panose="020B0604020202020204" pitchFamily="34" charset="0"/>
              </a:rPr>
              <a:t>In Scope</a:t>
            </a:r>
            <a:r>
              <a:rPr lang="en-US" sz="1800" dirty="0" smtClean="0">
                <a:latin typeface="Arial" panose="020B0604020202020204" pitchFamily="34" charset="0"/>
              </a:rPr>
              <a:t>:</a:t>
            </a:r>
            <a:endParaRPr lang="en-US" sz="1400" b="0" dirty="0">
              <a:latin typeface="Arial" panose="020B0604020202020204" pitchFamily="34" charset="0"/>
            </a:endParaRPr>
          </a:p>
          <a:p>
            <a:pPr>
              <a:spcBef>
                <a:spcPct val="25000"/>
              </a:spcBef>
            </a:pPr>
            <a:r>
              <a:rPr lang="en-US" sz="1400" b="0" dirty="0" smtClean="0">
                <a:latin typeface="Arial" panose="020B0604020202020204" pitchFamily="34" charset="0"/>
              </a:rPr>
              <a:t>Extrusion Department</a:t>
            </a:r>
            <a:endParaRPr lang="en-US" sz="1800" dirty="0">
              <a:latin typeface="Arial" panose="020B0604020202020204" pitchFamily="34" charset="0"/>
            </a:endParaRPr>
          </a:p>
        </p:txBody>
      </p:sp>
      <p:sp>
        <p:nvSpPr>
          <p:cNvPr id="8197" name="Rectangle 51"/>
          <p:cNvSpPr>
            <a:spLocks noChangeArrowheads="1"/>
          </p:cNvSpPr>
          <p:nvPr/>
        </p:nvSpPr>
        <p:spPr bwMode="auto">
          <a:xfrm>
            <a:off x="6175375" y="2837704"/>
            <a:ext cx="428783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92200" algn="l"/>
              </a:tabLst>
              <a:defRPr sz="1600" b="1">
                <a:solidFill>
                  <a:schemeClr val="tx1"/>
                </a:solidFill>
                <a:latin typeface="Arial Narrow" panose="020B0606020202030204" pitchFamily="34" charset="0"/>
              </a:defRPr>
            </a:lvl1pPr>
            <a:lvl2pPr marL="742950" indent="-285750">
              <a:tabLst>
                <a:tab pos="1092200" algn="l"/>
              </a:tabLst>
              <a:defRPr sz="1600" b="1">
                <a:solidFill>
                  <a:schemeClr val="tx1"/>
                </a:solidFill>
                <a:latin typeface="Arial Narrow" panose="020B0606020202030204" pitchFamily="34" charset="0"/>
              </a:defRPr>
            </a:lvl2pPr>
            <a:lvl3pPr marL="1143000" indent="-228600">
              <a:tabLst>
                <a:tab pos="1092200" algn="l"/>
              </a:tabLst>
              <a:defRPr sz="1600" b="1">
                <a:solidFill>
                  <a:schemeClr val="tx1"/>
                </a:solidFill>
                <a:latin typeface="Arial Narrow" panose="020B0606020202030204" pitchFamily="34" charset="0"/>
              </a:defRPr>
            </a:lvl3pPr>
            <a:lvl4pPr marL="1600200" indent="-228600">
              <a:tabLst>
                <a:tab pos="1092200" algn="l"/>
              </a:tabLst>
              <a:defRPr sz="1600" b="1">
                <a:solidFill>
                  <a:schemeClr val="tx1"/>
                </a:solidFill>
                <a:latin typeface="Arial Narrow" panose="020B0606020202030204" pitchFamily="34" charset="0"/>
              </a:defRPr>
            </a:lvl4pPr>
            <a:lvl5pPr marL="2057400" indent="-228600">
              <a:tabLst>
                <a:tab pos="1092200" algn="l"/>
              </a:tabLst>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tabLst>
                <a:tab pos="1092200" algn="l"/>
              </a:tabLs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tabLst>
                <a:tab pos="1092200" algn="l"/>
              </a:tabLs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tabLst>
                <a:tab pos="1092200" algn="l"/>
              </a:tabLs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tabLst>
                <a:tab pos="1092200" algn="l"/>
              </a:tabLst>
              <a:defRPr sz="1600" b="1">
                <a:solidFill>
                  <a:schemeClr val="tx1"/>
                </a:solidFill>
                <a:latin typeface="Arial Narrow" panose="020B0606020202030204" pitchFamily="34" charset="0"/>
              </a:defRPr>
            </a:lvl9pPr>
          </a:lstStyle>
          <a:p>
            <a:r>
              <a:rPr lang="en-US" sz="1800" dirty="0">
                <a:latin typeface="Arial" panose="020B0604020202020204" pitchFamily="34" charset="0"/>
              </a:rPr>
              <a:t>Defect</a:t>
            </a:r>
            <a:r>
              <a:rPr lang="en-US" sz="1800" dirty="0" smtClean="0">
                <a:latin typeface="Arial" panose="020B0604020202020204" pitchFamily="34" charset="0"/>
              </a:rPr>
              <a:t>:</a:t>
            </a:r>
          </a:p>
          <a:p>
            <a:r>
              <a:rPr lang="en-US" sz="1400" b="0" dirty="0">
                <a:latin typeface="Arial" panose="020B0604020202020204" pitchFamily="34" charset="0"/>
              </a:rPr>
              <a:t> </a:t>
            </a:r>
            <a:r>
              <a:rPr lang="en-US" sz="1400" b="0" dirty="0" smtClean="0">
                <a:latin typeface="Arial" panose="020B0604020202020204" pitchFamily="34" charset="0"/>
              </a:rPr>
              <a:t>                </a:t>
            </a:r>
            <a:r>
              <a:rPr lang="en-US" sz="1400" b="0" dirty="0" err="1" smtClean="0">
                <a:latin typeface="Arial" panose="020B0604020202020204" pitchFamily="34" charset="0"/>
              </a:rPr>
              <a:t>Rollstock</a:t>
            </a:r>
            <a:r>
              <a:rPr lang="en-US" sz="1400" b="0" dirty="0" smtClean="0">
                <a:latin typeface="Arial" panose="020B0604020202020204" pitchFamily="34" charset="0"/>
              </a:rPr>
              <a:t> scrap.</a:t>
            </a:r>
          </a:p>
          <a:p>
            <a:endParaRPr lang="en-US" sz="1400" b="0" dirty="0" smtClean="0">
              <a:latin typeface="Arial" panose="020B0604020202020204" pitchFamily="34" charset="0"/>
            </a:endParaRPr>
          </a:p>
          <a:p>
            <a:r>
              <a:rPr lang="en-US" sz="1800" dirty="0" smtClean="0">
                <a:latin typeface="Arial" panose="020B0604020202020204" pitchFamily="34" charset="0"/>
              </a:rPr>
              <a:t>Metric</a:t>
            </a:r>
            <a:r>
              <a:rPr lang="en-US" dirty="0" smtClean="0">
                <a:latin typeface="Arial" panose="020B0604020202020204" pitchFamily="34" charset="0"/>
              </a:rPr>
              <a:t> </a:t>
            </a:r>
            <a:r>
              <a:rPr lang="en-US" sz="1400" b="0" dirty="0" smtClean="0">
                <a:latin typeface="Arial" panose="020B0604020202020204" pitchFamily="34" charset="0"/>
              </a:rPr>
              <a:t>:LBS </a:t>
            </a:r>
            <a:r>
              <a:rPr lang="en-US" sz="1400" b="0" dirty="0" err="1" smtClean="0">
                <a:latin typeface="Arial" panose="020B0604020202020204" pitchFamily="34" charset="0"/>
              </a:rPr>
              <a:t>rollstock</a:t>
            </a:r>
            <a:r>
              <a:rPr lang="en-US" sz="1400" b="0" dirty="0" smtClean="0">
                <a:latin typeface="Arial" panose="020B0604020202020204" pitchFamily="34" charset="0"/>
              </a:rPr>
              <a:t> scrap per day </a:t>
            </a:r>
            <a:endParaRPr lang="en-US" sz="1400" b="0" dirty="0">
              <a:latin typeface="Arial" panose="020B0604020202020204" pitchFamily="34" charset="0"/>
            </a:endParaRPr>
          </a:p>
          <a:p>
            <a:endParaRPr lang="en-US" sz="1200" dirty="0">
              <a:latin typeface="Arial" panose="020B0604020202020204" pitchFamily="34" charset="0"/>
            </a:endParaRPr>
          </a:p>
          <a:p>
            <a:endParaRPr lang="en-US" sz="1200" b="0" dirty="0">
              <a:latin typeface="Arial" panose="020B0604020202020204" pitchFamily="34" charset="0"/>
            </a:endParaRPr>
          </a:p>
        </p:txBody>
      </p:sp>
      <p:sp>
        <p:nvSpPr>
          <p:cNvPr id="8198" name="Rectangle 52"/>
          <p:cNvSpPr>
            <a:spLocks noChangeArrowheads="1"/>
          </p:cNvSpPr>
          <p:nvPr/>
        </p:nvSpPr>
        <p:spPr bwMode="auto">
          <a:xfrm>
            <a:off x="1597025" y="1378813"/>
            <a:ext cx="43561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pPr>
            <a:r>
              <a:rPr lang="en-US" sz="2000" dirty="0">
                <a:latin typeface="Arial" panose="020B0604020202020204" pitchFamily="34" charset="0"/>
              </a:rPr>
              <a:t>Business Case: </a:t>
            </a:r>
          </a:p>
          <a:p>
            <a:pPr>
              <a:spcBef>
                <a:spcPct val="25000"/>
              </a:spcBef>
            </a:pPr>
            <a:r>
              <a:rPr lang="en-US" sz="1400" b="0" dirty="0" smtClean="0">
                <a:latin typeface="Arial" panose="020B0604020202020204" pitchFamily="34" charset="0"/>
              </a:rPr>
              <a:t>Plastec-Stream </a:t>
            </a:r>
            <a:r>
              <a:rPr lang="en-US" sz="1400" b="0" dirty="0" err="1" smtClean="0">
                <a:latin typeface="Arial" panose="020B0604020202020204" pitchFamily="34" charset="0"/>
              </a:rPr>
              <a:t>Inc</a:t>
            </a:r>
            <a:r>
              <a:rPr lang="en-US" sz="1400" b="0" dirty="0" smtClean="0">
                <a:latin typeface="Arial" panose="020B0604020202020204" pitchFamily="34" charset="0"/>
              </a:rPr>
              <a:t> ,a packaging company that mainly produce egg cartons, has an excessive amount of  </a:t>
            </a:r>
            <a:r>
              <a:rPr lang="en-US" sz="1400" b="0" dirty="0" err="1" smtClean="0">
                <a:latin typeface="Arial" panose="020B0604020202020204" pitchFamily="34" charset="0"/>
              </a:rPr>
              <a:t>rollstock</a:t>
            </a:r>
            <a:r>
              <a:rPr lang="en-US" sz="1400" b="0" dirty="0" smtClean="0">
                <a:latin typeface="Arial" panose="020B0604020202020204" pitchFamily="34" charset="0"/>
              </a:rPr>
              <a:t> sheet scrap at the Extrusion department.</a:t>
            </a:r>
          </a:p>
          <a:p>
            <a:pPr>
              <a:spcBef>
                <a:spcPct val="25000"/>
              </a:spcBef>
            </a:pPr>
            <a:r>
              <a:rPr lang="en-US" sz="1400" b="0" dirty="0" smtClean="0">
                <a:latin typeface="Arial" panose="020B0604020202020204" pitchFamily="34" charset="0"/>
              </a:rPr>
              <a:t>This create a loss in raw materials and a big challenge on delivering on time customer orders.</a:t>
            </a:r>
            <a:endParaRPr lang="en-US" sz="1100" b="0" dirty="0">
              <a:latin typeface="Arial" panose="020B0604020202020204" pitchFamily="34" charset="0"/>
            </a:endParaRPr>
          </a:p>
        </p:txBody>
      </p:sp>
      <p:sp>
        <p:nvSpPr>
          <p:cNvPr id="8199" name="Rectangle 54"/>
          <p:cNvSpPr>
            <a:spLocks noChangeArrowheads="1"/>
          </p:cNvSpPr>
          <p:nvPr/>
        </p:nvSpPr>
        <p:spPr bwMode="auto">
          <a:xfrm>
            <a:off x="1636712" y="3178485"/>
            <a:ext cx="4459288" cy="13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pPr>
            <a:r>
              <a:rPr lang="en-US" sz="1800" dirty="0">
                <a:latin typeface="Arial" panose="020B0604020202020204" pitchFamily="34" charset="0"/>
              </a:rPr>
              <a:t>Problem Statement</a:t>
            </a:r>
            <a:r>
              <a:rPr lang="en-US" sz="1400" dirty="0">
                <a:latin typeface="Arial" panose="020B0604020202020204" pitchFamily="34" charset="0"/>
              </a:rPr>
              <a:t>:</a:t>
            </a:r>
            <a:r>
              <a:rPr lang="en-US" sz="1400" b="0" dirty="0">
                <a:latin typeface="Arial" panose="020B0604020202020204" pitchFamily="34" charset="0"/>
              </a:rPr>
              <a:t> </a:t>
            </a:r>
          </a:p>
          <a:p>
            <a:pPr>
              <a:spcBef>
                <a:spcPct val="25000"/>
              </a:spcBef>
            </a:pPr>
            <a:r>
              <a:rPr lang="en-US" sz="1400" b="0" dirty="0" smtClean="0">
                <a:latin typeface="Arial" panose="020B0604020202020204" pitchFamily="34" charset="0"/>
              </a:rPr>
              <a:t>Manufacturing and delivering on time egg cartons can</a:t>
            </a:r>
          </a:p>
          <a:p>
            <a:pPr>
              <a:spcBef>
                <a:spcPct val="25000"/>
              </a:spcBef>
            </a:pPr>
            <a:r>
              <a:rPr lang="en-US" sz="1400" b="0" dirty="0">
                <a:latin typeface="Arial" panose="020B0604020202020204" pitchFamily="34" charset="0"/>
              </a:rPr>
              <a:t>n</a:t>
            </a:r>
            <a:r>
              <a:rPr lang="en-US" sz="1400" b="0" dirty="0" smtClean="0">
                <a:latin typeface="Arial" panose="020B0604020202020204" pitchFamily="34" charset="0"/>
              </a:rPr>
              <a:t>ot be sustained with the tremendous amount of scrap(Average 3,326 LBS/day) which cost more than </a:t>
            </a:r>
          </a:p>
          <a:p>
            <a:pPr>
              <a:spcBef>
                <a:spcPct val="25000"/>
              </a:spcBef>
            </a:pPr>
            <a:r>
              <a:rPr lang="en-US" sz="1400" b="0" dirty="0" smtClean="0">
                <a:latin typeface="Arial" panose="020B0604020202020204" pitchFamily="34" charset="0"/>
              </a:rPr>
              <a:t>$3,357 per day or $1,208,520 a year.</a:t>
            </a:r>
          </a:p>
        </p:txBody>
      </p:sp>
      <p:sp>
        <p:nvSpPr>
          <p:cNvPr id="8200" name="Rectangle 59"/>
          <p:cNvSpPr>
            <a:spLocks noChangeArrowheads="1"/>
          </p:cNvSpPr>
          <p:nvPr/>
        </p:nvSpPr>
        <p:spPr bwMode="auto">
          <a:xfrm>
            <a:off x="1636712" y="4842194"/>
            <a:ext cx="45085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pPr>
            <a:r>
              <a:rPr lang="en-US" sz="1800" dirty="0">
                <a:latin typeface="Arial" panose="020B0604020202020204" pitchFamily="34" charset="0"/>
              </a:rPr>
              <a:t>Goal Statement</a:t>
            </a:r>
            <a:r>
              <a:rPr lang="en-US" sz="1400" dirty="0">
                <a:latin typeface="Arial" panose="020B0604020202020204" pitchFamily="34" charset="0"/>
              </a:rPr>
              <a:t>:</a:t>
            </a:r>
            <a:r>
              <a:rPr lang="en-US" sz="1400" b="0" dirty="0">
                <a:latin typeface="Arial" panose="020B0604020202020204" pitchFamily="34" charset="0"/>
              </a:rPr>
              <a:t> </a:t>
            </a:r>
          </a:p>
          <a:p>
            <a:pPr>
              <a:spcBef>
                <a:spcPct val="25000"/>
              </a:spcBef>
            </a:pPr>
            <a:r>
              <a:rPr lang="en-US" sz="1200" b="0" dirty="0" smtClean="0">
                <a:latin typeface="Arial" panose="020B0604020202020204" pitchFamily="34" charset="0"/>
                <a:cs typeface="Arial" panose="020B0604020202020204" pitchFamily="34" charset="0"/>
              </a:rPr>
              <a:t>Reduce Extrusion line daily scrap from 3,325 LBS to 1500 LBS by end of June 2014</a:t>
            </a:r>
            <a:r>
              <a:rPr lang="en-US" sz="1100" b="0" dirty="0">
                <a:latin typeface="Arial" panose="020B0604020202020204" pitchFamily="34" charset="0"/>
                <a:cs typeface="Arial" panose="020B0604020202020204" pitchFamily="34" charset="0"/>
              </a:rPr>
              <a:t> </a:t>
            </a:r>
            <a:r>
              <a:rPr lang="en-US" sz="1100" b="0" dirty="0" smtClean="0">
                <a:latin typeface="Arial" panose="020B0604020202020204" pitchFamily="34" charset="0"/>
                <a:cs typeface="Arial" panose="020B0604020202020204" pitchFamily="34" charset="0"/>
              </a:rPr>
              <a:t>for a saving of $544,320 a year.</a:t>
            </a:r>
            <a:endParaRPr lang="en-US" sz="1200" b="0" dirty="0">
              <a:latin typeface="Arial" panose="020B0604020202020204" pitchFamily="34" charset="0"/>
              <a:cs typeface="Arial" panose="020B0604020202020204" pitchFamily="34" charset="0"/>
            </a:endParaRPr>
          </a:p>
        </p:txBody>
      </p:sp>
      <p:sp>
        <p:nvSpPr>
          <p:cNvPr id="8201" name="Line 64"/>
          <p:cNvSpPr>
            <a:spLocks noChangeShapeType="1"/>
          </p:cNvSpPr>
          <p:nvPr/>
        </p:nvSpPr>
        <p:spPr bwMode="auto">
          <a:xfrm flipH="1">
            <a:off x="6007892" y="1524000"/>
            <a:ext cx="53976" cy="417864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Rectangle 65"/>
          <p:cNvSpPr>
            <a:spLocks noChangeArrowheads="1"/>
          </p:cNvSpPr>
          <p:nvPr/>
        </p:nvSpPr>
        <p:spPr bwMode="auto">
          <a:xfrm>
            <a:off x="6175375" y="1377969"/>
            <a:ext cx="43434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50000"/>
              </a:spcBef>
            </a:pPr>
            <a:r>
              <a:rPr lang="en-US" sz="1800" dirty="0">
                <a:latin typeface="Arial" panose="020B0604020202020204" pitchFamily="34" charset="0"/>
              </a:rPr>
              <a:t>Start / Stop Points for Project:</a:t>
            </a:r>
            <a:r>
              <a:rPr lang="en-US" sz="1800" b="0" dirty="0">
                <a:latin typeface="Arial" panose="020B0604020202020204" pitchFamily="34" charset="0"/>
              </a:rPr>
              <a:t> </a:t>
            </a:r>
          </a:p>
          <a:p>
            <a:pPr>
              <a:spcBef>
                <a:spcPct val="50000"/>
              </a:spcBef>
            </a:pPr>
            <a:r>
              <a:rPr lang="en-US" sz="1400" b="0" dirty="0" smtClean="0">
                <a:latin typeface="Arial" panose="020B0604020202020204" pitchFamily="34" charset="0"/>
              </a:rPr>
              <a:t>Extrusion Silos /Extrusion S-wrap Station</a:t>
            </a:r>
            <a:endParaRPr lang="en-US" sz="1400" b="0" dirty="0">
              <a:latin typeface="Arial" panose="020B0604020202020204" pitchFamily="34" charset="0"/>
            </a:endParaRPr>
          </a:p>
        </p:txBody>
      </p:sp>
      <p:sp>
        <p:nvSpPr>
          <p:cNvPr id="8203" name="Rectangle 66"/>
          <p:cNvSpPr>
            <a:spLocks noChangeArrowheads="1"/>
          </p:cNvSpPr>
          <p:nvPr/>
        </p:nvSpPr>
        <p:spPr bwMode="ltGray">
          <a:xfrm>
            <a:off x="9455883" y="25882"/>
            <a:ext cx="2672861"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Define - </a:t>
            </a:r>
            <a:r>
              <a:rPr lang="en-US" sz="1400" dirty="0" smtClean="0">
                <a:solidFill>
                  <a:schemeClr val="bg1"/>
                </a:solidFill>
                <a:latin typeface="Arial" panose="020B0604020202020204" pitchFamily="34" charset="0"/>
              </a:rPr>
              <a:t>Step D1</a:t>
            </a:r>
            <a:endParaRPr lang="en-US" sz="2000" dirty="0">
              <a:solidFill>
                <a:schemeClr val="bg1"/>
              </a:solidFill>
              <a:latin typeface="Arial" panose="020B0604020202020204" pitchFamily="34" charset="0"/>
            </a:endParaRPr>
          </a:p>
        </p:txBody>
      </p:sp>
      <p:sp>
        <p:nvSpPr>
          <p:cNvPr id="14" name="Rectangle 48"/>
          <p:cNvSpPr>
            <a:spLocks noChangeArrowheads="1"/>
          </p:cNvSpPr>
          <p:nvPr/>
        </p:nvSpPr>
        <p:spPr bwMode="auto">
          <a:xfrm>
            <a:off x="6205851" y="3986793"/>
            <a:ext cx="4533742"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pPr>
            <a:r>
              <a:rPr lang="en-US" sz="1800" dirty="0" smtClean="0">
                <a:latin typeface="Arial" panose="020B0604020202020204" pitchFamily="34" charset="0"/>
              </a:rPr>
              <a:t>Team/Key Stakeholder.</a:t>
            </a:r>
            <a:endParaRPr lang="en-US" sz="1800" dirty="0">
              <a:latin typeface="Arial" panose="020B0604020202020204" pitchFamily="34" charset="0"/>
            </a:endParaRPr>
          </a:p>
          <a:p>
            <a:pPr marL="285750" indent="-285750">
              <a:spcBef>
                <a:spcPct val="25000"/>
              </a:spcBef>
              <a:buFont typeface="Arial" panose="020B0604020202020204" pitchFamily="34" charset="0"/>
              <a:buChar char="•"/>
            </a:pPr>
            <a:r>
              <a:rPr lang="en-US" sz="1400" b="0" dirty="0" smtClean="0">
                <a:latin typeface="Arial" panose="020B0604020202020204" pitchFamily="34" charset="0"/>
              </a:rPr>
              <a:t>Ben Williamson      Plant Manager      Sponsor</a:t>
            </a:r>
          </a:p>
          <a:p>
            <a:pPr marL="285750" indent="-285750">
              <a:spcBef>
                <a:spcPct val="25000"/>
              </a:spcBef>
              <a:buFont typeface="Arial" panose="020B0604020202020204" pitchFamily="34" charset="0"/>
              <a:buChar char="•"/>
            </a:pPr>
            <a:r>
              <a:rPr lang="en-US" sz="1400" b="0" dirty="0" smtClean="0">
                <a:latin typeface="Arial" panose="020B0604020202020204" pitchFamily="34" charset="0"/>
              </a:rPr>
              <a:t>Dennis Prayer        QA Manager          Champion</a:t>
            </a:r>
            <a:endParaRPr lang="en-US" sz="1400" b="0" dirty="0">
              <a:latin typeface="Arial" panose="020B0604020202020204" pitchFamily="34" charset="0"/>
            </a:endParaRPr>
          </a:p>
          <a:p>
            <a:pPr marL="285750" indent="-285750">
              <a:spcBef>
                <a:spcPct val="25000"/>
              </a:spcBef>
              <a:buFont typeface="Arial" panose="020B0604020202020204" pitchFamily="34" charset="0"/>
              <a:buChar char="•"/>
            </a:pPr>
            <a:r>
              <a:rPr lang="en-US" sz="1400" b="0" dirty="0" smtClean="0">
                <a:latin typeface="Arial" panose="020B0604020202020204" pitchFamily="34" charset="0"/>
              </a:rPr>
              <a:t>Ted Davis              Extrusion </a:t>
            </a:r>
            <a:r>
              <a:rPr lang="en-US" sz="1400" b="0" dirty="0" err="1" smtClean="0">
                <a:latin typeface="Arial" panose="020B0604020202020204" pitchFamily="34" charset="0"/>
              </a:rPr>
              <a:t>Mgr</a:t>
            </a:r>
            <a:r>
              <a:rPr lang="en-US" sz="1400" b="0" dirty="0" smtClean="0">
                <a:latin typeface="Arial" panose="020B0604020202020204" pitchFamily="34" charset="0"/>
              </a:rPr>
              <a:t>       Subject Expert</a:t>
            </a:r>
          </a:p>
          <a:p>
            <a:pPr marL="285750" indent="-285750">
              <a:spcBef>
                <a:spcPct val="25000"/>
              </a:spcBef>
              <a:buFont typeface="Arial" panose="020B0604020202020204" pitchFamily="34" charset="0"/>
              <a:buChar char="•"/>
            </a:pPr>
            <a:r>
              <a:rPr lang="en-US" sz="1400" b="0" dirty="0" err="1" smtClean="0">
                <a:latin typeface="Arial" panose="020B0604020202020204" pitchFamily="34" charset="0"/>
              </a:rPr>
              <a:t>Donatien</a:t>
            </a:r>
            <a:r>
              <a:rPr lang="en-US" sz="1400" b="0" dirty="0" smtClean="0">
                <a:latin typeface="Arial" panose="020B0604020202020204" pitchFamily="34" charset="0"/>
              </a:rPr>
              <a:t> Toni        Lean Six Sigma Black Belt</a:t>
            </a:r>
          </a:p>
          <a:p>
            <a:pPr marL="285750" indent="-285750">
              <a:spcBef>
                <a:spcPct val="25000"/>
              </a:spcBef>
              <a:buFont typeface="Arial" panose="020B0604020202020204" pitchFamily="34" charset="0"/>
              <a:buChar char="•"/>
            </a:pPr>
            <a:r>
              <a:rPr lang="en-US" sz="1400" b="0" dirty="0" err="1" smtClean="0">
                <a:latin typeface="Arial" panose="020B0604020202020204" pitchFamily="34" charset="0"/>
              </a:rPr>
              <a:t>Sipola</a:t>
            </a:r>
            <a:r>
              <a:rPr lang="en-US" sz="1400" b="0" dirty="0" smtClean="0">
                <a:latin typeface="Arial" panose="020B0604020202020204" pitchFamily="34" charset="0"/>
              </a:rPr>
              <a:t> </a:t>
            </a:r>
            <a:r>
              <a:rPr lang="en-US" sz="1400" b="0" dirty="0" err="1" smtClean="0">
                <a:latin typeface="Arial" panose="020B0604020202020204" pitchFamily="34" charset="0"/>
              </a:rPr>
              <a:t>Ongewe</a:t>
            </a:r>
            <a:r>
              <a:rPr lang="en-US" sz="1400" b="0" dirty="0" smtClean="0">
                <a:latin typeface="Arial" panose="020B0604020202020204" pitchFamily="34" charset="0"/>
              </a:rPr>
              <a:t>      Lean </a:t>
            </a:r>
            <a:r>
              <a:rPr lang="en-US" sz="1400" b="0" dirty="0">
                <a:latin typeface="Arial" panose="020B0604020202020204" pitchFamily="34" charset="0"/>
              </a:rPr>
              <a:t>Six Sigma Black Belt</a:t>
            </a:r>
          </a:p>
          <a:p>
            <a:pPr marL="285750" indent="-285750">
              <a:spcBef>
                <a:spcPct val="25000"/>
              </a:spcBef>
              <a:buFont typeface="Arial" panose="020B0604020202020204" pitchFamily="34" charset="0"/>
              <a:buChar char="•"/>
            </a:pPr>
            <a:endParaRPr lang="en-US" sz="1400" b="0" dirty="0">
              <a:latin typeface="Arial" panose="020B0604020202020204" pitchFamily="34" charset="0"/>
            </a:endParaRPr>
          </a:p>
        </p:txBody>
      </p:sp>
      <p:sp>
        <p:nvSpPr>
          <p:cNvPr id="15" name="Rectangle 48"/>
          <p:cNvSpPr>
            <a:spLocks noChangeArrowheads="1"/>
          </p:cNvSpPr>
          <p:nvPr/>
        </p:nvSpPr>
        <p:spPr bwMode="auto">
          <a:xfrm>
            <a:off x="3841750" y="-17950"/>
            <a:ext cx="3758142" cy="8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spcBef>
                <a:spcPct val="25000"/>
              </a:spcBef>
            </a:pPr>
            <a:r>
              <a:rPr lang="en-US" sz="2800" dirty="0" smtClean="0">
                <a:latin typeface="Arial" panose="020B0604020202020204" pitchFamily="34" charset="0"/>
              </a:rPr>
              <a:t>Project Charter</a:t>
            </a:r>
          </a:p>
          <a:p>
            <a:pPr>
              <a:spcBef>
                <a:spcPct val="25000"/>
              </a:spcBef>
            </a:pPr>
            <a:endParaRPr lang="en-US" sz="1800" dirty="0">
              <a:latin typeface="Arial" panose="020B0604020202020204" pitchFamily="34" charset="0"/>
            </a:endParaRPr>
          </a:p>
        </p:txBody>
      </p:sp>
    </p:spTree>
    <p:extLst>
      <p:ext uri="{BB962C8B-B14F-4D97-AF65-F5344CB8AC3E}">
        <p14:creationId xmlns:p14="http://schemas.microsoft.com/office/powerpoint/2010/main" val="2296700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0"/>
          <p:cNvSpPr>
            <a:spLocks noChangeArrowheads="1"/>
          </p:cNvSpPr>
          <p:nvPr/>
        </p:nvSpPr>
        <p:spPr bwMode="ltGray">
          <a:xfrm>
            <a:off x="9250364" y="3176"/>
            <a:ext cx="2467503" cy="4670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Define - </a:t>
            </a:r>
            <a:r>
              <a:rPr lang="en-US" sz="1400" dirty="0" smtClean="0">
                <a:solidFill>
                  <a:schemeClr val="bg1"/>
                </a:solidFill>
                <a:latin typeface="Arial" panose="020B0604020202020204" pitchFamily="34" charset="0"/>
              </a:rPr>
              <a:t>Step D2</a:t>
            </a:r>
            <a:endParaRPr lang="en-US" sz="2000" dirty="0">
              <a:solidFill>
                <a:schemeClr val="bg1"/>
              </a:solidFill>
              <a:latin typeface="Arial" panose="020B0604020202020204" pitchFamily="34" charset="0"/>
            </a:endParaRPr>
          </a:p>
        </p:txBody>
      </p:sp>
      <p:sp>
        <p:nvSpPr>
          <p:cNvPr id="12" name="Rectangle 71"/>
          <p:cNvSpPr>
            <a:spLocks noChangeArrowheads="1"/>
          </p:cNvSpPr>
          <p:nvPr/>
        </p:nvSpPr>
        <p:spPr bwMode="auto">
          <a:xfrm>
            <a:off x="5670392" y="100013"/>
            <a:ext cx="34307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Extrusion SIPOC </a:t>
            </a:r>
            <a:r>
              <a:rPr lang="en-US" sz="2400" i="1" dirty="0">
                <a:solidFill>
                  <a:schemeClr val="bg1"/>
                </a:solidFill>
                <a:latin typeface="Arial" panose="020B0604020202020204" pitchFamily="34" charset="0"/>
              </a:rPr>
              <a:t>Map </a:t>
            </a:r>
          </a:p>
        </p:txBody>
      </p:sp>
      <p:graphicFrame>
        <p:nvGraphicFramePr>
          <p:cNvPr id="2" name="Table 1"/>
          <p:cNvGraphicFramePr>
            <a:graphicFrameLocks noGrp="1"/>
          </p:cNvGraphicFramePr>
          <p:nvPr>
            <p:extLst>
              <p:ext uri="{D42A27DB-BD31-4B8C-83A1-F6EECF244321}">
                <p14:modId xmlns:p14="http://schemas.microsoft.com/office/powerpoint/2010/main" val="3659087011"/>
              </p:ext>
            </p:extLst>
          </p:nvPr>
        </p:nvGraphicFramePr>
        <p:xfrm>
          <a:off x="974033" y="904462"/>
          <a:ext cx="10406270" cy="5724936"/>
        </p:xfrm>
        <a:graphic>
          <a:graphicData uri="http://schemas.openxmlformats.org/drawingml/2006/table">
            <a:tbl>
              <a:tblPr/>
              <a:tblGrid>
                <a:gridCol w="1424688"/>
                <a:gridCol w="188167"/>
                <a:gridCol w="1424688"/>
                <a:gridCol w="201606"/>
                <a:gridCol w="1424688"/>
                <a:gridCol w="174726"/>
                <a:gridCol w="1424688"/>
                <a:gridCol w="295690"/>
                <a:gridCol w="1424688"/>
                <a:gridCol w="352812"/>
                <a:gridCol w="1424688"/>
                <a:gridCol w="645141"/>
              </a:tblGrid>
              <a:tr h="647715">
                <a:tc gridSpan="11">
                  <a:txBody>
                    <a:bodyPr/>
                    <a:lstStyle/>
                    <a:p>
                      <a:pPr algn="ctr" fontAlgn="b"/>
                      <a:r>
                        <a:rPr lang="en-US" sz="3200" b="1" i="0" u="none" strike="noStrike" dirty="0">
                          <a:effectLst/>
                          <a:latin typeface="Arial"/>
                        </a:rPr>
                        <a:t>SIPOC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183519">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259086">
                <a:tc>
                  <a:txBody>
                    <a:bodyPr/>
                    <a:lstStyle/>
                    <a:p>
                      <a:pPr algn="ctr" fontAlgn="b"/>
                      <a:r>
                        <a:rPr lang="en-US" sz="1300" b="1" i="0" u="none" strike="noStrike">
                          <a:effectLst/>
                          <a:latin typeface="Arial"/>
                        </a:rPr>
                        <a:t>Suppliers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3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300" b="1" i="0" u="none" strike="noStrike">
                          <a:effectLst/>
                          <a:latin typeface="Arial"/>
                        </a:rPr>
                        <a:t>Inputs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3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300" b="1" i="0" u="none" strike="noStrike">
                          <a:effectLst/>
                          <a:latin typeface="Arial"/>
                        </a:rPr>
                        <a:t>Process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3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300" b="1" i="0" u="none" strike="noStrike">
                          <a:effectLst/>
                          <a:latin typeface="Arial"/>
                        </a:rPr>
                        <a:t>Outputs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3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300" b="1" i="0" u="none" strike="noStrike">
                          <a:effectLst/>
                          <a:latin typeface="Arial"/>
                        </a:rPr>
                        <a:t>Customers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3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300" b="1" i="0" u="none" strike="noStrike">
                          <a:effectLst/>
                          <a:latin typeface="Arial"/>
                        </a:rPr>
                        <a:t>Requirements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49886">
                <a:tc>
                  <a:txBody>
                    <a:bodyPr/>
                    <a:lstStyle/>
                    <a:p>
                      <a:pPr algn="l" fontAlgn="ctr"/>
                      <a:r>
                        <a:rPr lang="en-US" sz="1300" b="1"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300" b="1" i="0" u="none" strike="noStrike">
                        <a:effectLst/>
                        <a:latin typeface="Arial"/>
                      </a:endParaRPr>
                    </a:p>
                  </a:txBody>
                  <a:tcPr marL="0" marR="0" marT="0" marB="0" anchor="ctr">
                    <a:lnL>
                      <a:noFill/>
                    </a:lnL>
                    <a:lnR>
                      <a:noFill/>
                    </a:lnR>
                    <a:lnT>
                      <a:noFill/>
                    </a:lnT>
                    <a:lnB>
                      <a:noFill/>
                    </a:lnB>
                  </a:tcPr>
                </a:tc>
                <a:tc>
                  <a:txBody>
                    <a:bodyPr/>
                    <a:lstStyle/>
                    <a:p>
                      <a:pPr algn="l" fontAlgn="ctr"/>
                      <a:r>
                        <a:rPr lang="en-US" sz="9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r>
                        <a:rPr lang="en-US" sz="9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r>
                        <a:rPr lang="en-US" sz="9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r>
                        <a:rPr lang="en-US" sz="9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r>
                        <a:rPr lang="en-US" sz="9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r>
              <a:tr h="211442">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1100" b="0"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a:effectLst/>
                          <a:latin typeface="Arial"/>
                        </a:rPr>
                        <a:t>Blender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rowSpan="2">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r>
              <a:tr h="211442">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1100" b="0"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r>
                        <a:rPr lang="en-US" sz="11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r>
              <a:tr h="226699">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1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215905">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900" b="0" i="0" u="none" strike="noStrike">
                        <a:effectLst/>
                        <a:latin typeface="Arial"/>
                      </a:endParaRPr>
                    </a:p>
                  </a:txBody>
                  <a:tcPr marL="0" marR="0" marT="0" marB="0" anchor="ctr">
                    <a:lnL>
                      <a:noFill/>
                    </a:lnL>
                    <a:lnR>
                      <a:noFill/>
                    </a:lnR>
                    <a:lnT>
                      <a:noFill/>
                    </a:lnT>
                    <a:lnB>
                      <a:noFill/>
                    </a:lnB>
                  </a:tcPr>
                </a:tc>
                <a:tc>
                  <a:txBody>
                    <a:bodyPr/>
                    <a:lstStyle/>
                    <a:p>
                      <a:pPr algn="l" fontAlgn="ctr"/>
                      <a:endParaRPr lang="en-US" sz="1100" b="0" i="0" u="none" strike="noStrike">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dirty="0">
                          <a:effectLst/>
                          <a:latin typeface="Arial"/>
                        </a:rPr>
                        <a:t>Screws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rowSpan="2">
                  <a:txBody>
                    <a:bodyPr/>
                    <a:lstStyle/>
                    <a:p>
                      <a:pPr algn="ctr" fontAlgn="ctr"/>
                      <a:endParaRPr lang="en-US" sz="1100" b="0" i="0" u="none" strike="noStrike">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effectLst/>
                          <a:latin typeface="Arial"/>
                        </a:rPr>
                        <a:t>Segment Weight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26699">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effectLst/>
                          <a:latin typeface="Arial"/>
                        </a:rPr>
                        <a:t>Crystal Polystrene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37494">
                <a:tc>
                  <a:txBody>
                    <a:bodyPr/>
                    <a:lstStyle/>
                    <a:p>
                      <a:pPr algn="ctr" fontAlgn="b"/>
                      <a:r>
                        <a:rPr lang="en-US" sz="1100" b="1" i="0" u="none" strike="noStrike">
                          <a:effectLst/>
                          <a:latin typeface="Arial"/>
                        </a:rPr>
                        <a:t>Raw materials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Virgin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effectLst/>
                          <a:latin typeface="Arial"/>
                        </a:rPr>
                        <a:t>Forming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Thickness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59086">
                <a:tc>
                  <a:txBody>
                    <a:bodyPr/>
                    <a:lstStyle/>
                    <a:p>
                      <a:pPr algn="ctr" fontAlgn="b"/>
                      <a:r>
                        <a:rPr lang="en-US" sz="1100" b="1" i="0" u="none" strike="noStrike">
                          <a:effectLst/>
                          <a:latin typeface="Arial"/>
                        </a:rPr>
                        <a:t>Suppliers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Color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a:effectLst/>
                          <a:latin typeface="Arial"/>
                        </a:rPr>
                        <a:t>Die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300" b="1" i="0" u="none" strike="noStrike">
                          <a:effectLst/>
                          <a:latin typeface="Arial"/>
                        </a:rPr>
                        <a:t>Foam sheet  (Rollstock)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300" b="1"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1100" b="1"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69881">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Talc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300" b="1"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a:rPr>
                        <a:t>Cell size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37494">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Butane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effectLst/>
                          <a:latin typeface="Arial"/>
                        </a:rPr>
                        <a:t>Printing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15905">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ctr"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a:effectLst/>
                          <a:latin typeface="Arial"/>
                        </a:rPr>
                        <a:t>Mandrel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rowSpan="2">
                  <a:txBody>
                    <a:bodyPr/>
                    <a:lstStyle/>
                    <a:p>
                      <a:pPr algn="ctr" fontAlgn="ctr"/>
                      <a:endParaRPr lang="en-US" sz="1100" b="0" i="0" u="none" strike="noStrike" dirty="0">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effectLst/>
                          <a:latin typeface="Arial"/>
                        </a:rPr>
                        <a:t>Color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26699">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37494">
                <a:tc>
                  <a:txBody>
                    <a:bodyPr/>
                    <a:lstStyle/>
                    <a:p>
                      <a:pPr algn="ctr" fontAlgn="ctr"/>
                      <a:r>
                        <a:rPr lang="en-US" sz="1100" b="1" i="0" u="none" strike="noStrike">
                          <a:effectLst/>
                          <a:latin typeface="Arial"/>
                        </a:rPr>
                        <a:t>Grinders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1"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a:rPr>
                        <a:t>Regrind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11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smtClean="0">
                          <a:effectLst/>
                          <a:latin typeface="Arial"/>
                        </a:rPr>
                        <a:t>          Orientation</a:t>
                      </a:r>
                      <a:endParaRPr lang="en-US" sz="900" b="0" i="0" u="none" strike="noStrike" dirty="0">
                        <a:effectLst/>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226699">
                <a:tc>
                  <a:txBody>
                    <a:bodyPr/>
                    <a:lstStyle/>
                    <a:p>
                      <a:pPr algn="ctr" fontAlgn="ctr"/>
                      <a:endParaRPr lang="en-US" sz="1100" b="0" i="0" u="none" strike="noStrike">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a:effectLst/>
                          <a:latin typeface="Arial"/>
                        </a:rPr>
                        <a:t>S-wrap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ctr" fontAlgn="ctr"/>
                      <a:endParaRPr lang="en-US" sz="1100" b="0" i="0" u="none" strike="noStrike" dirty="0">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ctr" fontAlgn="ctr"/>
                      <a:r>
                        <a:rPr lang="en-US" sz="1100" b="1" i="0" u="none" strike="noStrike">
                          <a:effectLst/>
                          <a:latin typeface="Arial"/>
                        </a:rPr>
                        <a:t> </a:t>
                      </a:r>
                    </a:p>
                  </a:txBody>
                  <a:tcPr marL="0" marR="0" marT="0" marB="0" anchor="ctr">
                    <a:lnL>
                      <a:noFill/>
                    </a:lnL>
                    <a:lnR>
                      <a:noFill/>
                    </a:lnR>
                    <a:lnT>
                      <a:noFill/>
                    </a:lnT>
                    <a:lnB>
                      <a:noFill/>
                    </a:lnB>
                    <a:solidFill>
                      <a:srgbClr val="FFFFFF"/>
                    </a:solidFill>
                  </a:tcPr>
                </a:tc>
                <a:tc>
                  <a:txBody>
                    <a:bodyPr/>
                    <a:lstStyle/>
                    <a:p>
                      <a:pPr algn="ctr" fontAlgn="b"/>
                      <a:endParaRPr lang="en-US" sz="11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237494">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US" sz="1100" b="0" i="0" u="none" strike="noStrike">
                        <a:effectLst/>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ctr" fontAlgn="ctr"/>
                      <a:endParaRPr lang="en-US" sz="1100" b="0" i="0" u="none" strike="noStrike">
                        <a:effectLst/>
                        <a:latin typeface="Arial"/>
                      </a:endParaRPr>
                    </a:p>
                  </a:txBody>
                  <a:tcPr marL="0" marR="0" marT="0" marB="0" anchor="ctr">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ctr" fontAlgn="ctr"/>
                      <a:r>
                        <a:rPr lang="en-US" sz="1100" b="1" i="0" u="none" strike="noStrike">
                          <a:effectLst/>
                          <a:latin typeface="Arial"/>
                        </a:rPr>
                        <a:t> </a:t>
                      </a:r>
                    </a:p>
                  </a:txBody>
                  <a:tcPr marL="0" marR="0" marT="0" marB="0" anchor="ctr">
                    <a:lnL>
                      <a:noFill/>
                    </a:lnL>
                    <a:lnR>
                      <a:noFill/>
                    </a:lnR>
                    <a:lnT>
                      <a:noFill/>
                    </a:lnT>
                    <a:lnB>
                      <a:noFill/>
                    </a:lnB>
                    <a:solidFill>
                      <a:srgbClr val="FFFFFF"/>
                    </a:solidFill>
                  </a:tcPr>
                </a:tc>
                <a:tc>
                  <a:txBody>
                    <a:bodyPr/>
                    <a:lstStyle/>
                    <a:p>
                      <a:pPr algn="ctr" fontAlgn="b"/>
                      <a:endParaRPr lang="en-US" sz="11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194315">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a:endParaRPr>
                    </a:p>
                  </a:txBody>
                  <a:tcPr marL="0" marR="0" marT="0" marB="0" anchor="b">
                    <a:lnL>
                      <a:noFill/>
                    </a:lnL>
                    <a:lnR>
                      <a:noFill/>
                    </a:lnR>
                    <a:lnT>
                      <a:noFill/>
                    </a:lnT>
                    <a:lnB>
                      <a:noFill/>
                    </a:lnB>
                  </a:tcPr>
                </a:tc>
              </a:tr>
              <a:tr h="388629">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100" b="0" i="0" u="none" strike="noStrike">
                          <a:effectLst/>
                          <a:latin typeface="Arial"/>
                        </a:rPr>
                        <a:t>Winder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000" b="0" i="0" u="none" strike="noStrike">
                          <a:solidFill>
                            <a:srgbClr val="FF0000"/>
                          </a:solidFill>
                          <a:effectLst/>
                          <a:latin typeface="Arial"/>
                        </a:rPr>
                        <a:t>In specs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94315">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9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183519">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183519">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a:endParaRPr>
                    </a:p>
                  </a:txBody>
                  <a:tcPr marL="0" marR="0" marT="0" marB="0" anchor="b">
                    <a:lnL>
                      <a:noFill/>
                    </a:lnL>
                    <a:lnR>
                      <a:noFill/>
                    </a:lnR>
                    <a:lnT>
                      <a:noFill/>
                    </a:lnT>
                    <a:lnB>
                      <a:noFill/>
                    </a:lnB>
                  </a:tcPr>
                </a:tc>
              </a:tr>
            </a:tbl>
          </a:graphicData>
        </a:graphic>
      </p:graphicFrame>
      <p:sp>
        <p:nvSpPr>
          <p:cNvPr id="6" name="Down Arrow 5"/>
          <p:cNvSpPr/>
          <p:nvPr/>
        </p:nvSpPr>
        <p:spPr>
          <a:xfrm>
            <a:off x="4864997" y="2716489"/>
            <a:ext cx="46037" cy="120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Down Arrow 7"/>
          <p:cNvSpPr/>
          <p:nvPr/>
        </p:nvSpPr>
        <p:spPr>
          <a:xfrm>
            <a:off x="4861959" y="3382925"/>
            <a:ext cx="46038" cy="119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Down Arrow 8"/>
          <p:cNvSpPr/>
          <p:nvPr/>
        </p:nvSpPr>
        <p:spPr>
          <a:xfrm>
            <a:off x="4841978" y="4178441"/>
            <a:ext cx="46037" cy="120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Down Arrow 9"/>
          <p:cNvSpPr/>
          <p:nvPr/>
        </p:nvSpPr>
        <p:spPr>
          <a:xfrm>
            <a:off x="4823204" y="4808192"/>
            <a:ext cx="46038" cy="120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Down Arrow 12"/>
          <p:cNvSpPr/>
          <p:nvPr/>
        </p:nvSpPr>
        <p:spPr>
          <a:xfrm>
            <a:off x="4823204" y="5511248"/>
            <a:ext cx="46038"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Down Arrow 13"/>
          <p:cNvSpPr/>
          <p:nvPr/>
        </p:nvSpPr>
        <p:spPr>
          <a:xfrm>
            <a:off x="9972779" y="5069854"/>
            <a:ext cx="45719" cy="555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p:cNvSpPr txBox="1"/>
          <p:nvPr/>
        </p:nvSpPr>
        <p:spPr>
          <a:xfrm>
            <a:off x="7620000" y="4808192"/>
            <a:ext cx="1383323" cy="261610"/>
          </a:xfrm>
          <a:prstGeom prst="rect">
            <a:avLst/>
          </a:prstGeom>
          <a:noFill/>
        </p:spPr>
        <p:txBody>
          <a:bodyPr wrap="square" rtlCol="0">
            <a:spAutoFit/>
          </a:bodyPr>
          <a:lstStyle/>
          <a:p>
            <a:r>
              <a:rPr lang="en-US" sz="1100" b="1" dirty="0" smtClean="0"/>
              <a:t>External Customers</a:t>
            </a:r>
            <a:endParaRPr lang="en-US" sz="1100" b="1" dirty="0"/>
          </a:p>
        </p:txBody>
      </p:sp>
    </p:spTree>
    <p:extLst>
      <p:ext uri="{BB962C8B-B14F-4D97-AF65-F5344CB8AC3E}">
        <p14:creationId xmlns:p14="http://schemas.microsoft.com/office/powerpoint/2010/main" val="1672278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4102"/>
            <a:ext cx="10515600" cy="1325563"/>
          </a:xfrm>
        </p:spPr>
        <p:txBody>
          <a:bodyPr/>
          <a:lstStyle/>
          <a:p>
            <a:r>
              <a:rPr lang="en-US" dirty="0" smtClean="0"/>
              <a:t>           Outcome of Measure Phase</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The Goal of Measure Phase – To establish current baseline:</a:t>
            </a:r>
          </a:p>
          <a:p>
            <a:pPr lvl="1"/>
            <a:r>
              <a:rPr lang="en-US" dirty="0" smtClean="0"/>
              <a:t>Current Process Map</a:t>
            </a:r>
          </a:p>
          <a:p>
            <a:pPr lvl="1"/>
            <a:r>
              <a:rPr lang="en-US" dirty="0" smtClean="0"/>
              <a:t>Descriptive Statistics</a:t>
            </a:r>
          </a:p>
          <a:p>
            <a:pPr lvl="2"/>
            <a:r>
              <a:rPr lang="en-US" dirty="0" smtClean="0"/>
              <a:t>Daily Scrap Average</a:t>
            </a:r>
          </a:p>
          <a:p>
            <a:pPr lvl="2"/>
            <a:r>
              <a:rPr lang="en-US" dirty="0" smtClean="0"/>
              <a:t>Daily Prime Average</a:t>
            </a:r>
          </a:p>
          <a:p>
            <a:pPr lvl="1"/>
            <a:r>
              <a:rPr lang="en-US" dirty="0" smtClean="0"/>
              <a:t>Variation Analysis </a:t>
            </a:r>
          </a:p>
          <a:p>
            <a:pPr lvl="2"/>
            <a:r>
              <a:rPr lang="en-US" dirty="0" smtClean="0"/>
              <a:t>Can we trust data we obtain from the process?</a:t>
            </a:r>
          </a:p>
          <a:p>
            <a:pPr lvl="1"/>
            <a:r>
              <a:rPr lang="en-US" dirty="0" smtClean="0"/>
              <a:t>Determine Process Capability</a:t>
            </a:r>
          </a:p>
          <a:p>
            <a:pPr lvl="2"/>
            <a:r>
              <a:rPr lang="en-US" dirty="0" smtClean="0"/>
              <a:t>Can we produce a product which will meet the customers tolerances?</a:t>
            </a:r>
          </a:p>
          <a:p>
            <a:pPr lvl="1"/>
            <a:r>
              <a:rPr lang="en-US" dirty="0" smtClean="0"/>
              <a:t>Scrap per cause</a:t>
            </a:r>
          </a:p>
          <a:p>
            <a:pPr lvl="2"/>
            <a:r>
              <a:rPr lang="en-US" dirty="0" smtClean="0"/>
              <a:t>Identify our baseline list of scrap causes</a:t>
            </a:r>
            <a:endParaRPr lang="en-US" dirty="0"/>
          </a:p>
        </p:txBody>
      </p:sp>
      <p:sp>
        <p:nvSpPr>
          <p:cNvPr id="6" name="Rectangle 3"/>
          <p:cNvSpPr>
            <a:spLocks noChangeArrowheads="1"/>
          </p:cNvSpPr>
          <p:nvPr/>
        </p:nvSpPr>
        <p:spPr bwMode="ltGray">
          <a:xfrm>
            <a:off x="9250364" y="3176"/>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Measure-</a:t>
            </a:r>
            <a:r>
              <a:rPr lang="en-US" sz="1400" dirty="0" smtClean="0">
                <a:solidFill>
                  <a:schemeClr val="bg1"/>
                </a:solidFill>
                <a:latin typeface="Arial" panose="020B0604020202020204" pitchFamily="34" charset="0"/>
              </a:rPr>
              <a:t>Step M0</a:t>
            </a:r>
            <a:endParaRPr lang="en-US"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6604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9782" y="19637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sz="2400" b="0">
              <a:solidFill>
                <a:schemeClr val="bg1"/>
              </a:solidFill>
              <a:latin typeface="Arial" panose="020B0604020202020204" pitchFamily="34" charset="0"/>
            </a:endParaRPr>
          </a:p>
        </p:txBody>
      </p:sp>
      <p:sp>
        <p:nvSpPr>
          <p:cNvPr id="24579" name="Rectangle 3"/>
          <p:cNvSpPr>
            <a:spLocks noChangeArrowheads="1"/>
          </p:cNvSpPr>
          <p:nvPr/>
        </p:nvSpPr>
        <p:spPr bwMode="ltGray">
          <a:xfrm>
            <a:off x="9250364" y="3176"/>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Measure-</a:t>
            </a:r>
            <a:r>
              <a:rPr lang="en-US" sz="1400" dirty="0" smtClean="0">
                <a:solidFill>
                  <a:schemeClr val="bg1"/>
                </a:solidFill>
                <a:latin typeface="Arial" panose="020B0604020202020204" pitchFamily="34" charset="0"/>
              </a:rPr>
              <a:t>Step M1</a:t>
            </a:r>
            <a:endParaRPr lang="en-US" sz="2000" dirty="0">
              <a:solidFill>
                <a:schemeClr val="bg1"/>
              </a:solidFill>
              <a:latin typeface="Arial" panose="020B0604020202020204" pitchFamily="34" charset="0"/>
            </a:endParaRPr>
          </a:p>
        </p:txBody>
      </p:sp>
      <p:sp>
        <p:nvSpPr>
          <p:cNvPr id="24581" name="Text Box 5"/>
          <p:cNvSpPr txBox="1">
            <a:spLocks noChangeArrowheads="1"/>
          </p:cNvSpPr>
          <p:nvPr/>
        </p:nvSpPr>
        <p:spPr bwMode="auto">
          <a:xfrm>
            <a:off x="1747838" y="835026"/>
            <a:ext cx="1027845"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Baseline</a:t>
            </a:r>
            <a:endParaRPr lang="en-US" dirty="0">
              <a:solidFill>
                <a:schemeClr val="bg1"/>
              </a:solidFill>
              <a:latin typeface="Arial" panose="020B0604020202020204" pitchFamily="34" charset="0"/>
            </a:endParaRPr>
          </a:p>
        </p:txBody>
      </p:sp>
      <p:sp>
        <p:nvSpPr>
          <p:cNvPr id="6" name="Rectangle 71"/>
          <p:cNvSpPr>
            <a:spLocks noChangeArrowheads="1"/>
          </p:cNvSpPr>
          <p:nvPr/>
        </p:nvSpPr>
        <p:spPr bwMode="auto">
          <a:xfrm>
            <a:off x="4145936" y="100013"/>
            <a:ext cx="49552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Extrusion Current Process  </a:t>
            </a:r>
            <a:r>
              <a:rPr lang="en-US" sz="2400" i="1" dirty="0">
                <a:solidFill>
                  <a:schemeClr val="bg1"/>
                </a:solidFill>
                <a:latin typeface="Arial" panose="020B0604020202020204" pitchFamily="34" charset="0"/>
              </a:rPr>
              <a:t>Map </a:t>
            </a:r>
          </a:p>
        </p:txBody>
      </p:sp>
      <p:pic>
        <p:nvPicPr>
          <p:cNvPr id="5" name="Picture 4"/>
          <p:cNvPicPr>
            <a:picLocks noChangeAspect="1"/>
          </p:cNvPicPr>
          <p:nvPr/>
        </p:nvPicPr>
        <p:blipFill>
          <a:blip r:embed="rId3"/>
          <a:stretch>
            <a:fillRect/>
          </a:stretch>
        </p:blipFill>
        <p:spPr>
          <a:xfrm>
            <a:off x="293782" y="1275907"/>
            <a:ext cx="11898218" cy="5305646"/>
          </a:xfrm>
          <a:prstGeom prst="rect">
            <a:avLst/>
          </a:prstGeom>
        </p:spPr>
      </p:pic>
    </p:spTree>
    <p:extLst>
      <p:ext uri="{BB962C8B-B14F-4D97-AF65-F5344CB8AC3E}">
        <p14:creationId xmlns:p14="http://schemas.microsoft.com/office/powerpoint/2010/main" val="165296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49782" y="19637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a:endParaRPr lang="en-US" sz="2400" b="0">
              <a:solidFill>
                <a:schemeClr val="bg1"/>
              </a:solidFill>
              <a:latin typeface="Arial" panose="020B0604020202020204" pitchFamily="34" charset="0"/>
            </a:endParaRPr>
          </a:p>
        </p:txBody>
      </p:sp>
      <p:sp>
        <p:nvSpPr>
          <p:cNvPr id="24579" name="Rectangle 3"/>
          <p:cNvSpPr>
            <a:spLocks noChangeArrowheads="1"/>
          </p:cNvSpPr>
          <p:nvPr/>
        </p:nvSpPr>
        <p:spPr bwMode="ltGray">
          <a:xfrm>
            <a:off x="9250364" y="3176"/>
            <a:ext cx="2315103" cy="6572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ctr" eaLnBrk="1" hangingPunct="1">
              <a:spcBef>
                <a:spcPct val="20000"/>
              </a:spcBef>
            </a:pPr>
            <a:r>
              <a:rPr lang="en-US" sz="2000" dirty="0" smtClean="0">
                <a:solidFill>
                  <a:schemeClr val="bg1"/>
                </a:solidFill>
                <a:latin typeface="Arial" panose="020B0604020202020204" pitchFamily="34" charset="0"/>
              </a:rPr>
              <a:t>Measure-</a:t>
            </a:r>
            <a:r>
              <a:rPr lang="en-US" sz="1400" dirty="0" smtClean="0">
                <a:solidFill>
                  <a:schemeClr val="bg1"/>
                </a:solidFill>
                <a:latin typeface="Arial" panose="020B0604020202020204" pitchFamily="34" charset="0"/>
              </a:rPr>
              <a:t>Step M21</a:t>
            </a:r>
            <a:endParaRPr lang="en-US" sz="2000" dirty="0">
              <a:solidFill>
                <a:schemeClr val="bg1"/>
              </a:solidFill>
              <a:latin typeface="Arial" panose="020B0604020202020204" pitchFamily="34" charset="0"/>
            </a:endParaRPr>
          </a:p>
        </p:txBody>
      </p:sp>
      <p:sp>
        <p:nvSpPr>
          <p:cNvPr id="24580" name="Rectangle 4"/>
          <p:cNvSpPr>
            <a:spLocks noChangeArrowheads="1"/>
          </p:cNvSpPr>
          <p:nvPr/>
        </p:nvSpPr>
        <p:spPr bwMode="auto">
          <a:xfrm>
            <a:off x="6310477" y="101600"/>
            <a:ext cx="2904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pPr algn="r"/>
            <a:r>
              <a:rPr lang="en-US" sz="2400" i="1" dirty="0" smtClean="0">
                <a:solidFill>
                  <a:schemeClr val="bg1"/>
                </a:solidFill>
                <a:latin typeface="Arial" panose="020B0604020202020204" pitchFamily="34" charset="0"/>
              </a:rPr>
              <a:t>Baseline Statistics</a:t>
            </a:r>
            <a:endParaRPr lang="en-US" sz="2400" i="1" dirty="0">
              <a:solidFill>
                <a:schemeClr val="bg1"/>
              </a:solidFill>
              <a:latin typeface="Arial" panose="020B0604020202020204" pitchFamily="34" charset="0"/>
            </a:endParaRPr>
          </a:p>
        </p:txBody>
      </p:sp>
      <p:sp>
        <p:nvSpPr>
          <p:cNvPr id="24581" name="Text Box 5"/>
          <p:cNvSpPr txBox="1">
            <a:spLocks noChangeArrowheads="1"/>
          </p:cNvSpPr>
          <p:nvPr/>
        </p:nvSpPr>
        <p:spPr bwMode="auto">
          <a:xfrm>
            <a:off x="1184502" y="923248"/>
            <a:ext cx="2182008" cy="338554"/>
          </a:xfrm>
          <a:prstGeom prst="rect">
            <a:avLst/>
          </a:prstGeom>
          <a:gradFill rotWithShape="0">
            <a:gsLst>
              <a:gs pos="0">
                <a:srgbClr val="FF0000"/>
              </a:gs>
              <a:gs pos="100000">
                <a:srgbClr val="76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a:solidFill>
                  <a:schemeClr val="tx1"/>
                </a:solidFill>
                <a:latin typeface="Arial Narrow" panose="020B0606020202030204" pitchFamily="34" charset="0"/>
              </a:defRPr>
            </a:lvl1pPr>
            <a:lvl2pPr marL="742950" indent="-285750">
              <a:defRPr sz="1600" b="1">
                <a:solidFill>
                  <a:schemeClr val="tx1"/>
                </a:solidFill>
                <a:latin typeface="Arial Narrow" panose="020B0606020202030204" pitchFamily="34" charset="0"/>
              </a:defRPr>
            </a:lvl2pPr>
            <a:lvl3pPr marL="1143000" indent="-228600">
              <a:defRPr sz="1600" b="1">
                <a:solidFill>
                  <a:schemeClr val="tx1"/>
                </a:solidFill>
                <a:latin typeface="Arial Narrow" panose="020B0606020202030204" pitchFamily="34" charset="0"/>
              </a:defRPr>
            </a:lvl3pPr>
            <a:lvl4pPr marL="1600200" indent="-228600">
              <a:defRPr sz="1600" b="1">
                <a:solidFill>
                  <a:schemeClr val="tx1"/>
                </a:solidFill>
                <a:latin typeface="Arial Narrow" panose="020B0606020202030204" pitchFamily="34" charset="0"/>
              </a:defRPr>
            </a:lvl4pPr>
            <a:lvl5pPr marL="2057400" indent="-228600">
              <a:defRPr sz="16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6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6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6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600" b="1">
                <a:solidFill>
                  <a:schemeClr val="tx1"/>
                </a:solidFill>
                <a:latin typeface="Arial Narrow" panose="020B0606020202030204" pitchFamily="34" charset="0"/>
              </a:defRPr>
            </a:lvl9pPr>
          </a:lstStyle>
          <a:p>
            <a:r>
              <a:rPr lang="en-US" dirty="0" smtClean="0">
                <a:solidFill>
                  <a:schemeClr val="bg1"/>
                </a:solidFill>
                <a:latin typeface="Arial" panose="020B0604020202020204" pitchFamily="34" charset="0"/>
              </a:rPr>
              <a:t>Extrusion daily yield</a:t>
            </a:r>
            <a:endParaRPr lang="en-US" dirty="0">
              <a:solidFill>
                <a:schemeClr val="bg1"/>
              </a:solidFill>
              <a:latin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82098703"/>
              </p:ext>
            </p:extLst>
          </p:nvPr>
        </p:nvGraphicFramePr>
        <p:xfrm>
          <a:off x="7495443" y="1364276"/>
          <a:ext cx="3714122" cy="4259214"/>
        </p:xfrm>
        <a:graphic>
          <a:graphicData uri="http://schemas.openxmlformats.org/presentationml/2006/ole">
            <mc:AlternateContent xmlns:mc="http://schemas.openxmlformats.org/markup-compatibility/2006">
              <mc:Choice xmlns:v="urn:schemas-microsoft-com:vml" Requires="v">
                <p:oleObj spid="_x0000_s41013" name="Graph" r:id="rId4" imgW="5486400" imgH="3657600" progId="MtbGraph.Document.16">
                  <p:embed/>
                </p:oleObj>
              </mc:Choice>
              <mc:Fallback>
                <p:oleObj name="Graph" r:id="rId4" imgW="5486400" imgH="3657600" progId="MtbGraph.Document.1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5443" y="1364276"/>
                        <a:ext cx="3714122" cy="4259214"/>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2" name="Rectangle 1"/>
          <p:cNvSpPr/>
          <p:nvPr/>
        </p:nvSpPr>
        <p:spPr>
          <a:xfrm>
            <a:off x="194289" y="1367938"/>
            <a:ext cx="3859182" cy="5355312"/>
          </a:xfrm>
          <a:prstGeom prst="rect">
            <a:avLst/>
          </a:prstGeom>
        </p:spPr>
        <p:txBody>
          <a:bodyPr wrap="square">
            <a:spAutoFit/>
          </a:bodyPr>
          <a:lstStyle/>
          <a:p>
            <a:r>
              <a:rPr lang="en-US" dirty="0"/>
              <a:t>Date	Prime	Scrap	Yield</a:t>
            </a:r>
          </a:p>
          <a:p>
            <a:r>
              <a:rPr lang="en-US" dirty="0"/>
              <a:t>10/1/13	55536	3594	93.5</a:t>
            </a:r>
          </a:p>
          <a:p>
            <a:r>
              <a:rPr lang="en-US" dirty="0"/>
              <a:t>10/2/13	58973	3159	94.6</a:t>
            </a:r>
          </a:p>
          <a:p>
            <a:r>
              <a:rPr lang="en-US" dirty="0"/>
              <a:t>10/3/13	39053	1418	96.4</a:t>
            </a:r>
          </a:p>
          <a:p>
            <a:r>
              <a:rPr lang="en-US" dirty="0"/>
              <a:t>10/4/13	41844	2793	93.3</a:t>
            </a:r>
          </a:p>
          <a:p>
            <a:r>
              <a:rPr lang="en-US" dirty="0"/>
              <a:t>10/5/13	58659	2116	96.4</a:t>
            </a:r>
          </a:p>
          <a:p>
            <a:r>
              <a:rPr lang="en-US" dirty="0"/>
              <a:t>10/6/13	55753	1278	97.7</a:t>
            </a:r>
          </a:p>
          <a:p>
            <a:r>
              <a:rPr lang="en-US" dirty="0"/>
              <a:t>10/7/13	43299	3614	91.7</a:t>
            </a:r>
          </a:p>
          <a:p>
            <a:r>
              <a:rPr lang="en-US" dirty="0"/>
              <a:t>10/8/13	45082	2615	94.2</a:t>
            </a:r>
          </a:p>
          <a:p>
            <a:r>
              <a:rPr lang="en-US" dirty="0"/>
              <a:t>10/9/13	63920	2225	96.5</a:t>
            </a:r>
          </a:p>
          <a:p>
            <a:r>
              <a:rPr lang="en-US" dirty="0"/>
              <a:t>10/11/13	47917	5416	88.7</a:t>
            </a:r>
          </a:p>
          <a:p>
            <a:r>
              <a:rPr lang="en-US" dirty="0"/>
              <a:t>10/12/13	60870	881	98.6</a:t>
            </a:r>
          </a:p>
          <a:p>
            <a:r>
              <a:rPr lang="en-US" dirty="0"/>
              <a:t>10/13/13	63668	2282	96.4</a:t>
            </a:r>
          </a:p>
          <a:p>
            <a:r>
              <a:rPr lang="en-US" dirty="0"/>
              <a:t>10/14/13	63527	972	98.5</a:t>
            </a:r>
          </a:p>
          <a:p>
            <a:r>
              <a:rPr lang="en-US" dirty="0"/>
              <a:t>10/15/13	47258	1524	96.8</a:t>
            </a:r>
          </a:p>
          <a:p>
            <a:r>
              <a:rPr lang="en-US" dirty="0"/>
              <a:t>10/16/13	36006	2315	93.6</a:t>
            </a:r>
          </a:p>
          <a:p>
            <a:r>
              <a:rPr lang="en-US" dirty="0"/>
              <a:t>10/17/13	48245	3186	93.4</a:t>
            </a:r>
          </a:p>
          <a:p>
            <a:r>
              <a:rPr lang="en-US" dirty="0"/>
              <a:t>10/18/13	50529	6793	86.6</a:t>
            </a:r>
          </a:p>
          <a:p>
            <a:r>
              <a:rPr lang="en-US" dirty="0"/>
              <a:t>10/19/13	44889	1278	</a:t>
            </a:r>
            <a:r>
              <a:rPr lang="en-US" dirty="0" smtClean="0"/>
              <a:t>97.2</a:t>
            </a:r>
            <a:endParaRPr lang="en-US" dirty="0"/>
          </a:p>
        </p:txBody>
      </p:sp>
      <p:pic>
        <p:nvPicPr>
          <p:cNvPr id="6" name="Picture 5"/>
          <p:cNvPicPr>
            <a:picLocks noChangeAspect="1"/>
          </p:cNvPicPr>
          <p:nvPr/>
        </p:nvPicPr>
        <p:blipFill>
          <a:blip r:embed="rId6"/>
          <a:stretch>
            <a:fillRect/>
          </a:stretch>
        </p:blipFill>
        <p:spPr>
          <a:xfrm>
            <a:off x="3636260" y="1364276"/>
            <a:ext cx="3789216" cy="425921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37352448"/>
              </p:ext>
            </p:extLst>
          </p:nvPr>
        </p:nvGraphicFramePr>
        <p:xfrm>
          <a:off x="4053471" y="822139"/>
          <a:ext cx="3028949" cy="439663"/>
        </p:xfrm>
        <a:graphic>
          <a:graphicData uri="http://schemas.openxmlformats.org/drawingml/2006/table">
            <a:tbl>
              <a:tblPr firstRow="1" bandRow="1">
                <a:tableStyleId>{5C22544A-7EE6-4342-B048-85BDC9FD1C3A}</a:tableStyleId>
              </a:tblPr>
              <a:tblGrid>
                <a:gridCol w="3028949"/>
              </a:tblGrid>
              <a:tr h="439663">
                <a:tc>
                  <a:txBody>
                    <a:bodyPr/>
                    <a:lstStyle/>
                    <a:p>
                      <a:r>
                        <a:rPr lang="en-US" dirty="0" smtClean="0">
                          <a:solidFill>
                            <a:srgbClr val="FFFF00"/>
                          </a:solidFill>
                        </a:rPr>
                        <a:t>Mean daily Scrap = 3,326</a:t>
                      </a:r>
                      <a:r>
                        <a:rPr lang="en-US" baseline="0" dirty="0" smtClean="0">
                          <a:solidFill>
                            <a:srgbClr val="FFFF00"/>
                          </a:solidFill>
                        </a:rPr>
                        <a:t> LBS</a:t>
                      </a:r>
                      <a:endParaRPr lang="en-US" dirty="0">
                        <a:solidFill>
                          <a:srgbClr val="FFFF00"/>
                        </a:solidFill>
                      </a:endParaRPr>
                    </a:p>
                  </a:txBody>
                  <a:tcPr>
                    <a:solidFill>
                      <a:schemeClr val="tx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85214309"/>
              </p:ext>
            </p:extLst>
          </p:nvPr>
        </p:nvGraphicFramePr>
        <p:xfrm>
          <a:off x="7854044" y="822139"/>
          <a:ext cx="3127909" cy="439663"/>
        </p:xfrm>
        <a:graphic>
          <a:graphicData uri="http://schemas.openxmlformats.org/drawingml/2006/table">
            <a:tbl>
              <a:tblPr firstRow="1" bandRow="1">
                <a:tableStyleId>{5C22544A-7EE6-4342-B048-85BDC9FD1C3A}</a:tableStyleId>
              </a:tblPr>
              <a:tblGrid>
                <a:gridCol w="3127909"/>
              </a:tblGrid>
              <a:tr h="439663">
                <a:tc>
                  <a:txBody>
                    <a:bodyPr/>
                    <a:lstStyle/>
                    <a:p>
                      <a:r>
                        <a:rPr lang="en-US" dirty="0" smtClean="0">
                          <a:solidFill>
                            <a:srgbClr val="FFFF00"/>
                          </a:solidFill>
                        </a:rPr>
                        <a:t>Mean daily prime = 53,536</a:t>
                      </a:r>
                      <a:r>
                        <a:rPr lang="en-US" baseline="0" dirty="0" smtClean="0">
                          <a:solidFill>
                            <a:srgbClr val="FFFF00"/>
                          </a:solidFill>
                        </a:rPr>
                        <a:t> LBS</a:t>
                      </a:r>
                      <a:endParaRPr lang="en-US" dirty="0">
                        <a:solidFill>
                          <a:srgbClr val="FFFF00"/>
                        </a:solidFill>
                      </a:endParaRPr>
                    </a:p>
                  </a:txBody>
                  <a:tcPr>
                    <a:solidFill>
                      <a:schemeClr val="tx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00912084"/>
              </p:ext>
            </p:extLst>
          </p:nvPr>
        </p:nvGraphicFramePr>
        <p:xfrm>
          <a:off x="6858627" y="5722821"/>
          <a:ext cx="897444" cy="439663"/>
        </p:xfrm>
        <a:graphic>
          <a:graphicData uri="http://schemas.openxmlformats.org/drawingml/2006/table">
            <a:tbl>
              <a:tblPr firstRow="1" bandRow="1">
                <a:tableStyleId>{5C22544A-7EE6-4342-B048-85BDC9FD1C3A}</a:tableStyleId>
              </a:tblPr>
              <a:tblGrid>
                <a:gridCol w="897444"/>
              </a:tblGrid>
              <a:tr h="439663">
                <a:tc>
                  <a:txBody>
                    <a:bodyPr/>
                    <a:lstStyle/>
                    <a:p>
                      <a:r>
                        <a:rPr lang="en-US" dirty="0" smtClean="0"/>
                        <a:t>N=103</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34829343"/>
              </p:ext>
            </p:extLst>
          </p:nvPr>
        </p:nvGraphicFramePr>
        <p:xfrm>
          <a:off x="5434615" y="6143354"/>
          <a:ext cx="3815749" cy="439663"/>
        </p:xfrm>
        <a:graphic>
          <a:graphicData uri="http://schemas.openxmlformats.org/drawingml/2006/table">
            <a:tbl>
              <a:tblPr firstRow="1" bandRow="1">
                <a:tableStyleId>{5C22544A-7EE6-4342-B048-85BDC9FD1C3A}</a:tableStyleId>
              </a:tblPr>
              <a:tblGrid>
                <a:gridCol w="3815749"/>
              </a:tblGrid>
              <a:tr h="439663">
                <a:tc>
                  <a:txBody>
                    <a:bodyPr/>
                    <a:lstStyle/>
                    <a:p>
                      <a:r>
                        <a:rPr lang="en-US" dirty="0" smtClean="0"/>
                        <a:t>Period</a:t>
                      </a:r>
                      <a:r>
                        <a:rPr lang="en-US" baseline="0" dirty="0" smtClean="0"/>
                        <a:t> = </a:t>
                      </a:r>
                      <a:r>
                        <a:rPr lang="en-US" dirty="0" smtClean="0"/>
                        <a:t>10/1/2013</a:t>
                      </a:r>
                      <a:r>
                        <a:rPr lang="en-US" baseline="0" dirty="0" smtClean="0"/>
                        <a:t> thru 1/24/2014</a:t>
                      </a:r>
                      <a:endParaRPr lang="en-US" dirty="0"/>
                    </a:p>
                  </a:txBody>
                  <a:tcPr/>
                </a:tc>
              </a:tr>
            </a:tbl>
          </a:graphicData>
        </a:graphic>
      </p:graphicFrame>
    </p:spTree>
    <p:extLst>
      <p:ext uri="{BB962C8B-B14F-4D97-AF65-F5344CB8AC3E}">
        <p14:creationId xmlns:p14="http://schemas.microsoft.com/office/powerpoint/2010/main" val="378569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design2" id="{FCF63D29-0716-4ADD-835D-C4DB63230FE3}" vid="{D364999E-BCB5-4DC3-8746-C81F330F7BF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design2" id="{FCF63D29-0716-4ADD-835D-C4DB63230FE3}" vid="{D364999E-BCB5-4DC3-8746-C81F330F7BF1}"/>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gradFill>
            <a:gsLst>
              <a:gs pos="21000">
                <a:srgbClr val="92D050">
                  <a:alpha val="85000"/>
                  <a:lumMod val="84000"/>
                  <a:lumOff val="1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2109422</TotalTime>
  <Words>4256</Words>
  <Application>Microsoft Office PowerPoint</Application>
  <PresentationFormat>Custom</PresentationFormat>
  <Paragraphs>823</Paragraphs>
  <Slides>25</Slides>
  <Notes>17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25</vt:i4>
      </vt:variant>
    </vt:vector>
  </HeadingPairs>
  <TitlesOfParts>
    <vt:vector size="31" baseType="lpstr">
      <vt:lpstr>Office Theme</vt:lpstr>
      <vt:lpstr>2_Office Theme</vt:lpstr>
      <vt:lpstr>1_Office Theme</vt:lpstr>
      <vt:lpstr>3_Office Theme</vt:lpstr>
      <vt:lpstr>Graph</vt:lpstr>
      <vt:lpstr>Worksheet</vt:lpstr>
      <vt:lpstr>PowerPoint Presentation</vt:lpstr>
      <vt:lpstr>PowerPoint Presentation</vt:lpstr>
      <vt:lpstr>PowerPoint Presentation</vt:lpstr>
      <vt:lpstr>PowerPoint Presentation</vt:lpstr>
      <vt:lpstr>PowerPoint Presentation</vt:lpstr>
      <vt:lpstr>PowerPoint Presentation</vt:lpstr>
      <vt:lpstr>           Outcome of Measure Phase</vt:lpstr>
      <vt:lpstr>PowerPoint Presentation</vt:lpstr>
      <vt:lpstr>PowerPoint Presentation</vt:lpstr>
      <vt:lpstr>    </vt:lpstr>
      <vt:lpstr>PowerPoint Presentation</vt:lpstr>
      <vt:lpstr>PowerPoint Presentation</vt:lpstr>
      <vt:lpstr>Outcome of Analyze Phase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Tdona</dc:creator>
  <cp:lastModifiedBy>Satish</cp:lastModifiedBy>
  <cp:revision>284</cp:revision>
  <cp:lastPrinted>2014-06-07T11:47:32Z</cp:lastPrinted>
  <dcterms:created xsi:type="dcterms:W3CDTF">2014-01-01T21:44:39Z</dcterms:created>
  <dcterms:modified xsi:type="dcterms:W3CDTF">2014-07-10T15:07:45Z</dcterms:modified>
</cp:coreProperties>
</file>