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83" r:id="rId3"/>
    <p:sldId id="256" r:id="rId4"/>
    <p:sldId id="264" r:id="rId5"/>
    <p:sldId id="258" r:id="rId6"/>
    <p:sldId id="260" r:id="rId7"/>
    <p:sldId id="261" r:id="rId8"/>
    <p:sldId id="284" r:id="rId9"/>
    <p:sldId id="259" r:id="rId10"/>
    <p:sldId id="263" r:id="rId11"/>
    <p:sldId id="266" r:id="rId12"/>
    <p:sldId id="268" r:id="rId13"/>
    <p:sldId id="267" r:id="rId14"/>
    <p:sldId id="282" r:id="rId15"/>
    <p:sldId id="269" r:id="rId16"/>
    <p:sldId id="271" r:id="rId17"/>
    <p:sldId id="262" r:id="rId18"/>
    <p:sldId id="265" r:id="rId19"/>
    <p:sldId id="272" r:id="rId20"/>
    <p:sldId id="270" r:id="rId21"/>
    <p:sldId id="273" r:id="rId22"/>
    <p:sldId id="274" r:id="rId23"/>
    <p:sldId id="275" r:id="rId24"/>
    <p:sldId id="277" r:id="rId25"/>
    <p:sldId id="278" r:id="rId26"/>
    <p:sldId id="276" r:id="rId27"/>
    <p:sldId id="279" r:id="rId28"/>
    <p:sldId id="280" r:id="rId29"/>
    <p:sldId id="281" r:id="rId30"/>
    <p:sldId id="25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6600"/>
    <a:srgbClr val="009900"/>
    <a:srgbClr val="00CC00"/>
    <a:srgbClr val="FFA7A7"/>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89" autoAdjust="0"/>
    <p:restoredTop sz="92571" autoAdjust="0"/>
  </p:normalViewPr>
  <p:slideViewPr>
    <p:cSldViewPr>
      <p:cViewPr>
        <p:scale>
          <a:sx n="70" d="100"/>
          <a:sy n="70" d="100"/>
        </p:scale>
        <p:origin x="-978" y="-552"/>
      </p:cViewPr>
      <p:guideLst>
        <p:guide orient="horz" pos="2160"/>
        <p:guide pos="2880"/>
      </p:guideLst>
    </p:cSldViewPr>
  </p:slideViewPr>
  <p:outlineViewPr>
    <p:cViewPr>
      <p:scale>
        <a:sx n="33" d="100"/>
        <a:sy n="33" d="100"/>
      </p:scale>
      <p:origin x="0" y="12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licia%20evans\Desktop\HW\Six%20Sigma\BBProjects\BB%20Project%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icia%20evans\Desktop\HW\Six%20Sigma\BBProjects\BB%20Project%20Analysis%20GI.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alicia%20evans\Desktop\HW\Six%20Sigma\BBProjects\BB%20Project%20Analysis%20G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1"/>
  <c:chart>
    <c:title>
      <c:tx>
        <c:rich>
          <a:bodyPr/>
          <a:lstStyle/>
          <a:p>
            <a:pPr>
              <a:defRPr/>
            </a:pPr>
            <a:r>
              <a:rPr lang="en-US" baseline="0">
                <a:solidFill>
                  <a:srgbClr val="FF6600"/>
                </a:solidFill>
              </a:rPr>
              <a:t>DSL-East GI Trend</a:t>
            </a:r>
            <a:endParaRPr lang="en-US">
              <a:solidFill>
                <a:srgbClr val="FF6600"/>
              </a:solidFill>
            </a:endParaRPr>
          </a:p>
        </c:rich>
      </c:tx>
      <c:layout>
        <c:manualLayout>
          <c:xMode val="edge"/>
          <c:yMode val="edge"/>
          <c:x val="0.26744791666666667"/>
          <c:y val="2.7233115468409608E-2"/>
        </c:manualLayout>
      </c:layout>
    </c:title>
    <c:view3D>
      <c:rotX val="20"/>
      <c:rotY val="0"/>
      <c:depthPercent val="100"/>
      <c:perspective val="0"/>
    </c:view3D>
    <c:plotArea>
      <c:layout>
        <c:manualLayout>
          <c:layoutTarget val="inner"/>
          <c:xMode val="edge"/>
          <c:yMode val="edge"/>
          <c:x val="7.8868996473830777E-2"/>
          <c:y val="0.13453484182607572"/>
          <c:w val="0.7537242638945626"/>
          <c:h val="0.75701647850275133"/>
        </c:manualLayout>
      </c:layout>
      <c:bar3DChart>
        <c:barDir val="col"/>
        <c:grouping val="percentStacked"/>
        <c:ser>
          <c:idx val="0"/>
          <c:order val="0"/>
          <c:tx>
            <c:strRef>
              <c:f>'Initial Sample'!$S$17</c:f>
              <c:strCache>
                <c:ptCount val="1"/>
                <c:pt idx="0">
                  <c:v>GI's</c:v>
                </c:pt>
              </c:strCache>
            </c:strRef>
          </c:tx>
          <c:spPr>
            <a:solidFill>
              <a:srgbClr val="FF6600"/>
            </a:solidFill>
          </c:spPr>
          <c:cat>
            <c:numRef>
              <c:f>'Initial Sample'!$R$18:$R$28</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'Initial Sample'!$S$18:$S$28</c:f>
              <c:numCache>
                <c:formatCode>General</c:formatCode>
                <c:ptCount val="11"/>
                <c:pt idx="0">
                  <c:v>1330.0000000000002</c:v>
                </c:pt>
                <c:pt idx="1">
                  <c:v>1900</c:v>
                </c:pt>
                <c:pt idx="2">
                  <c:v>1760</c:v>
                </c:pt>
                <c:pt idx="3">
                  <c:v>1680.0000000000002</c:v>
                </c:pt>
                <c:pt idx="4">
                  <c:v>2340</c:v>
                </c:pt>
                <c:pt idx="5">
                  <c:v>2375</c:v>
                </c:pt>
                <c:pt idx="6">
                  <c:v>2466</c:v>
                </c:pt>
                <c:pt idx="7">
                  <c:v>2470</c:v>
                </c:pt>
                <c:pt idx="8">
                  <c:v>2496</c:v>
                </c:pt>
                <c:pt idx="9">
                  <c:v>3219</c:v>
                </c:pt>
                <c:pt idx="10">
                  <c:v>3600</c:v>
                </c:pt>
              </c:numCache>
            </c:numRef>
          </c:val>
        </c:ser>
        <c:ser>
          <c:idx val="1"/>
          <c:order val="1"/>
          <c:tx>
            <c:strRef>
              <c:f>'Initial Sample'!$T$17</c:f>
              <c:strCache>
                <c:ptCount val="1"/>
                <c:pt idx="0">
                  <c:v>Installs</c:v>
                </c:pt>
              </c:strCache>
            </c:strRef>
          </c:tx>
          <c:spPr>
            <a:solidFill>
              <a:schemeClr val="tx2">
                <a:lumMod val="60000"/>
                <a:lumOff val="40000"/>
              </a:schemeClr>
            </a:solidFill>
          </c:spPr>
          <c:cat>
            <c:numRef>
              <c:f>'Initial Sample'!$R$18:$R$28</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'Initial Sample'!$T$18:$T$28</c:f>
              <c:numCache>
                <c:formatCode>General</c:formatCode>
                <c:ptCount val="11"/>
                <c:pt idx="0">
                  <c:v>19000</c:v>
                </c:pt>
                <c:pt idx="1">
                  <c:v>20000</c:v>
                </c:pt>
                <c:pt idx="2">
                  <c:v>22000</c:v>
                </c:pt>
                <c:pt idx="3">
                  <c:v>24000</c:v>
                </c:pt>
                <c:pt idx="4">
                  <c:v>26000</c:v>
                </c:pt>
                <c:pt idx="5">
                  <c:v>25000</c:v>
                </c:pt>
                <c:pt idx="6">
                  <c:v>23000</c:v>
                </c:pt>
                <c:pt idx="7">
                  <c:v>22000</c:v>
                </c:pt>
                <c:pt idx="8">
                  <c:v>19000</c:v>
                </c:pt>
                <c:pt idx="9">
                  <c:v>18000</c:v>
                </c:pt>
                <c:pt idx="10">
                  <c:v>20000</c:v>
                </c:pt>
              </c:numCache>
            </c:numRef>
          </c:val>
        </c:ser>
        <c:dLbls/>
        <c:gapWidth val="55"/>
        <c:gapDepth val="55"/>
        <c:shape val="cylinder"/>
        <c:axId val="61774080"/>
        <c:axId val="61784064"/>
        <c:axId val="0"/>
      </c:bar3DChart>
      <c:catAx>
        <c:axId val="61774080"/>
        <c:scaling>
          <c:orientation val="minMax"/>
        </c:scaling>
        <c:axPos val="b"/>
        <c:numFmt formatCode="General" sourceLinked="1"/>
        <c:majorTickMark val="none"/>
        <c:tickLblPos val="nextTo"/>
        <c:crossAx val="61784064"/>
        <c:crosses val="autoZero"/>
        <c:auto val="1"/>
        <c:lblAlgn val="ctr"/>
        <c:lblOffset val="100"/>
      </c:catAx>
      <c:valAx>
        <c:axId val="61784064"/>
        <c:scaling>
          <c:orientation val="minMax"/>
          <c:max val="0.3000000000000001"/>
          <c:min val="0"/>
        </c:scaling>
        <c:axPos val="l"/>
        <c:majorGridlines/>
        <c:numFmt formatCode="0%" sourceLinked="0"/>
        <c:majorTickMark val="none"/>
        <c:tickLblPos val="nextTo"/>
        <c:crossAx val="61774080"/>
        <c:crosses val="autoZero"/>
        <c:crossBetween val="between"/>
        <c:majorUnit val="5.0000000000000017E-2"/>
        <c:minorUnit val="2.0000000000000007E-2"/>
      </c:valAx>
    </c:plotArea>
    <c:legend>
      <c:legendPos val="r"/>
      <c:layout/>
      <c:txPr>
        <a:bodyPr/>
        <a:lstStyle/>
        <a:p>
          <a:pPr>
            <a:defRPr sz="16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1"/>
  <c:chart>
    <c:title>
      <c:tx>
        <c:rich>
          <a:bodyPr/>
          <a:lstStyle/>
          <a:p>
            <a:pPr>
              <a:defRPr/>
            </a:pPr>
            <a:r>
              <a:rPr lang="en-US" baseline="0">
                <a:solidFill>
                  <a:srgbClr val="002060"/>
                </a:solidFill>
              </a:rPr>
              <a:t>DSL-West GI Trend</a:t>
            </a:r>
            <a:endParaRPr lang="en-US">
              <a:solidFill>
                <a:srgbClr val="002060"/>
              </a:solidFill>
            </a:endParaRPr>
          </a:p>
        </c:rich>
      </c:tx>
      <c:layout>
        <c:manualLayout>
          <c:xMode val="edge"/>
          <c:yMode val="edge"/>
          <c:x val="0.27525788443111265"/>
          <c:y val="1.8018018018018028E-2"/>
        </c:manualLayout>
      </c:layout>
    </c:title>
    <c:view3D>
      <c:rotX val="20"/>
      <c:rotY val="0"/>
      <c:depthPercent val="100"/>
      <c:perspective val="10"/>
    </c:view3D>
    <c:plotArea>
      <c:layout>
        <c:manualLayout>
          <c:layoutTarget val="inner"/>
          <c:xMode val="edge"/>
          <c:yMode val="edge"/>
          <c:x val="9.8851500064734088E-2"/>
          <c:y val="0.14927111488980371"/>
          <c:w val="0.7378237450048476"/>
          <c:h val="0.74176750707464501"/>
        </c:manualLayout>
      </c:layout>
      <c:bar3DChart>
        <c:barDir val="col"/>
        <c:grouping val="percentStacked"/>
        <c:ser>
          <c:idx val="1"/>
          <c:order val="0"/>
          <c:tx>
            <c:strRef>
              <c:f>'Initial Sample'!$W$17</c:f>
              <c:strCache>
                <c:ptCount val="1"/>
                <c:pt idx="0">
                  <c:v>GI's</c:v>
                </c:pt>
              </c:strCache>
            </c:strRef>
          </c:tx>
          <c:spPr>
            <a:solidFill>
              <a:srgbClr val="FFC000"/>
            </a:solidFill>
          </c:spPr>
          <c:cat>
            <c:numRef>
              <c:f>'Initial Sample'!$V$18:$V$28</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'Initial Sample'!$W$18:$W$28</c:f>
              <c:numCache>
                <c:formatCode>General</c:formatCode>
                <c:ptCount val="11"/>
                <c:pt idx="0">
                  <c:v>1330.0000000000002</c:v>
                </c:pt>
                <c:pt idx="1">
                  <c:v>1900</c:v>
                </c:pt>
                <c:pt idx="2">
                  <c:v>2200</c:v>
                </c:pt>
                <c:pt idx="3">
                  <c:v>1680.0000000000002</c:v>
                </c:pt>
                <c:pt idx="4">
                  <c:v>1560</c:v>
                </c:pt>
                <c:pt idx="5">
                  <c:v>2250</c:v>
                </c:pt>
                <c:pt idx="6">
                  <c:v>2070</c:v>
                </c:pt>
                <c:pt idx="7">
                  <c:v>1650</c:v>
                </c:pt>
                <c:pt idx="8">
                  <c:v>1350</c:v>
                </c:pt>
                <c:pt idx="9">
                  <c:v>1995</c:v>
                </c:pt>
                <c:pt idx="10">
                  <c:v>1700.0000000000002</c:v>
                </c:pt>
              </c:numCache>
            </c:numRef>
          </c:val>
        </c:ser>
        <c:ser>
          <c:idx val="2"/>
          <c:order val="1"/>
          <c:tx>
            <c:strRef>
              <c:f>'Initial Sample'!$X$17</c:f>
              <c:strCache>
                <c:ptCount val="1"/>
                <c:pt idx="0">
                  <c:v>Installs</c:v>
                </c:pt>
              </c:strCache>
            </c:strRef>
          </c:tx>
          <c:spPr>
            <a:solidFill>
              <a:srgbClr val="002060"/>
            </a:solidFill>
          </c:spPr>
          <c:cat>
            <c:numRef>
              <c:f>'Initial Sample'!$V$18:$V$28</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'Initial Sample'!$X$18:$X$28</c:f>
              <c:numCache>
                <c:formatCode>General</c:formatCode>
                <c:ptCount val="11"/>
                <c:pt idx="0">
                  <c:v>19000</c:v>
                </c:pt>
                <c:pt idx="1">
                  <c:v>20000</c:v>
                </c:pt>
                <c:pt idx="2">
                  <c:v>22000</c:v>
                </c:pt>
                <c:pt idx="3">
                  <c:v>24000</c:v>
                </c:pt>
                <c:pt idx="4">
                  <c:v>26000</c:v>
                </c:pt>
                <c:pt idx="5">
                  <c:v>25000</c:v>
                </c:pt>
                <c:pt idx="6">
                  <c:v>23000</c:v>
                </c:pt>
                <c:pt idx="7">
                  <c:v>22000</c:v>
                </c:pt>
                <c:pt idx="8">
                  <c:v>15000</c:v>
                </c:pt>
                <c:pt idx="9">
                  <c:v>19000</c:v>
                </c:pt>
                <c:pt idx="10">
                  <c:v>20000</c:v>
                </c:pt>
              </c:numCache>
            </c:numRef>
          </c:val>
        </c:ser>
        <c:dLbls/>
        <c:gapWidth val="55"/>
        <c:gapDepth val="55"/>
        <c:shape val="cylinder"/>
        <c:axId val="64322560"/>
        <c:axId val="64336640"/>
        <c:axId val="0"/>
      </c:bar3DChart>
      <c:catAx>
        <c:axId val="64322560"/>
        <c:scaling>
          <c:orientation val="minMax"/>
        </c:scaling>
        <c:axPos val="b"/>
        <c:numFmt formatCode="General" sourceLinked="1"/>
        <c:majorTickMark val="none"/>
        <c:tickLblPos val="nextTo"/>
        <c:crossAx val="64336640"/>
        <c:crosses val="autoZero"/>
        <c:auto val="1"/>
        <c:lblAlgn val="ctr"/>
        <c:lblOffset val="100"/>
      </c:catAx>
      <c:valAx>
        <c:axId val="64336640"/>
        <c:scaling>
          <c:orientation val="minMax"/>
          <c:max val="0.30000000000000016"/>
          <c:min val="0"/>
        </c:scaling>
        <c:axPos val="l"/>
        <c:majorGridlines/>
        <c:numFmt formatCode="0%" sourceLinked="0"/>
        <c:majorTickMark val="none"/>
        <c:tickLblPos val="nextTo"/>
        <c:crossAx val="64322560"/>
        <c:crosses val="autoZero"/>
        <c:crossBetween val="between"/>
        <c:majorUnit val="5.0000000000000024E-2"/>
        <c:minorUnit val="2.0000000000000011E-2"/>
      </c:valAx>
    </c:plotArea>
    <c:legend>
      <c:legendPos val="r"/>
      <c:layout/>
      <c:txPr>
        <a:bodyPr/>
        <a:lstStyle/>
        <a:p>
          <a:pPr>
            <a:defRPr sz="16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a:pPr>
            <a:r>
              <a:rPr lang="en-US" dirty="0">
                <a:solidFill>
                  <a:srgbClr val="FF6600"/>
                </a:solidFill>
              </a:rPr>
              <a:t>C&amp;E</a:t>
            </a:r>
            <a:r>
              <a:rPr lang="en-US" baseline="0" dirty="0">
                <a:solidFill>
                  <a:srgbClr val="FF6600"/>
                </a:solidFill>
              </a:rPr>
              <a:t> Matrix Results</a:t>
            </a:r>
            <a:endParaRPr lang="en-US" dirty="0">
              <a:solidFill>
                <a:srgbClr val="FF6600"/>
              </a:solidFill>
            </a:endParaRPr>
          </a:p>
        </c:rich>
      </c:tx>
      <c:layout>
        <c:manualLayout>
          <c:xMode val="edge"/>
          <c:yMode val="edge"/>
          <c:x val="0.2625207891078627"/>
          <c:y val="6.926404565427767E-2"/>
        </c:manualLayout>
      </c:layout>
    </c:title>
    <c:view3D>
      <c:rotX val="0"/>
      <c:depthPercent val="100"/>
      <c:perspective val="30"/>
    </c:view3D>
    <c:plotArea>
      <c:layout>
        <c:manualLayout>
          <c:layoutTarget val="inner"/>
          <c:xMode val="edge"/>
          <c:yMode val="edge"/>
          <c:x val="7.3907756163753238E-2"/>
          <c:y val="0.15617985609303742"/>
          <c:w val="0.69809547827873863"/>
          <c:h val="0.73537146423578992"/>
        </c:manualLayout>
      </c:layout>
      <c:bar3DChart>
        <c:barDir val="col"/>
        <c:grouping val="clustered"/>
        <c:ser>
          <c:idx val="1"/>
          <c:order val="0"/>
          <c:tx>
            <c:strRef>
              <c:f>'C&amp;E Matrix'!$C$8</c:f>
              <c:strCache>
                <c:ptCount val="1"/>
                <c:pt idx="0">
                  <c:v> Est. Traffic Times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txPr>
              <a:bodyPr/>
              <a:lstStyle/>
              <a:p>
                <a:pPr>
                  <a:defRPr sz="1200" b="1"/>
                </a:pPr>
                <a:endParaRPr lang="en-US"/>
              </a:p>
            </c:txPr>
            <c:showVal val="1"/>
          </c:dLbls>
          <c:cat>
            <c:strRef>
              <c:f>'C&amp;E Matrix'!$H$6:$I$6</c:f>
              <c:strCache>
                <c:ptCount val="1"/>
                <c:pt idx="0">
                  <c:v>Total Scores</c:v>
                </c:pt>
              </c:strCache>
            </c:strRef>
          </c:cat>
          <c:val>
            <c:numRef>
              <c:f>'C&amp;E Matrix'!$I$8</c:f>
              <c:numCache>
                <c:formatCode>General</c:formatCode>
                <c:ptCount val="1"/>
                <c:pt idx="0">
                  <c:v>186</c:v>
                </c:pt>
              </c:numCache>
            </c:numRef>
          </c:val>
        </c:ser>
        <c:ser>
          <c:idx val="2"/>
          <c:order val="1"/>
          <c:tx>
            <c:strRef>
              <c:f>'C&amp;E Matrix'!$C$9</c:f>
              <c:strCache>
                <c:ptCount val="1"/>
                <c:pt idx="0">
                  <c:v>Measure Distance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txPr>
              <a:bodyPr/>
              <a:lstStyle/>
              <a:p>
                <a:pPr>
                  <a:defRPr sz="1200" b="1"/>
                </a:pPr>
                <a:endParaRPr lang="en-US"/>
              </a:p>
            </c:txPr>
            <c:showVal val="1"/>
          </c:dLbls>
          <c:cat>
            <c:strRef>
              <c:f>'C&amp;E Matrix'!$H$6:$I$6</c:f>
              <c:strCache>
                <c:ptCount val="1"/>
                <c:pt idx="0">
                  <c:v>Total Scores</c:v>
                </c:pt>
              </c:strCache>
            </c:strRef>
          </c:cat>
          <c:val>
            <c:numRef>
              <c:f>'C&amp;E Matrix'!$I$9</c:f>
              <c:numCache>
                <c:formatCode>General</c:formatCode>
                <c:ptCount val="1"/>
                <c:pt idx="0">
                  <c:v>144</c:v>
                </c:pt>
              </c:numCache>
            </c:numRef>
          </c:val>
        </c:ser>
        <c:ser>
          <c:idx val="0"/>
          <c:order val="2"/>
          <c:tx>
            <c:strRef>
              <c:f>'C&amp;E Matrix'!$C$7</c:f>
              <c:strCache>
                <c:ptCount val="1"/>
                <c:pt idx="0">
                  <c:v>Call Customer</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txPr>
              <a:bodyPr/>
              <a:lstStyle/>
              <a:p>
                <a:pPr>
                  <a:defRPr sz="1100" b="1"/>
                </a:pPr>
                <a:endParaRPr lang="en-US"/>
              </a:p>
            </c:txPr>
            <c:showVal val="1"/>
          </c:dLbls>
          <c:cat>
            <c:strRef>
              <c:f>'C&amp;E Matrix'!$H$6:$I$6</c:f>
              <c:strCache>
                <c:ptCount val="1"/>
                <c:pt idx="0">
                  <c:v>Total Scores</c:v>
                </c:pt>
              </c:strCache>
            </c:strRef>
          </c:cat>
          <c:val>
            <c:numRef>
              <c:f>'C&amp;E Matrix'!$I$7</c:f>
              <c:numCache>
                <c:formatCode>General</c:formatCode>
                <c:ptCount val="1"/>
                <c:pt idx="0">
                  <c:v>114</c:v>
                </c:pt>
              </c:numCache>
            </c:numRef>
          </c:val>
        </c:ser>
        <c:dLbls>
          <c:showVal val="1"/>
        </c:dLbls>
        <c:shape val="box"/>
        <c:axId val="65684992"/>
        <c:axId val="65686528"/>
        <c:axId val="0"/>
      </c:bar3DChart>
      <c:catAx>
        <c:axId val="65684992"/>
        <c:scaling>
          <c:orientation val="minMax"/>
        </c:scaling>
        <c:delete val="1"/>
        <c:axPos val="b"/>
        <c:numFmt formatCode="General" sourceLinked="1"/>
        <c:majorTickMark val="none"/>
        <c:tickLblPos val="none"/>
        <c:crossAx val="65686528"/>
        <c:crosses val="autoZero"/>
        <c:auto val="1"/>
        <c:lblAlgn val="ctr"/>
        <c:lblOffset val="100"/>
      </c:catAx>
      <c:valAx>
        <c:axId val="65686528"/>
        <c:scaling>
          <c:orientation val="minMax"/>
        </c:scaling>
        <c:axPos val="l"/>
        <c:majorGridlines>
          <c:spPr>
            <a:ln>
              <a:solidFill>
                <a:srgbClr val="FF6600"/>
              </a:solidFill>
            </a:ln>
          </c:spPr>
        </c:majorGridlines>
        <c:numFmt formatCode="General" sourceLinked="0"/>
        <c:majorTickMark val="none"/>
        <c:tickLblPos val="nextTo"/>
        <c:crossAx val="65684992"/>
        <c:crosses val="autoZero"/>
        <c:crossBetween val="between"/>
      </c:valAx>
    </c:plotArea>
    <c:legend>
      <c:legendPos val="b"/>
      <c:layout>
        <c:manualLayout>
          <c:xMode val="edge"/>
          <c:yMode val="edge"/>
          <c:x val="8.9059584569137276E-2"/>
          <c:y val="0.89482397831271832"/>
          <c:w val="0.6571885397690489"/>
          <c:h val="8.3531007420319978E-2"/>
        </c:manualLayout>
      </c:layout>
      <c:txPr>
        <a:bodyPr/>
        <a:lstStyle/>
        <a:p>
          <a:pPr>
            <a:defRPr sz="1100" b="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view3D>
      <c:rotX val="0"/>
      <c:rotY val="30"/>
      <c:perspective val="50"/>
    </c:view3D>
    <c:floor>
      <c:spPr>
        <a:gradFill>
          <a:gsLst>
            <a:gs pos="0">
              <a:schemeClr val="accent6">
                <a:lumMod val="36000"/>
                <a:lumOff val="64000"/>
              </a:schemeClr>
            </a:gs>
            <a:gs pos="50000">
              <a:schemeClr val="accent6">
                <a:lumMod val="82000"/>
                <a:lumOff val="18000"/>
              </a:schemeClr>
            </a:gs>
            <a:gs pos="100000">
              <a:srgbClr val="FF6600">
                <a:lumMod val="84000"/>
                <a:lumOff val="16000"/>
              </a:srgbClr>
            </a:gs>
          </a:gsLst>
          <a:lin ang="5400000" scaled="0"/>
        </a:gradFill>
      </c:spPr>
    </c:floor>
    <c:plotArea>
      <c:layout>
        <c:manualLayout>
          <c:layoutTarget val="inner"/>
          <c:xMode val="edge"/>
          <c:yMode val="edge"/>
          <c:x val="0.1208216968537769"/>
          <c:y val="5.6250767951719183E-2"/>
          <c:w val="0.80271120356739445"/>
          <c:h val="0.76548270453047651"/>
        </c:manualLayout>
      </c:layout>
      <c:bar3DChart>
        <c:barDir val="col"/>
        <c:grouping val="clustered"/>
        <c:ser>
          <c:idx val="2"/>
          <c:order val="0"/>
          <c:tx>
            <c:strRef>
              <c:f>'C&amp;E Matrix'!$L$24</c:f>
              <c:strCache>
                <c:ptCount val="1"/>
                <c:pt idx="0">
                  <c:v>Traffic</c:v>
                </c:pt>
              </c:strCache>
            </c:strRef>
          </c:tx>
          <c:dLbls>
            <c:delete val="1"/>
          </c:dLbls>
          <c:val>
            <c:numRef>
              <c:f>'C&amp;E Matrix'!$L$25</c:f>
              <c:numCache>
                <c:formatCode>General</c:formatCode>
                <c:ptCount val="1"/>
                <c:pt idx="0">
                  <c:v>0.40200000000000002</c:v>
                </c:pt>
              </c:numCache>
            </c:numRef>
          </c:val>
        </c:ser>
        <c:ser>
          <c:idx val="0"/>
          <c:order val="1"/>
          <c:tx>
            <c:strRef>
              <c:f>'C&amp;E Matrix'!$K$24</c:f>
              <c:strCache>
                <c:ptCount val="1"/>
                <c:pt idx="0">
                  <c:v>Distance</c:v>
                </c:pt>
              </c:strCache>
            </c:strRef>
          </c:tx>
          <c:dLbls>
            <c:delete val="1"/>
          </c:dLbls>
          <c:val>
            <c:numRef>
              <c:f>'C&amp;E Matrix'!$K$25</c:f>
              <c:numCache>
                <c:formatCode>General</c:formatCode>
                <c:ptCount val="1"/>
                <c:pt idx="0">
                  <c:v>0.26600000000000001</c:v>
                </c:pt>
              </c:numCache>
            </c:numRef>
          </c:val>
        </c:ser>
        <c:ser>
          <c:idx val="1"/>
          <c:order val="2"/>
          <c:tx>
            <c:strRef>
              <c:f>'C&amp;E Matrix'!$M$24</c:f>
              <c:strCache>
                <c:ptCount val="1"/>
                <c:pt idx="0">
                  <c:v>Comm.</c:v>
                </c:pt>
              </c:strCache>
            </c:strRef>
          </c:tx>
          <c:dLbls>
            <c:delete val="1"/>
          </c:dLbls>
          <c:val>
            <c:numRef>
              <c:f>'C&amp;E Matrix'!$M$25</c:f>
              <c:numCache>
                <c:formatCode>General</c:formatCode>
                <c:ptCount val="1"/>
                <c:pt idx="0">
                  <c:v>0.16600000000000001</c:v>
                </c:pt>
              </c:numCache>
            </c:numRef>
          </c:val>
        </c:ser>
        <c:ser>
          <c:idx val="3"/>
          <c:order val="3"/>
          <c:tx>
            <c:strRef>
              <c:f>'C&amp;E Matrix'!$N$24</c:f>
              <c:strCache>
                <c:ptCount val="1"/>
                <c:pt idx="0">
                  <c:v>Weather</c:v>
                </c:pt>
              </c:strCache>
            </c:strRef>
          </c:tx>
          <c:dLbls>
            <c:delete val="1"/>
          </c:dLbls>
          <c:val>
            <c:numRef>
              <c:f>'C&amp;E Matrix'!$N$25</c:f>
              <c:numCache>
                <c:formatCode>General</c:formatCode>
                <c:ptCount val="1"/>
                <c:pt idx="0">
                  <c:v>0.10400000000000002</c:v>
                </c:pt>
              </c:numCache>
            </c:numRef>
          </c:val>
        </c:ser>
        <c:ser>
          <c:idx val="4"/>
          <c:order val="4"/>
          <c:tx>
            <c:strRef>
              <c:f>'C&amp;E Matrix'!$O$24</c:f>
              <c:strCache>
                <c:ptCount val="1"/>
                <c:pt idx="0">
                  <c:v>Other</c:v>
                </c:pt>
              </c:strCache>
            </c:strRef>
          </c:tx>
          <c:dLbls>
            <c:delete val="1"/>
          </c:dLbls>
          <c:val>
            <c:numRef>
              <c:f>'C&amp;E Matrix'!$O$25</c:f>
              <c:numCache>
                <c:formatCode>General</c:formatCode>
                <c:ptCount val="1"/>
                <c:pt idx="0">
                  <c:v>6.200000000000002E-2</c:v>
                </c:pt>
              </c:numCache>
            </c:numRef>
          </c:val>
        </c:ser>
        <c:dLbls>
          <c:showVal val="1"/>
        </c:dLbls>
        <c:gapWidth val="75"/>
        <c:shape val="cylinder"/>
        <c:axId val="88010752"/>
        <c:axId val="88012288"/>
        <c:axId val="0"/>
      </c:bar3DChart>
      <c:catAx>
        <c:axId val="88010752"/>
        <c:scaling>
          <c:orientation val="minMax"/>
        </c:scaling>
        <c:delete val="1"/>
        <c:axPos val="b"/>
        <c:majorTickMark val="none"/>
        <c:tickLblPos val="none"/>
        <c:crossAx val="88012288"/>
        <c:crosses val="autoZero"/>
        <c:auto val="1"/>
        <c:lblAlgn val="ctr"/>
        <c:lblOffset val="100"/>
      </c:catAx>
      <c:valAx>
        <c:axId val="88012288"/>
        <c:scaling>
          <c:orientation val="minMax"/>
        </c:scaling>
        <c:axPos val="l"/>
        <c:numFmt formatCode="General" sourceLinked="1"/>
        <c:majorTickMark val="none"/>
        <c:tickLblPos val="nextTo"/>
        <c:crossAx val="88010752"/>
        <c:crosses val="autoZero"/>
        <c:crossBetween val="between"/>
        <c:majorUnit val="0.1"/>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c:spPr>
    </c:plotArea>
    <c:legend>
      <c:legendPos val="b"/>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0"/>
  <c:chart>
    <c:title>
      <c:tx>
        <c:rich>
          <a:bodyPr/>
          <a:lstStyle/>
          <a:p>
            <a:pPr>
              <a:defRPr sz="1600"/>
            </a:pPr>
            <a:r>
              <a:rPr lang="en-US" sz="1600" dirty="0">
                <a:solidFill>
                  <a:srgbClr val="002060"/>
                </a:solidFill>
              </a:rPr>
              <a:t>Year</a:t>
            </a:r>
            <a:r>
              <a:rPr lang="en-US" sz="1600" baseline="0" dirty="0">
                <a:solidFill>
                  <a:srgbClr val="002060"/>
                </a:solidFill>
              </a:rPr>
              <a:t> Over Year </a:t>
            </a:r>
            <a:r>
              <a:rPr lang="en-US" sz="1600" baseline="0" dirty="0" smtClean="0">
                <a:solidFill>
                  <a:srgbClr val="002060"/>
                </a:solidFill>
              </a:rPr>
              <a:t>GI Customer Complaints</a:t>
            </a:r>
            <a:endParaRPr lang="en-US" sz="1600" dirty="0">
              <a:solidFill>
                <a:srgbClr val="002060"/>
              </a:solidFill>
            </a:endParaRPr>
          </a:p>
        </c:rich>
      </c:tx>
    </c:title>
    <c:plotArea>
      <c:layout>
        <c:manualLayout>
          <c:layoutTarget val="inner"/>
          <c:xMode val="edge"/>
          <c:yMode val="edge"/>
          <c:x val="7.9911867883052337E-2"/>
          <c:y val="0.17455076352000359"/>
          <c:w val="0.89171933779070667"/>
          <c:h val="0.51850353807470628"/>
        </c:manualLayout>
      </c:layout>
      <c:lineChart>
        <c:grouping val="standard"/>
        <c:ser>
          <c:idx val="0"/>
          <c:order val="0"/>
          <c:tx>
            <c:strRef>
              <c:f>'VOC Control Charts'!$O$2</c:f>
              <c:strCache>
                <c:ptCount val="1"/>
                <c:pt idx="0">
                  <c:v>Customer Complaints Before 2009</c:v>
                </c:pt>
              </c:strCache>
            </c:strRef>
          </c:tx>
          <c:marker>
            <c:symbol val="none"/>
          </c:marker>
          <c:cat>
            <c:strRef>
              <c:f>'VOC Control Charts'!$N$3:$N$14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'VOC Control Charts'!$O$3:$O$14</c:f>
              <c:numCache>
                <c:formatCode>General</c:formatCode>
                <c:ptCount val="12"/>
                <c:pt idx="0">
                  <c:v>289</c:v>
                </c:pt>
                <c:pt idx="1">
                  <c:v>278.43427409735534</c:v>
                </c:pt>
                <c:pt idx="2">
                  <c:v>133</c:v>
                </c:pt>
                <c:pt idx="3">
                  <c:v>93</c:v>
                </c:pt>
                <c:pt idx="4">
                  <c:v>128</c:v>
                </c:pt>
                <c:pt idx="5">
                  <c:v>44</c:v>
                </c:pt>
                <c:pt idx="6">
                  <c:v>114.24000000000001</c:v>
                </c:pt>
                <c:pt idx="7">
                  <c:v>172</c:v>
                </c:pt>
                <c:pt idx="8">
                  <c:v>82</c:v>
                </c:pt>
                <c:pt idx="9">
                  <c:v>121.37714032891304</c:v>
                </c:pt>
                <c:pt idx="10">
                  <c:v>188</c:v>
                </c:pt>
                <c:pt idx="11">
                  <c:v>194</c:v>
                </c:pt>
              </c:numCache>
            </c:numRef>
          </c:val>
        </c:ser>
        <c:ser>
          <c:idx val="1"/>
          <c:order val="1"/>
          <c:tx>
            <c:strRef>
              <c:f>'VOC Control Charts'!$P$2</c:f>
              <c:strCache>
                <c:ptCount val="1"/>
                <c:pt idx="0">
                  <c:v>Customer Complaints During 2009</c:v>
                </c:pt>
              </c:strCache>
            </c:strRef>
          </c:tx>
          <c:spPr>
            <a:ln>
              <a:solidFill>
                <a:srgbClr val="C00000"/>
              </a:solidFill>
            </a:ln>
          </c:spPr>
          <c:marker>
            <c:symbol val="none"/>
          </c:marker>
          <c:cat>
            <c:strRef>
              <c:f>'VOC Control Charts'!$N$3:$N$14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'VOC Control Charts'!$P$3:$P$14</c:f>
              <c:numCache>
                <c:formatCode>General</c:formatCode>
                <c:ptCount val="12"/>
                <c:pt idx="0">
                  <c:v>334</c:v>
                </c:pt>
                <c:pt idx="1">
                  <c:v>296.20667457165456</c:v>
                </c:pt>
                <c:pt idx="2">
                  <c:v>218</c:v>
                </c:pt>
                <c:pt idx="3">
                  <c:v>147</c:v>
                </c:pt>
                <c:pt idx="4">
                  <c:v>144</c:v>
                </c:pt>
                <c:pt idx="5">
                  <c:v>98</c:v>
                </c:pt>
                <c:pt idx="6">
                  <c:v>119</c:v>
                </c:pt>
                <c:pt idx="7">
                  <c:v>205.52290625034317</c:v>
                </c:pt>
                <c:pt idx="8">
                  <c:v>138</c:v>
                </c:pt>
                <c:pt idx="9">
                  <c:v>126.43452117595109</c:v>
                </c:pt>
                <c:pt idx="10">
                  <c:v>231</c:v>
                </c:pt>
                <c:pt idx="11">
                  <c:v>292</c:v>
                </c:pt>
              </c:numCache>
            </c:numRef>
          </c:val>
        </c:ser>
        <c:ser>
          <c:idx val="2"/>
          <c:order val="2"/>
          <c:tx>
            <c:strRef>
              <c:f>'VOC Control Charts'!$Q$2</c:f>
              <c:strCache>
                <c:ptCount val="1"/>
                <c:pt idx="0">
                  <c:v>Customer Complaints After 2010, 2011 Est.</c:v>
                </c:pt>
              </c:strCache>
            </c:strRef>
          </c:tx>
          <c:spPr>
            <a:ln>
              <a:solidFill>
                <a:srgbClr val="FF6600"/>
              </a:solidFill>
            </a:ln>
          </c:spPr>
          <c:marker>
            <c:symbol val="none"/>
          </c:marker>
          <c:cat>
            <c:strRef>
              <c:f>'VOC Control Charts'!$N$3:$N$14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'VOC Control Charts'!$Q$3:$Q$14</c:f>
              <c:numCache>
                <c:formatCode>General</c:formatCode>
                <c:ptCount val="12"/>
                <c:pt idx="0">
                  <c:v>322</c:v>
                </c:pt>
                <c:pt idx="1">
                  <c:v>288</c:v>
                </c:pt>
                <c:pt idx="2">
                  <c:v>255</c:v>
                </c:pt>
                <c:pt idx="3">
                  <c:v>140</c:v>
                </c:pt>
                <c:pt idx="4">
                  <c:v>140</c:v>
                </c:pt>
                <c:pt idx="5">
                  <c:v>76.440000000000012</c:v>
                </c:pt>
                <c:pt idx="6">
                  <c:v>103.53</c:v>
                </c:pt>
                <c:pt idx="7">
                  <c:v>133</c:v>
                </c:pt>
                <c:pt idx="8">
                  <c:v>48</c:v>
                </c:pt>
                <c:pt idx="9">
                  <c:v>99</c:v>
                </c:pt>
                <c:pt idx="10">
                  <c:v>121</c:v>
                </c:pt>
                <c:pt idx="11">
                  <c:v>177</c:v>
                </c:pt>
              </c:numCache>
            </c:numRef>
          </c:val>
        </c:ser>
        <c:dLbls/>
        <c:marker val="1"/>
        <c:axId val="71788416"/>
        <c:axId val="71789952"/>
      </c:lineChart>
      <c:catAx>
        <c:axId val="71788416"/>
        <c:scaling>
          <c:orientation val="minMax"/>
        </c:scaling>
        <c:axPos val="b"/>
        <c:majorTickMark val="none"/>
        <c:tickLblPos val="nextTo"/>
        <c:crossAx val="71789952"/>
        <c:crosses val="autoZero"/>
        <c:auto val="1"/>
        <c:lblAlgn val="ctr"/>
        <c:lblOffset val="100"/>
      </c:catAx>
      <c:valAx>
        <c:axId val="71789952"/>
        <c:scaling>
          <c:orientation val="minMax"/>
        </c:scaling>
        <c:axPos val="l"/>
        <c:majorGridlines/>
        <c:numFmt formatCode="General" sourceLinked="1"/>
        <c:majorTickMark val="none"/>
        <c:tickLblPos val="nextTo"/>
        <c:crossAx val="71788416"/>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legend>
      <c:legendPos val="b"/>
      <c:layout>
        <c:manualLayout>
          <c:xMode val="edge"/>
          <c:yMode val="edge"/>
          <c:x val="8.0559557236532086E-3"/>
          <c:y val="0.84542901943363535"/>
          <c:w val="0.97778597221530783"/>
          <c:h val="8.2008648201600448E-2"/>
        </c:manualLayout>
      </c:layout>
      <c:txPr>
        <a:bodyPr/>
        <a:lstStyle/>
        <a:p>
          <a:pPr>
            <a:defRPr sz="900"/>
          </a:pPr>
          <a:endParaRPr lang="en-US"/>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7F3F4-4598-417A-A0F3-C144AD63D785}" type="doc">
      <dgm:prSet loTypeId="urn:microsoft.com/office/officeart/2005/8/layout/funnel1" loCatId="process" qsTypeId="urn:microsoft.com/office/officeart/2005/8/quickstyle/simple1" qsCatId="simple" csTypeId="urn:microsoft.com/office/officeart/2005/8/colors/accent5_5" csCatId="accent5" phldr="1"/>
      <dgm:spPr/>
      <dgm:t>
        <a:bodyPr/>
        <a:lstStyle/>
        <a:p>
          <a:endParaRPr lang="en-US"/>
        </a:p>
      </dgm:t>
    </dgm:pt>
    <dgm:pt modelId="{5D36817F-EA4E-464D-B3DA-D18054133F6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900" b="1" dirty="0" smtClean="0"/>
            <a:t>Traffic</a:t>
          </a:r>
          <a:endParaRPr lang="en-US" sz="900" b="1" dirty="0"/>
        </a:p>
      </dgm:t>
    </dgm:pt>
    <dgm:pt modelId="{CED9BA92-ACB0-4B98-9FC9-0E7649746317}" type="parTrans" cxnId="{10920CE5-C631-4D90-93CA-99954EF595E6}">
      <dgm:prSet/>
      <dgm:spPr/>
      <dgm:t>
        <a:bodyPr/>
        <a:lstStyle/>
        <a:p>
          <a:endParaRPr lang="en-US"/>
        </a:p>
      </dgm:t>
    </dgm:pt>
    <dgm:pt modelId="{40066CDD-4767-4133-B21C-0739C117BCC7}" type="sibTrans" cxnId="{10920CE5-C631-4D90-93CA-99954EF595E6}">
      <dgm:prSet/>
      <dgm:spPr/>
      <dgm:t>
        <a:bodyPr/>
        <a:lstStyle/>
        <a:p>
          <a:endParaRPr lang="en-US"/>
        </a:p>
      </dgm:t>
    </dgm:pt>
    <dgm:pt modelId="{24A6867C-E60C-4FFF-AEFC-94B921182812}">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dirty="0" smtClean="0"/>
            <a:t>Reaching Customers</a:t>
          </a:r>
          <a:endParaRPr lang="en-US" b="1" dirty="0"/>
        </a:p>
      </dgm:t>
    </dgm:pt>
    <dgm:pt modelId="{E08043C9-1F1D-4DD9-8033-2837D31A46E3}" type="parTrans" cxnId="{A0F64283-0E84-4CB4-831A-8CA4EEF4B769}">
      <dgm:prSet/>
      <dgm:spPr/>
      <dgm:t>
        <a:bodyPr/>
        <a:lstStyle/>
        <a:p>
          <a:endParaRPr lang="en-US"/>
        </a:p>
      </dgm:t>
    </dgm:pt>
    <dgm:pt modelId="{A81D30CA-495B-4D03-A95E-32002A1AD6C6}" type="sibTrans" cxnId="{A0F64283-0E84-4CB4-831A-8CA4EEF4B769}">
      <dgm:prSet/>
      <dgm:spPr/>
      <dgm:t>
        <a:bodyPr/>
        <a:lstStyle/>
        <a:p>
          <a:endParaRPr lang="en-US"/>
        </a:p>
      </dgm:t>
    </dgm:pt>
    <dgm:pt modelId="{7D271697-DC1B-4404-BFE8-F2AB06AD1461}">
      <dgm:prSet phldrT="[Text]">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t>Location Distance</a:t>
          </a:r>
          <a:endParaRPr lang="en-US" b="1" dirty="0"/>
        </a:p>
      </dgm:t>
    </dgm:pt>
    <dgm:pt modelId="{78594C82-A721-4883-9E53-DC8F5EF2D9FB}" type="parTrans" cxnId="{F8DC1297-4EED-404A-AC7D-E593DDE74D93}">
      <dgm:prSet/>
      <dgm:spPr/>
      <dgm:t>
        <a:bodyPr/>
        <a:lstStyle/>
        <a:p>
          <a:endParaRPr lang="en-US"/>
        </a:p>
      </dgm:t>
    </dgm:pt>
    <dgm:pt modelId="{25BF8A6B-3520-422D-BBF4-5E28643E3011}" type="sibTrans" cxnId="{F8DC1297-4EED-404A-AC7D-E593DDE74D93}">
      <dgm:prSet/>
      <dgm:spPr/>
      <dgm:t>
        <a:bodyPr/>
        <a:lstStyle/>
        <a:p>
          <a:endParaRPr lang="en-US"/>
        </a:p>
      </dgm:t>
    </dgm:pt>
    <dgm:pt modelId="{E558C82F-4BAB-42FE-9A00-5A720D235CE7}">
      <dgm:prSet phldrT="[Text]"/>
      <dgm:spPr/>
      <dgm:t>
        <a:bodyPr/>
        <a:lstStyle/>
        <a:p>
          <a:endParaRPr lang="en-US"/>
        </a:p>
      </dgm:t>
    </dgm:pt>
    <dgm:pt modelId="{B0C28293-32AA-439A-8DCD-70FB798CD15D}" type="parTrans" cxnId="{DB9EC882-B420-4250-A69E-A986E0DCFD57}">
      <dgm:prSet/>
      <dgm:spPr/>
      <dgm:t>
        <a:bodyPr/>
        <a:lstStyle/>
        <a:p>
          <a:endParaRPr lang="en-US"/>
        </a:p>
      </dgm:t>
    </dgm:pt>
    <dgm:pt modelId="{2D938EC4-E43E-40FC-9237-3F7F35767E81}" type="sibTrans" cxnId="{DB9EC882-B420-4250-A69E-A986E0DCFD57}">
      <dgm:prSet/>
      <dgm:spPr/>
      <dgm:t>
        <a:bodyPr/>
        <a:lstStyle/>
        <a:p>
          <a:endParaRPr lang="en-US"/>
        </a:p>
      </dgm:t>
    </dgm:pt>
    <dgm:pt modelId="{BC1620F4-F015-4080-8F05-37D164E94543}">
      <dgm:prSet phldrT="[Text]"/>
      <dgm:spPr/>
      <dgm:t>
        <a:bodyPr/>
        <a:lstStyle/>
        <a:p>
          <a:endParaRPr lang="en-US"/>
        </a:p>
      </dgm:t>
    </dgm:pt>
    <dgm:pt modelId="{7B230B16-38F2-439E-830D-550C5BC6C896}" type="parTrans" cxnId="{1DF0E331-4949-4F90-8A49-B2A4F6AEB5FE}">
      <dgm:prSet/>
      <dgm:spPr/>
      <dgm:t>
        <a:bodyPr/>
        <a:lstStyle/>
        <a:p>
          <a:endParaRPr lang="en-US"/>
        </a:p>
      </dgm:t>
    </dgm:pt>
    <dgm:pt modelId="{59750579-1887-44AE-BB42-D53DD9949EF1}" type="sibTrans" cxnId="{1DF0E331-4949-4F90-8A49-B2A4F6AEB5FE}">
      <dgm:prSet/>
      <dgm:spPr/>
      <dgm:t>
        <a:bodyPr/>
        <a:lstStyle/>
        <a:p>
          <a:endParaRPr lang="en-US"/>
        </a:p>
      </dgm:t>
    </dgm:pt>
    <dgm:pt modelId="{1FEB2010-B140-4B08-AF40-AA979CE04061}">
      <dgm:prSet phldrT="[Text]"/>
      <dgm:spPr/>
      <dgm:t>
        <a:bodyPr/>
        <a:lstStyle/>
        <a:p>
          <a:endParaRPr lang="en-US" dirty="0"/>
        </a:p>
      </dgm:t>
    </dgm:pt>
    <dgm:pt modelId="{52FFBBA1-380E-47E2-BF71-5215D6785B9B}" type="sibTrans" cxnId="{44FD4EE4-E5C2-4E48-BEC1-E4ABE1066CAD}">
      <dgm:prSet/>
      <dgm:spPr/>
      <dgm:t>
        <a:bodyPr/>
        <a:lstStyle/>
        <a:p>
          <a:endParaRPr lang="en-US"/>
        </a:p>
      </dgm:t>
    </dgm:pt>
    <dgm:pt modelId="{786E9620-2EC8-4C40-842B-64CBE12FC3B5}" type="parTrans" cxnId="{44FD4EE4-E5C2-4E48-BEC1-E4ABE1066CAD}">
      <dgm:prSet/>
      <dgm:spPr/>
      <dgm:t>
        <a:bodyPr/>
        <a:lstStyle/>
        <a:p>
          <a:endParaRPr lang="en-US"/>
        </a:p>
      </dgm:t>
    </dgm:pt>
    <dgm:pt modelId="{C489D7C6-A259-4ADA-BC14-3330E7DB3B98}" type="pres">
      <dgm:prSet presAssocID="{9297F3F4-4598-417A-A0F3-C144AD63D785}" presName="Name0" presStyleCnt="0">
        <dgm:presLayoutVars>
          <dgm:chMax val="4"/>
          <dgm:resizeHandles val="exact"/>
        </dgm:presLayoutVars>
      </dgm:prSet>
      <dgm:spPr/>
      <dgm:t>
        <a:bodyPr/>
        <a:lstStyle/>
        <a:p>
          <a:endParaRPr lang="en-US"/>
        </a:p>
      </dgm:t>
    </dgm:pt>
    <dgm:pt modelId="{CB098D9A-D844-4617-8C19-C663C8D33513}" type="pres">
      <dgm:prSet presAssocID="{9297F3F4-4598-417A-A0F3-C144AD63D785}" presName="ellipse" presStyleLbl="trBgShp" presStyleIdx="0" presStyleCnt="1" custScaleX="95799" custScaleY="142424" custLinFactNeighborX="-5276" custLinFactNeighborY="12383"/>
      <dgm:spPr/>
      <dgm:t>
        <a:bodyPr/>
        <a:lstStyle/>
        <a:p>
          <a:endParaRPr lang="en-US"/>
        </a:p>
      </dgm:t>
    </dgm:pt>
    <dgm:pt modelId="{4931B986-BFA3-46F1-BE2A-0EA903E5BC86}" type="pres">
      <dgm:prSet presAssocID="{9297F3F4-4598-417A-A0F3-C144AD63D785}" presName="arrow1" presStyleLbl="fgShp" presStyleIdx="0" presStyleCnt="1" custScaleX="73474" custLinFactY="53845" custLinFactNeighborX="-18104" custLinFactNeighborY="100000"/>
      <dgm:spPr/>
    </dgm:pt>
    <dgm:pt modelId="{F1926613-2377-425E-BF5A-A5D1CC796C0F}" type="pres">
      <dgm:prSet presAssocID="{9297F3F4-4598-417A-A0F3-C144AD63D785}" presName="rectangle" presStyleLbl="revTx" presStyleIdx="0" presStyleCnt="1">
        <dgm:presLayoutVars>
          <dgm:bulletEnabled val="1"/>
        </dgm:presLayoutVars>
      </dgm:prSet>
      <dgm:spPr/>
      <dgm:t>
        <a:bodyPr/>
        <a:lstStyle/>
        <a:p>
          <a:endParaRPr lang="en-US"/>
        </a:p>
      </dgm:t>
    </dgm:pt>
    <dgm:pt modelId="{A4FCF4C6-7C30-4005-BDD2-76829010FAEA}" type="pres">
      <dgm:prSet presAssocID="{24A6867C-E60C-4FFF-AEFC-94B921182812}" presName="item1" presStyleLbl="node1" presStyleIdx="0" presStyleCnt="3" custScaleX="81276" custScaleY="71960" custLinFactNeighborX="-9352" custLinFactNeighborY="19788">
        <dgm:presLayoutVars>
          <dgm:bulletEnabled val="1"/>
        </dgm:presLayoutVars>
      </dgm:prSet>
      <dgm:spPr/>
      <dgm:t>
        <a:bodyPr/>
        <a:lstStyle/>
        <a:p>
          <a:endParaRPr lang="en-US"/>
        </a:p>
      </dgm:t>
    </dgm:pt>
    <dgm:pt modelId="{7C217A65-94AB-462D-B126-FA534A81C6B1}" type="pres">
      <dgm:prSet presAssocID="{7D271697-DC1B-4404-BFE8-F2AB06AD1461}" presName="item2" presStyleLbl="node1" presStyleIdx="1" presStyleCnt="3" custScaleX="77928" custScaleY="70366" custLinFactNeighborX="-19008" custLinFactNeighborY="-17596">
        <dgm:presLayoutVars>
          <dgm:bulletEnabled val="1"/>
        </dgm:presLayoutVars>
      </dgm:prSet>
      <dgm:spPr/>
      <dgm:t>
        <a:bodyPr/>
        <a:lstStyle/>
        <a:p>
          <a:endParaRPr lang="en-US"/>
        </a:p>
      </dgm:t>
    </dgm:pt>
    <dgm:pt modelId="{A601ED06-B2A2-46AA-B95E-3A9D3826D3D1}" type="pres">
      <dgm:prSet presAssocID="{1FEB2010-B140-4B08-AF40-AA979CE04061}" presName="item3" presStyleLbl="node1" presStyleIdx="2" presStyleCnt="3" custScaleX="78950" custScaleY="73527" custLinFactNeighborX="521" custLinFactNeighborY="13045">
        <dgm:presLayoutVars>
          <dgm:bulletEnabled val="1"/>
        </dgm:presLayoutVars>
      </dgm:prSet>
      <dgm:spPr/>
      <dgm:t>
        <a:bodyPr/>
        <a:lstStyle/>
        <a:p>
          <a:endParaRPr lang="en-US"/>
        </a:p>
      </dgm:t>
    </dgm:pt>
    <dgm:pt modelId="{8C7F9688-F21C-4F38-91BA-25FC326B8B76}" type="pres">
      <dgm:prSet presAssocID="{9297F3F4-4598-417A-A0F3-C144AD63D785}" presName="funnel" presStyleLbl="trAlignAcc1" presStyleIdx="0" presStyleCnt="1" custScaleX="102003" custScaleY="124721" custLinFactNeighborX="-4290" custLinFactNeighborY="8009"/>
      <dgm:spPr>
        <a:ln>
          <a:solidFill>
            <a:srgbClr val="FF6600">
              <a:alpha val="89804"/>
            </a:srgbClr>
          </a:solidFill>
        </a:ln>
      </dgm:spPr>
      <dgm:t>
        <a:bodyPr/>
        <a:lstStyle/>
        <a:p>
          <a:endParaRPr lang="en-US"/>
        </a:p>
      </dgm:t>
    </dgm:pt>
  </dgm:ptLst>
  <dgm:cxnLst>
    <dgm:cxn modelId="{21A909FD-4DCA-44D5-BE71-FA13EACA21DE}" type="presOf" srcId="{1FEB2010-B140-4B08-AF40-AA979CE04061}" destId="{F1926613-2377-425E-BF5A-A5D1CC796C0F}" srcOrd="0" destOrd="0" presId="urn:microsoft.com/office/officeart/2005/8/layout/funnel1"/>
    <dgm:cxn modelId="{F8DC1297-4EED-404A-AC7D-E593DDE74D93}" srcId="{9297F3F4-4598-417A-A0F3-C144AD63D785}" destId="{7D271697-DC1B-4404-BFE8-F2AB06AD1461}" srcOrd="2" destOrd="0" parTransId="{78594C82-A721-4883-9E53-DC8F5EF2D9FB}" sibTransId="{25BF8A6B-3520-422D-BBF4-5E28643E3011}"/>
    <dgm:cxn modelId="{A0F64283-0E84-4CB4-831A-8CA4EEF4B769}" srcId="{9297F3F4-4598-417A-A0F3-C144AD63D785}" destId="{24A6867C-E60C-4FFF-AEFC-94B921182812}" srcOrd="1" destOrd="0" parTransId="{E08043C9-1F1D-4DD9-8033-2837D31A46E3}" sibTransId="{A81D30CA-495B-4D03-A95E-32002A1AD6C6}"/>
    <dgm:cxn modelId="{10920CE5-C631-4D90-93CA-99954EF595E6}" srcId="{9297F3F4-4598-417A-A0F3-C144AD63D785}" destId="{5D36817F-EA4E-464D-B3DA-D18054133F60}" srcOrd="0" destOrd="0" parTransId="{CED9BA92-ACB0-4B98-9FC9-0E7649746317}" sibTransId="{40066CDD-4767-4133-B21C-0739C117BCC7}"/>
    <dgm:cxn modelId="{78A3B298-B55E-47F3-852C-380402EF246E}" type="presOf" srcId="{7D271697-DC1B-4404-BFE8-F2AB06AD1461}" destId="{A4FCF4C6-7C30-4005-BDD2-76829010FAEA}" srcOrd="0" destOrd="0" presId="urn:microsoft.com/office/officeart/2005/8/layout/funnel1"/>
    <dgm:cxn modelId="{82454588-BAA2-45E4-A9E6-ADB6DB245FDB}" type="presOf" srcId="{5D36817F-EA4E-464D-B3DA-D18054133F60}" destId="{A601ED06-B2A2-46AA-B95E-3A9D3826D3D1}" srcOrd="0" destOrd="0" presId="urn:microsoft.com/office/officeart/2005/8/layout/funnel1"/>
    <dgm:cxn modelId="{DB9EC882-B420-4250-A69E-A986E0DCFD57}" srcId="{9297F3F4-4598-417A-A0F3-C144AD63D785}" destId="{E558C82F-4BAB-42FE-9A00-5A720D235CE7}" srcOrd="4" destOrd="0" parTransId="{B0C28293-32AA-439A-8DCD-70FB798CD15D}" sibTransId="{2D938EC4-E43E-40FC-9237-3F7F35767E81}"/>
    <dgm:cxn modelId="{1DF0E331-4949-4F90-8A49-B2A4F6AEB5FE}" srcId="{9297F3F4-4598-417A-A0F3-C144AD63D785}" destId="{BC1620F4-F015-4080-8F05-37D164E94543}" srcOrd="5" destOrd="0" parTransId="{7B230B16-38F2-439E-830D-550C5BC6C896}" sibTransId="{59750579-1887-44AE-BB42-D53DD9949EF1}"/>
    <dgm:cxn modelId="{1D9280B6-3B47-4CD3-A0D4-23FCC5FEEDB1}" type="presOf" srcId="{24A6867C-E60C-4FFF-AEFC-94B921182812}" destId="{7C217A65-94AB-462D-B126-FA534A81C6B1}" srcOrd="0" destOrd="0" presId="urn:microsoft.com/office/officeart/2005/8/layout/funnel1"/>
    <dgm:cxn modelId="{0E2CE564-4F4B-4AD7-A938-F6523A6CCD44}" type="presOf" srcId="{9297F3F4-4598-417A-A0F3-C144AD63D785}" destId="{C489D7C6-A259-4ADA-BC14-3330E7DB3B98}" srcOrd="0" destOrd="0" presId="urn:microsoft.com/office/officeart/2005/8/layout/funnel1"/>
    <dgm:cxn modelId="{44FD4EE4-E5C2-4E48-BEC1-E4ABE1066CAD}" srcId="{9297F3F4-4598-417A-A0F3-C144AD63D785}" destId="{1FEB2010-B140-4B08-AF40-AA979CE04061}" srcOrd="3" destOrd="0" parTransId="{786E9620-2EC8-4C40-842B-64CBE12FC3B5}" sibTransId="{52FFBBA1-380E-47E2-BF71-5215D6785B9B}"/>
    <dgm:cxn modelId="{FA5267C2-7D50-4F85-806D-1926E39C82A7}" type="presParOf" srcId="{C489D7C6-A259-4ADA-BC14-3330E7DB3B98}" destId="{CB098D9A-D844-4617-8C19-C663C8D33513}" srcOrd="0" destOrd="0" presId="urn:microsoft.com/office/officeart/2005/8/layout/funnel1"/>
    <dgm:cxn modelId="{88DF98F3-1036-41B2-AB67-DC4956BD3E41}" type="presParOf" srcId="{C489D7C6-A259-4ADA-BC14-3330E7DB3B98}" destId="{4931B986-BFA3-46F1-BE2A-0EA903E5BC86}" srcOrd="1" destOrd="0" presId="urn:microsoft.com/office/officeart/2005/8/layout/funnel1"/>
    <dgm:cxn modelId="{8B9667BF-4553-4E52-BFF3-5179A23E7EE2}" type="presParOf" srcId="{C489D7C6-A259-4ADA-BC14-3330E7DB3B98}" destId="{F1926613-2377-425E-BF5A-A5D1CC796C0F}" srcOrd="2" destOrd="0" presId="urn:microsoft.com/office/officeart/2005/8/layout/funnel1"/>
    <dgm:cxn modelId="{D09C32D3-32DA-41E6-9BB2-F6ED17EA8C22}" type="presParOf" srcId="{C489D7C6-A259-4ADA-BC14-3330E7DB3B98}" destId="{A4FCF4C6-7C30-4005-BDD2-76829010FAEA}" srcOrd="3" destOrd="0" presId="urn:microsoft.com/office/officeart/2005/8/layout/funnel1"/>
    <dgm:cxn modelId="{4E4DF7C0-9E0B-48D0-83F3-2C13EA360D07}" type="presParOf" srcId="{C489D7C6-A259-4ADA-BC14-3330E7DB3B98}" destId="{7C217A65-94AB-462D-B126-FA534A81C6B1}" srcOrd="4" destOrd="0" presId="urn:microsoft.com/office/officeart/2005/8/layout/funnel1"/>
    <dgm:cxn modelId="{884DD9CD-7F1A-417D-AB69-FD87C23EBEB8}" type="presParOf" srcId="{C489D7C6-A259-4ADA-BC14-3330E7DB3B98}" destId="{A601ED06-B2A2-46AA-B95E-3A9D3826D3D1}" srcOrd="5" destOrd="0" presId="urn:microsoft.com/office/officeart/2005/8/layout/funnel1"/>
    <dgm:cxn modelId="{7E738658-B945-49E1-92C1-AB7224BAB6C6}" type="presParOf" srcId="{C489D7C6-A259-4ADA-BC14-3330E7DB3B98}" destId="{8C7F9688-F21C-4F38-91BA-25FC326B8B76}" srcOrd="6" destOrd="0" presId="urn:microsoft.com/office/officeart/2005/8/layout/funnel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8D9A-D844-4617-8C19-C663C8D33513}">
      <dsp:nvSpPr>
        <dsp:cNvPr id="0" name=""/>
        <dsp:cNvSpPr/>
      </dsp:nvSpPr>
      <dsp:spPr>
        <a:xfrm>
          <a:off x="997471" y="193031"/>
          <a:ext cx="2519936" cy="1301068"/>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1B986-BFA3-46F1-BE2A-0EA903E5BC86}">
      <dsp:nvSpPr>
        <dsp:cNvPr id="0" name=""/>
        <dsp:cNvSpPr/>
      </dsp:nvSpPr>
      <dsp:spPr>
        <a:xfrm>
          <a:off x="2120734" y="2936306"/>
          <a:ext cx="374552" cy="326256"/>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26613-2377-425E-BF5A-A5D1CC796C0F}">
      <dsp:nvSpPr>
        <dsp:cNvPr id="0" name=""/>
        <dsp:cNvSpPr/>
      </dsp:nvSpPr>
      <dsp:spPr>
        <a:xfrm>
          <a:off x="1176838" y="2771585"/>
          <a:ext cx="2446922" cy="61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en-US" sz="2100" kern="1200" dirty="0"/>
        </a:p>
      </dsp:txBody>
      <dsp:txXfrm>
        <a:off x="1176838" y="2771585"/>
        <a:ext cx="2446922" cy="611730"/>
      </dsp:txXfrm>
    </dsp:sp>
    <dsp:sp modelId="{A4FCF4C6-7C30-4005-BDD2-76829010FAEA}">
      <dsp:nvSpPr>
        <dsp:cNvPr id="0" name=""/>
        <dsp:cNvSpPr/>
      </dsp:nvSpPr>
      <dsp:spPr>
        <a:xfrm>
          <a:off x="2037431" y="1567977"/>
          <a:ext cx="745785" cy="660301"/>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Location Distance</a:t>
          </a:r>
          <a:endParaRPr lang="en-US" sz="800" b="1" kern="1200" dirty="0"/>
        </a:p>
      </dsp:txBody>
      <dsp:txXfrm>
        <a:off x="2146649" y="1664676"/>
        <a:ext cx="527349" cy="466903"/>
      </dsp:txXfrm>
    </dsp:sp>
    <dsp:sp modelId="{7C217A65-94AB-462D-B126-FA534A81C6B1}">
      <dsp:nvSpPr>
        <dsp:cNvPr id="0" name=""/>
        <dsp:cNvSpPr/>
      </dsp:nvSpPr>
      <dsp:spPr>
        <a:xfrm>
          <a:off x="1307598" y="543855"/>
          <a:ext cx="715064" cy="645675"/>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Reaching Customers</a:t>
          </a:r>
          <a:endParaRPr lang="en-US" sz="800" b="1" kern="1200" dirty="0"/>
        </a:p>
      </dsp:txBody>
      <dsp:txXfrm>
        <a:off x="1412317" y="638412"/>
        <a:ext cx="505626" cy="456561"/>
      </dsp:txXfrm>
    </dsp:sp>
    <dsp:sp modelId="{A601ED06-B2A2-46AA-B95E-3A9D3826D3D1}">
      <dsp:nvSpPr>
        <dsp:cNvPr id="0" name=""/>
        <dsp:cNvSpPr/>
      </dsp:nvSpPr>
      <dsp:spPr>
        <a:xfrm>
          <a:off x="2420093" y="588659"/>
          <a:ext cx="724441" cy="674680"/>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Traffic</a:t>
          </a:r>
          <a:endParaRPr lang="en-US" sz="900" b="1" kern="1200" dirty="0"/>
        </a:p>
      </dsp:txBody>
      <dsp:txXfrm>
        <a:off x="2526185" y="687464"/>
        <a:ext cx="512257" cy="477070"/>
      </dsp:txXfrm>
    </dsp:sp>
    <dsp:sp modelId="{8C7F9688-F21C-4F38-91BA-25FC326B8B76}">
      <dsp:nvSpPr>
        <dsp:cNvPr id="0" name=""/>
        <dsp:cNvSpPr/>
      </dsp:nvSpPr>
      <dsp:spPr>
        <a:xfrm>
          <a:off x="821869" y="62155"/>
          <a:ext cx="2911923" cy="2848370"/>
        </a:xfrm>
        <a:prstGeom prst="funnel">
          <a:avLst/>
        </a:prstGeom>
        <a:solidFill>
          <a:schemeClr val="lt1">
            <a:alpha val="40000"/>
            <a:hueOff val="0"/>
            <a:satOff val="0"/>
            <a:lumOff val="0"/>
            <a:alphaOff val="0"/>
          </a:schemeClr>
        </a:solidFill>
        <a:ln w="9525" cap="flat" cmpd="sng" algn="ctr">
          <a:solidFill>
            <a:srgbClr val="FF6600">
              <a:alpha val="89804"/>
            </a:srgb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CED57-5F0A-4392-9A9B-39F7E88CC42E}" type="datetimeFigureOut">
              <a:rPr lang="en-US" smtClean="0"/>
              <a:pPr/>
              <a:t>2/25/2011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2E7AD-F102-43D3-8195-0E24D9B9CED7}" type="slidenum">
              <a:rPr lang="en-US" smtClean="0"/>
              <a:pPr/>
              <a:t>‹#›</a:t>
            </a:fld>
            <a:endParaRPr lang="en-US"/>
          </a:p>
        </p:txBody>
      </p:sp>
    </p:spTree>
    <p:extLst>
      <p:ext uri="{BB962C8B-B14F-4D97-AF65-F5344CB8AC3E}">
        <p14:creationId xmlns:p14="http://schemas.microsoft.com/office/powerpoint/2010/main" xmlns="" val="101485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19</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20</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21</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22</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23</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24</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25</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26</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27</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28</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6</a:t>
            </a:fld>
            <a:endParaRPr lang="en-US"/>
          </a:p>
        </p:txBody>
      </p:sp>
    </p:spTree>
    <p:extLst>
      <p:ext uri="{BB962C8B-B14F-4D97-AF65-F5344CB8AC3E}">
        <p14:creationId xmlns:p14="http://schemas.microsoft.com/office/powerpoint/2010/main" xmlns="" val="2874732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29</a:t>
            </a:fld>
            <a:endParaRPr lang="en-US"/>
          </a:p>
        </p:txBody>
      </p:sp>
    </p:spTree>
    <p:extLst>
      <p:ext uri="{BB962C8B-B14F-4D97-AF65-F5344CB8AC3E}">
        <p14:creationId xmlns:p14="http://schemas.microsoft.com/office/powerpoint/2010/main" xmlns="" val="424973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7</a:t>
            </a:fld>
            <a:endParaRPr lang="en-US" dirty="0"/>
          </a:p>
        </p:txBody>
      </p:sp>
    </p:spTree>
    <p:extLst>
      <p:ext uri="{BB962C8B-B14F-4D97-AF65-F5344CB8AC3E}">
        <p14:creationId xmlns:p14="http://schemas.microsoft.com/office/powerpoint/2010/main" xmlns="" val="111740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12</a:t>
            </a:fld>
            <a:endParaRPr lang="en-US" dirty="0"/>
          </a:p>
        </p:txBody>
      </p:sp>
    </p:spTree>
    <p:extLst>
      <p:ext uri="{BB962C8B-B14F-4D97-AF65-F5344CB8AC3E}">
        <p14:creationId xmlns:p14="http://schemas.microsoft.com/office/powerpoint/2010/main" xmlns="" val="254247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13</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14</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15</a:t>
            </a:fld>
            <a:endParaRPr lang="en-US"/>
          </a:p>
        </p:txBody>
      </p:sp>
    </p:spTree>
    <p:extLst>
      <p:ext uri="{BB962C8B-B14F-4D97-AF65-F5344CB8AC3E}">
        <p14:creationId xmlns:p14="http://schemas.microsoft.com/office/powerpoint/2010/main" xmlns="" val="254247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E7AD-F102-43D3-8195-0E24D9B9CED7}" type="slidenum">
              <a:rPr lang="en-US" smtClean="0"/>
              <a:pPr/>
              <a:t>18</a:t>
            </a:fld>
            <a:endParaRPr lang="en-US"/>
          </a:p>
        </p:txBody>
      </p:sp>
    </p:spTree>
    <p:extLst>
      <p:ext uri="{BB962C8B-B14F-4D97-AF65-F5344CB8AC3E}">
        <p14:creationId xmlns:p14="http://schemas.microsoft.com/office/powerpoint/2010/main" xmlns="" val="254247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372980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26394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4081842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BFB6F-17B6-4890-B74A-8335249B89C6}"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286644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BFB6F-17B6-4890-B74A-8335249B89C6}" type="datetimeFigureOut">
              <a:rPr lang="en-US" smtClean="0"/>
              <a:pPr/>
              <a:t>2/25/2011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325696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BFB6F-17B6-4890-B74A-8335249B89C6}" type="datetimeFigureOut">
              <a:rPr lang="en-US" smtClean="0"/>
              <a:pPr/>
              <a:t>2/25/2011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3586702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BFB6F-17B6-4890-B74A-8335249B89C6}" type="datetimeFigureOut">
              <a:rPr lang="en-US" smtClean="0"/>
              <a:pPr/>
              <a:t>2/25/2011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814657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BFB6F-17B6-4890-B74A-8335249B89C6}"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96216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BFB6F-17B6-4890-B74A-8335249B89C6}"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225067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226908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32252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B9BFB6F-17B6-4890-B74A-8335249B89C6}"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9BFB6F-17B6-4890-B74A-8335249B89C6}"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54B47-8D27-4FFB-A86D-CBEC3F01C9E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9BFB6F-17B6-4890-B74A-8335249B89C6}" type="datetimeFigureOut">
              <a:rPr lang="en-US" smtClean="0"/>
              <a:pPr/>
              <a:t>2/25/2011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BFB6F-17B6-4890-B74A-8335249B89C6}" type="datetimeFigureOut">
              <a:rPr lang="en-US" smtClean="0"/>
              <a:pPr/>
              <a:t>2/25/2011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BFB6F-17B6-4890-B74A-8335249B89C6}" type="datetimeFigureOut">
              <a:rPr lang="en-US" smtClean="0"/>
              <a:pPr/>
              <a:t>2/25/2011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B9BFB6F-17B6-4890-B74A-8335249B89C6}" type="datetimeFigureOut">
              <a:rPr lang="en-US" smtClean="0"/>
              <a:pPr/>
              <a:t>2/25/2011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6554B47-8D27-4FFB-A86D-CBEC3F01C9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BFB6F-17B6-4890-B74A-8335249B89C6}"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54B47-8D27-4FFB-A86D-CBEC3F01C9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B9BFB6F-17B6-4890-B74A-8335249B89C6}" type="datetimeFigureOut">
              <a:rPr lang="en-US" smtClean="0"/>
              <a:pPr/>
              <a:t>2/25/2011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6554B47-8D27-4FFB-A86D-CBEC3F01C9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BFB6F-17B6-4890-B74A-8335249B89C6}" type="datetimeFigureOut">
              <a:rPr lang="en-US" smtClean="0"/>
              <a:pPr/>
              <a:t>2/25/2011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54B47-8D27-4FFB-A86D-CBEC3F01C9EE}" type="slidenum">
              <a:rPr lang="en-US" smtClean="0"/>
              <a:pPr/>
              <a:t>‹#›</a:t>
            </a:fld>
            <a:endParaRPr lang="en-US"/>
          </a:p>
        </p:txBody>
      </p:sp>
    </p:spTree>
    <p:extLst>
      <p:ext uri="{BB962C8B-B14F-4D97-AF65-F5344CB8AC3E}">
        <p14:creationId xmlns:p14="http://schemas.microsoft.com/office/powerpoint/2010/main" xmlns="" val="158251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emf"/><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4.em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18.pn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7.emf"/><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package" Target="../embeddings/Microsoft_Office_Excel_Worksheet4.xlsx"/></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usatoday.com/news/nation/census/2010-06-22-census_N.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3.xml"/><Relationship Id="rId6" Type="http://schemas.openxmlformats.org/officeDocument/2006/relationships/image" Target="../media/image14.gif"/><Relationship Id="rId5" Type="http://schemas.microsoft.com/office/2007/relationships/hdphoto" Target="../media/hdphoto1.wdp"/><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package" Target="../embeddings/Microsoft_Office_Excel_Worksheet2.xlsx"/><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10" Type="http://schemas.microsoft.com/office/2007/relationships/diagramDrawing" Target="../diagrams/drawing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0">
              <a:schemeClr val="bg1"/>
            </a:innerShdw>
          </a:effectLst>
        </p:spPr>
        <p:txBody>
          <a:bodyPr/>
          <a:lstStyle/>
          <a:p>
            <a:r>
              <a:rPr lang="en-US" b="1" dirty="0" smtClean="0">
                <a:solidFill>
                  <a:srgbClr val="0070C0"/>
                </a:solidFill>
                <a:latin typeface="Cambria" pitchFamily="18" charset="0"/>
                <a:cs typeface="Levenim MT" pitchFamily="2" charset="-79"/>
              </a:rPr>
              <a:t>About This </a:t>
            </a:r>
            <a:r>
              <a:rPr lang="en-US" b="1" dirty="0">
                <a:solidFill>
                  <a:srgbClr val="0070C0"/>
                </a:solidFill>
                <a:latin typeface="Cambria" pitchFamily="18" charset="0"/>
                <a:cs typeface="Levenim MT" pitchFamily="2" charset="-79"/>
              </a:rPr>
              <a:t>P</a:t>
            </a:r>
            <a:r>
              <a:rPr lang="en-US" b="1" dirty="0" smtClean="0">
                <a:solidFill>
                  <a:srgbClr val="0070C0"/>
                </a:solidFill>
                <a:latin typeface="Cambria" pitchFamily="18" charset="0"/>
                <a:cs typeface="Levenim MT" pitchFamily="2" charset="-79"/>
              </a:rPr>
              <a:t>roject</a:t>
            </a:r>
            <a:endParaRPr lang="en-US" b="1" dirty="0">
              <a:solidFill>
                <a:srgbClr val="0070C0"/>
              </a:solidFill>
              <a:latin typeface="Cambria" pitchFamily="18" charset="0"/>
              <a:cs typeface="Levenim MT" pitchFamily="2" charset="-79"/>
            </a:endParaRPr>
          </a:p>
        </p:txBody>
      </p:sp>
      <p:sp>
        <p:nvSpPr>
          <p:cNvPr id="3" name="Content Placeholder 2"/>
          <p:cNvSpPr>
            <a:spLocks noGrp="1"/>
          </p:cNvSpPr>
          <p:nvPr>
            <p:ph idx="1"/>
          </p:nvPr>
        </p:nvSpPr>
        <p:spPr/>
        <p:txBody>
          <a:bodyPr>
            <a:normAutofit/>
          </a:bodyPr>
          <a:lstStyle/>
          <a:p>
            <a:r>
              <a:rPr lang="en-US" sz="2800" dirty="0" smtClean="0">
                <a:solidFill>
                  <a:srgbClr val="002060"/>
                </a:solidFill>
              </a:rPr>
              <a:t>This project is a simulation of actual occurrences</a:t>
            </a:r>
          </a:p>
          <a:p>
            <a:endParaRPr lang="en-US" sz="1200" dirty="0">
              <a:solidFill>
                <a:srgbClr val="002060"/>
              </a:solidFill>
            </a:endParaRPr>
          </a:p>
          <a:p>
            <a:r>
              <a:rPr lang="en-US" sz="2800" dirty="0">
                <a:solidFill>
                  <a:srgbClr val="002060"/>
                </a:solidFill>
              </a:rPr>
              <a:t>C</a:t>
            </a:r>
            <a:r>
              <a:rPr lang="en-US" sz="2800" dirty="0" smtClean="0">
                <a:solidFill>
                  <a:srgbClr val="002060"/>
                </a:solidFill>
              </a:rPr>
              <a:t>overs key six sigma concepts including</a:t>
            </a:r>
          </a:p>
          <a:p>
            <a:endParaRPr lang="en-US" sz="2800" dirty="0" smtClean="0">
              <a:solidFill>
                <a:srgbClr val="002060"/>
              </a:solidFill>
            </a:endParaRPr>
          </a:p>
          <a:p>
            <a:pPr marL="0" indent="0">
              <a:buNone/>
            </a:pPr>
            <a:endParaRPr lang="en-US" sz="2800" dirty="0" smtClean="0">
              <a:solidFill>
                <a:srgbClr val="002060"/>
              </a:solidFill>
            </a:endParaRPr>
          </a:p>
          <a:p>
            <a:endParaRPr lang="en-US" sz="1050" dirty="0" smtClean="0"/>
          </a:p>
          <a:p>
            <a:endParaRPr lang="en-US" sz="1400" dirty="0"/>
          </a:p>
          <a:p>
            <a:r>
              <a:rPr lang="en-US" sz="2800" dirty="0">
                <a:solidFill>
                  <a:srgbClr val="002060"/>
                </a:solidFill>
              </a:rPr>
              <a:t>S</a:t>
            </a:r>
            <a:r>
              <a:rPr lang="en-US" sz="2800" dirty="0" smtClean="0">
                <a:solidFill>
                  <a:srgbClr val="002060"/>
                </a:solidFill>
              </a:rPr>
              <a:t>eeks to accomplish key outlined objectives</a:t>
            </a:r>
            <a:endParaRPr lang="en-US" sz="2800" dirty="0">
              <a:solidFill>
                <a:srgbClr val="002060"/>
              </a:solidFill>
            </a:endParaRPr>
          </a:p>
        </p:txBody>
      </p:sp>
      <p:sp>
        <p:nvSpPr>
          <p:cNvPr id="4" name="Content Placeholder 2"/>
          <p:cNvSpPr txBox="1">
            <a:spLocks/>
          </p:cNvSpPr>
          <p:nvPr/>
        </p:nvSpPr>
        <p:spPr>
          <a:xfrm>
            <a:off x="1676400" y="2819400"/>
            <a:ext cx="66294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Applying the DMAIC approach to process improvement</a:t>
            </a:r>
          </a:p>
          <a:p>
            <a:pPr lvl="1"/>
            <a:r>
              <a:rPr lang="en-US" sz="1600" dirty="0" smtClean="0"/>
              <a:t>Identification and selection of process improvement opportunities</a:t>
            </a:r>
          </a:p>
          <a:p>
            <a:pPr lvl="1"/>
            <a:r>
              <a:rPr lang="en-US" sz="1600" dirty="0" smtClean="0"/>
              <a:t>Utilizing Statistical Analysis and Tests</a:t>
            </a:r>
          </a:p>
          <a:p>
            <a:pPr lvl="1"/>
            <a:r>
              <a:rPr lang="en-US" sz="1600" dirty="0" smtClean="0"/>
              <a:t>Addressing/Improving Customer Satisfaction</a:t>
            </a:r>
          </a:p>
          <a:p>
            <a:pPr lvl="1"/>
            <a:r>
              <a:rPr lang="en-US" sz="1600" dirty="0" smtClean="0"/>
              <a:t>Cost Savings &amp; Ongoing Financial Benefits</a:t>
            </a:r>
          </a:p>
        </p:txBody>
      </p:sp>
      <p:sp>
        <p:nvSpPr>
          <p:cNvPr id="5" name="Content Placeholder 2"/>
          <p:cNvSpPr txBox="1">
            <a:spLocks/>
          </p:cNvSpPr>
          <p:nvPr/>
        </p:nvSpPr>
        <p:spPr>
          <a:xfrm>
            <a:off x="1676400" y="4800600"/>
            <a:ext cx="50292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Provide Detailed Explanations Throughout</a:t>
            </a:r>
          </a:p>
          <a:p>
            <a:pPr lvl="1"/>
            <a:r>
              <a:rPr lang="en-US" sz="1600" dirty="0" smtClean="0"/>
              <a:t>Illustrative Analysis </a:t>
            </a:r>
          </a:p>
          <a:p>
            <a:pPr lvl="1"/>
            <a:r>
              <a:rPr lang="en-US" sz="1600" dirty="0" smtClean="0"/>
              <a:t>Comprehensive Use of Recommended Tools</a:t>
            </a:r>
          </a:p>
          <a:p>
            <a:pPr lvl="1"/>
            <a:r>
              <a:rPr lang="en-US" sz="1600" dirty="0" smtClean="0"/>
              <a:t>Effective Resolution/ Final State</a:t>
            </a:r>
          </a:p>
          <a:p>
            <a:pPr lvl="1"/>
            <a:r>
              <a:rPr lang="en-US" sz="1600" dirty="0" smtClean="0"/>
              <a:t>Presenters Knowledge of Six Sigma Methodology</a:t>
            </a:r>
          </a:p>
        </p:txBody>
      </p:sp>
    </p:spTree>
    <p:extLst>
      <p:ext uri="{BB962C8B-B14F-4D97-AF65-F5344CB8AC3E}">
        <p14:creationId xmlns:p14="http://schemas.microsoft.com/office/powerpoint/2010/main" xmlns="" val="4075064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0" y="1143000"/>
            <a:ext cx="7620000" cy="114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2" name="Title 3"/>
          <p:cNvSpPr>
            <a:spLocks noGrp="1"/>
          </p:cNvSpPr>
          <p:nvPr>
            <p:ph type="title"/>
          </p:nvPr>
        </p:nvSpPr>
        <p:spPr>
          <a:xfrm>
            <a:off x="-11589" y="-228600"/>
            <a:ext cx="8164989" cy="762000"/>
          </a:xfrm>
        </p:spPr>
        <p:txBody>
          <a:bodyPr>
            <a:noAutofit/>
          </a:bodyPr>
          <a:lstStyle/>
          <a:p>
            <a:pPr algn="l"/>
            <a:r>
              <a:rPr lang="en-US" sz="2800" b="1" dirty="0">
                <a:solidFill>
                  <a:srgbClr val="0070C0"/>
                </a:solidFill>
              </a:rPr>
              <a:t>M</a:t>
            </a:r>
            <a:r>
              <a:rPr lang="en-US" sz="2800" b="1" dirty="0" smtClean="0">
                <a:solidFill>
                  <a:srgbClr val="0070C0"/>
                </a:solidFill>
              </a:rPr>
              <a:t>easure System Analysis</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a:t>
            </a:r>
            <a:r>
              <a:rPr lang="en-US" sz="2000" b="1" dirty="0" smtClean="0">
                <a:ln w="11430"/>
                <a:solidFill>
                  <a:srgbClr val="FF6600"/>
                </a:solidFill>
                <a:effectLst>
                  <a:outerShdw blurRad="50800" dist="39000" dir="5460000" algn="tl">
                    <a:srgbClr val="000000">
                      <a:alpha val="38000"/>
                    </a:srgbClr>
                  </a:outerShdw>
                </a:effectLst>
              </a:rPr>
              <a:t>M</a:t>
            </a:r>
            <a:r>
              <a:rPr lang="en-US" sz="2000" b="1" dirty="0" smtClean="0">
                <a:ln w="11430"/>
                <a:solidFill>
                  <a:srgbClr val="0070C0"/>
                </a:solidFill>
                <a:effectLst>
                  <a:outerShdw blurRad="50800" dist="39000" dir="5460000" algn="tl">
                    <a:srgbClr val="000000">
                      <a:alpha val="38000"/>
                    </a:srgbClr>
                  </a:outerShdw>
                </a:effectLst>
              </a:rPr>
              <a:t>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4419600" y="76200"/>
            <a:ext cx="3200400"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The Overall </a:t>
            </a:r>
            <a:r>
              <a:rPr lang="en-US" sz="1600" dirty="0">
                <a:solidFill>
                  <a:srgbClr val="002060"/>
                </a:solidFill>
                <a:latin typeface="+mn-lt"/>
              </a:rPr>
              <a:t>P</a:t>
            </a:r>
            <a:r>
              <a:rPr lang="en-US" sz="1600" dirty="0" smtClean="0">
                <a:solidFill>
                  <a:srgbClr val="002060"/>
                </a:solidFill>
                <a:latin typeface="+mn-lt"/>
              </a:rPr>
              <a:t>rocess is Normally Distributed</a:t>
            </a:r>
            <a:endParaRPr lang="en-US" sz="1800" b="1" dirty="0">
              <a:solidFill>
                <a:srgbClr val="0070C0"/>
              </a:solidFill>
            </a:endParaRP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505200"/>
            <a:ext cx="41148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 Box 9"/>
          <p:cNvSpPr txBox="1">
            <a:spLocks noChangeArrowheads="1"/>
          </p:cNvSpPr>
          <p:nvPr/>
        </p:nvSpPr>
        <p:spPr bwMode="auto">
          <a:xfrm>
            <a:off x="838200" y="1143000"/>
            <a:ext cx="748982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600" dirty="0" smtClean="0">
                <a:latin typeface="+mn-lt"/>
              </a:rPr>
              <a:t>The frequency histograms below helped us determine that our data is normal. On the left </a:t>
            </a:r>
            <a:r>
              <a:rPr lang="en-US" sz="1600" dirty="0">
                <a:latin typeface="+mn-lt"/>
              </a:rPr>
              <a:t>we can see that the </a:t>
            </a:r>
            <a:r>
              <a:rPr lang="en-US" sz="1600" u="sng" dirty="0" smtClean="0">
                <a:latin typeface="+mn-lt"/>
              </a:rPr>
              <a:t>combined</a:t>
            </a:r>
            <a:r>
              <a:rPr lang="en-US" sz="1600" dirty="0" smtClean="0">
                <a:latin typeface="+mn-lt"/>
              </a:rPr>
              <a:t> % of completed installations across both divisions is </a:t>
            </a:r>
            <a:r>
              <a:rPr lang="en-US" sz="1600" dirty="0">
                <a:latin typeface="+mn-lt"/>
              </a:rPr>
              <a:t>normally distributed </a:t>
            </a:r>
            <a:r>
              <a:rPr lang="en-US" sz="1600" dirty="0" smtClean="0">
                <a:latin typeface="+mn-lt"/>
              </a:rPr>
              <a:t>at a rate of </a:t>
            </a:r>
            <a:r>
              <a:rPr lang="en-US" sz="1600" dirty="0">
                <a:latin typeface="+mn-lt"/>
              </a:rPr>
              <a:t>about </a:t>
            </a:r>
            <a:r>
              <a:rPr lang="en-US" sz="1600" dirty="0" smtClean="0">
                <a:latin typeface="+mn-lt"/>
              </a:rPr>
              <a:t>88%. To </a:t>
            </a:r>
            <a:r>
              <a:rPr lang="en-US" sz="1600" dirty="0">
                <a:latin typeface="+mn-lt"/>
              </a:rPr>
              <a:t>the </a:t>
            </a:r>
            <a:r>
              <a:rPr lang="en-US" sz="1600" dirty="0" smtClean="0">
                <a:latin typeface="+mn-lt"/>
              </a:rPr>
              <a:t>right is </a:t>
            </a:r>
            <a:r>
              <a:rPr lang="en-US" sz="1600" dirty="0">
                <a:latin typeface="+mn-lt"/>
              </a:rPr>
              <a:t>the </a:t>
            </a:r>
            <a:r>
              <a:rPr lang="en-US" sz="1600" dirty="0" smtClean="0">
                <a:latin typeface="+mn-lt"/>
              </a:rPr>
              <a:t>completion rate for both divisions shown independently; DSL-East’s mean is below the LL specification of 90%.</a:t>
            </a:r>
            <a:endParaRPr lang="en-US" sz="1600" dirty="0">
              <a:latin typeface="+mn-lt"/>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505200"/>
            <a:ext cx="41148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ular Callout 12"/>
          <p:cNvSpPr/>
          <p:nvPr/>
        </p:nvSpPr>
        <p:spPr>
          <a:xfrm>
            <a:off x="7391400" y="4800600"/>
            <a:ext cx="860221" cy="381000"/>
          </a:xfrm>
          <a:prstGeom prst="wedgeRectCallout">
            <a:avLst>
              <a:gd name="adj1" fmla="val -42859"/>
              <a:gd name="adj2" fmla="val -14445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smtClean="0">
                <a:solidFill>
                  <a:srgbClr val="FF0000"/>
                </a:solidFill>
              </a:rPr>
              <a:t>West’s Benchmark</a:t>
            </a:r>
            <a:endParaRPr lang="en-US" sz="1050" dirty="0">
              <a:solidFill>
                <a:srgbClr val="FF0000"/>
              </a:solidFill>
            </a:endParaRPr>
          </a:p>
        </p:txBody>
      </p:sp>
      <p:sp>
        <p:nvSpPr>
          <p:cNvPr id="11" name="Rectangle 10"/>
          <p:cNvSpPr/>
          <p:nvPr/>
        </p:nvSpPr>
        <p:spPr>
          <a:xfrm>
            <a:off x="228600" y="2781300"/>
            <a:ext cx="8686800" cy="35433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200400"/>
            <a:ext cx="41148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200400"/>
            <a:ext cx="41148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3612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838200"/>
            <a:ext cx="4387896" cy="33528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5" name="Rectangle 14"/>
          <p:cNvSpPr/>
          <p:nvPr/>
        </p:nvSpPr>
        <p:spPr>
          <a:xfrm>
            <a:off x="228600" y="3733800"/>
            <a:ext cx="8610600" cy="3048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1116678"/>
            <a:ext cx="3581400" cy="2540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Title 3"/>
          <p:cNvSpPr>
            <a:spLocks noGrp="1"/>
          </p:cNvSpPr>
          <p:nvPr>
            <p:ph type="title"/>
          </p:nvPr>
        </p:nvSpPr>
        <p:spPr>
          <a:xfrm>
            <a:off x="-26264" y="0"/>
            <a:ext cx="8713064" cy="762000"/>
          </a:xfrm>
        </p:spPr>
        <p:txBody>
          <a:bodyPr>
            <a:noAutofit/>
          </a:bodyPr>
          <a:lstStyle/>
          <a:p>
            <a:pPr algn="l"/>
            <a:r>
              <a:rPr lang="en-US" sz="2800" b="1" dirty="0" smtClean="0">
                <a:solidFill>
                  <a:srgbClr val="0070C0"/>
                </a:solidFill>
              </a:rPr>
              <a:t>MSA Continued</a:t>
            </a:r>
            <a:br>
              <a:rPr lang="en-US" sz="2800" b="1" dirty="0" smtClean="0">
                <a:solidFill>
                  <a:srgbClr val="0070C0"/>
                </a:solidFill>
              </a:rPr>
            </a:b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a:t>
            </a:r>
            <a:r>
              <a:rPr lang="en-US" sz="2000" b="1" dirty="0" smtClean="0">
                <a:ln w="11430"/>
                <a:solidFill>
                  <a:srgbClr val="FF6600"/>
                </a:solidFill>
                <a:effectLst>
                  <a:outerShdw blurRad="50800" dist="39000" dir="5460000" algn="tl">
                    <a:srgbClr val="000000">
                      <a:alpha val="38000"/>
                    </a:srgbClr>
                  </a:outerShdw>
                </a:effectLst>
              </a:rPr>
              <a:t>M</a:t>
            </a:r>
            <a:r>
              <a:rPr lang="en-US" sz="2000" b="1" dirty="0" smtClean="0">
                <a:ln w="11430"/>
                <a:solidFill>
                  <a:srgbClr val="0070C0"/>
                </a:solidFill>
                <a:effectLst>
                  <a:outerShdw blurRad="50800" dist="39000" dir="5460000" algn="tl">
                    <a:srgbClr val="000000">
                      <a:alpha val="38000"/>
                    </a:srgbClr>
                  </a:outerShdw>
                </a:effectLst>
              </a:rPr>
              <a:t>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2453256" y="76200"/>
            <a:ext cx="5700144" cy="381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X’s &amp; Y’s are in Control, </a:t>
            </a:r>
            <a:r>
              <a:rPr lang="en-US" sz="1600" dirty="0">
                <a:solidFill>
                  <a:srgbClr val="002060"/>
                </a:solidFill>
                <a:latin typeface="+mn-lt"/>
              </a:rPr>
              <a:t>Y</a:t>
            </a:r>
            <a:r>
              <a:rPr lang="en-US" sz="1600" dirty="0" smtClean="0">
                <a:solidFill>
                  <a:srgbClr val="002060"/>
                </a:solidFill>
                <a:latin typeface="+mn-lt"/>
              </a:rPr>
              <a:t>et Not Meeting </a:t>
            </a:r>
            <a:r>
              <a:rPr lang="en-US" sz="1600" dirty="0">
                <a:solidFill>
                  <a:srgbClr val="002060"/>
                </a:solidFill>
                <a:latin typeface="+mn-lt"/>
              </a:rPr>
              <a:t>P</a:t>
            </a:r>
            <a:r>
              <a:rPr lang="en-US" sz="1600" dirty="0" smtClean="0">
                <a:solidFill>
                  <a:srgbClr val="002060"/>
                </a:solidFill>
                <a:latin typeface="+mn-lt"/>
              </a:rPr>
              <a:t>rocess </a:t>
            </a:r>
            <a:r>
              <a:rPr lang="en-US" sz="1600" dirty="0">
                <a:solidFill>
                  <a:srgbClr val="002060"/>
                </a:solidFill>
                <a:latin typeface="+mn-lt"/>
              </a:rPr>
              <a:t>S</a:t>
            </a:r>
            <a:r>
              <a:rPr lang="en-US" sz="1600" dirty="0" smtClean="0">
                <a:solidFill>
                  <a:srgbClr val="002060"/>
                </a:solidFill>
                <a:latin typeface="+mn-lt"/>
              </a:rPr>
              <a:t>pecs </a:t>
            </a:r>
            <a:endParaRPr lang="en-US" sz="1800" b="1" dirty="0">
              <a:solidFill>
                <a:srgbClr val="0070C0"/>
              </a:solidFill>
            </a:endParaRPr>
          </a:p>
        </p:txBody>
      </p:sp>
      <p:sp>
        <p:nvSpPr>
          <p:cNvPr id="12" name="Text Box 9"/>
          <p:cNvSpPr txBox="1">
            <a:spLocks noChangeArrowheads="1"/>
          </p:cNvSpPr>
          <p:nvPr/>
        </p:nvSpPr>
        <p:spPr bwMode="auto">
          <a:xfrm>
            <a:off x="5029200" y="1490008"/>
            <a:ext cx="35052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400" dirty="0" smtClean="0">
                <a:latin typeface="+mn-lt"/>
              </a:rPr>
              <a:t>The P Chart corresponds with the histograms that about 15% of the installations are actually defective. </a:t>
            </a:r>
            <a:endParaRPr lang="en-US" sz="1400" b="1" dirty="0">
              <a:latin typeface="+mn-lt"/>
            </a:endParaRPr>
          </a:p>
          <a:p>
            <a:endParaRPr lang="en-US" sz="800" dirty="0">
              <a:latin typeface="+mn-lt"/>
            </a:endParaRPr>
          </a:p>
          <a:p>
            <a:r>
              <a:rPr lang="en-US" sz="1400" dirty="0" smtClean="0">
                <a:latin typeface="+mn-lt"/>
              </a:rPr>
              <a:t>The sample data used for the I-MR charts of traffic and distance (KPIV’s) shows us that the data is in control, although we know by the rate of defective installations </a:t>
            </a:r>
            <a:r>
              <a:rPr lang="en-US" sz="1400" dirty="0"/>
              <a:t>(15%)</a:t>
            </a:r>
            <a:r>
              <a:rPr lang="en-US" sz="1400" dirty="0" smtClean="0">
                <a:latin typeface="+mn-lt"/>
              </a:rPr>
              <a:t> that the process isn’t meeting specifications (&lt;10%).</a:t>
            </a:r>
            <a:endParaRPr lang="en-US" sz="1400" dirty="0">
              <a:latin typeface="+mn-l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962400"/>
            <a:ext cx="41148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914400"/>
            <a:ext cx="41148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5029200" y="1185446"/>
            <a:ext cx="3411419" cy="338554"/>
          </a:xfrm>
          <a:prstGeom prst="rect">
            <a:avLst/>
          </a:prstGeom>
          <a:noFill/>
        </p:spPr>
        <p:txBody>
          <a:bodyPr wrap="square">
            <a:spAutoFit/>
          </a:bodyPr>
          <a:lstStyle/>
          <a:p>
            <a:r>
              <a:rPr lang="en-US" sz="1600" b="1" dirty="0" smtClean="0">
                <a:solidFill>
                  <a:srgbClr val="002060"/>
                </a:solidFill>
              </a:rPr>
              <a:t>Control Charts Analysis</a:t>
            </a:r>
          </a:p>
        </p:txBody>
      </p:sp>
      <p:sp>
        <p:nvSpPr>
          <p:cNvPr id="11" name="Rectangular Callout 10"/>
          <p:cNvSpPr/>
          <p:nvPr/>
        </p:nvSpPr>
        <p:spPr>
          <a:xfrm>
            <a:off x="3886200" y="2514600"/>
            <a:ext cx="837063" cy="328820"/>
          </a:xfrm>
          <a:prstGeom prst="wedgeRectCallout">
            <a:avLst>
              <a:gd name="adj1" fmla="val -40524"/>
              <a:gd name="adj2" fmla="val -11422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solidFill>
                  <a:srgbClr val="FF0000"/>
                </a:solidFill>
              </a:rPr>
              <a:t>Defectives Baseline</a:t>
            </a:r>
            <a:endParaRPr lang="en-US" sz="1000" dirty="0">
              <a:solidFill>
                <a:srgbClr val="FF0000"/>
              </a:solidFill>
            </a:endParaRPr>
          </a:p>
        </p:txBody>
      </p:sp>
      <p:sp>
        <p:nvSpPr>
          <p:cNvPr id="13" name="Rectangular Callout 12"/>
          <p:cNvSpPr/>
          <p:nvPr/>
        </p:nvSpPr>
        <p:spPr>
          <a:xfrm>
            <a:off x="3429000" y="5112488"/>
            <a:ext cx="1028700" cy="526312"/>
          </a:xfrm>
          <a:prstGeom prst="wedgeRectCallout">
            <a:avLst>
              <a:gd name="adj1" fmla="val 14905"/>
              <a:gd name="adj2" fmla="val -11292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solidFill>
                  <a:srgbClr val="FF0000"/>
                </a:solidFill>
              </a:rPr>
              <a:t>Baseline for logged traffic times</a:t>
            </a:r>
            <a:endParaRPr lang="en-US" sz="1000" dirty="0">
              <a:solidFill>
                <a:srgbClr val="FF0000"/>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16496" y="3962400"/>
            <a:ext cx="41148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ular Callout 16"/>
          <p:cNvSpPr/>
          <p:nvPr/>
        </p:nvSpPr>
        <p:spPr>
          <a:xfrm>
            <a:off x="7810500" y="5112488"/>
            <a:ext cx="1028700" cy="450112"/>
          </a:xfrm>
          <a:prstGeom prst="wedgeRectCallout">
            <a:avLst>
              <a:gd name="adj1" fmla="val 13979"/>
              <a:gd name="adj2" fmla="val -11340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solidFill>
                  <a:srgbClr val="FF0000"/>
                </a:solidFill>
              </a:rPr>
              <a:t>Baseline for logged distance traveled</a:t>
            </a:r>
            <a:endParaRPr lang="en-US" sz="1000" dirty="0">
              <a:solidFill>
                <a:srgbClr val="FF0000"/>
              </a:solidFill>
            </a:endParaRPr>
          </a:p>
        </p:txBody>
      </p:sp>
    </p:spTree>
    <p:extLst>
      <p:ext uri="{BB962C8B-B14F-4D97-AF65-F5344CB8AC3E}">
        <p14:creationId xmlns:p14="http://schemas.microsoft.com/office/powerpoint/2010/main" xmlns="" val="32624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1128132"/>
            <a:ext cx="2057400" cy="395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81000" y="1828800"/>
            <a:ext cx="5715000" cy="434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2" name="Title 3"/>
          <p:cNvSpPr>
            <a:spLocks noGrp="1"/>
          </p:cNvSpPr>
          <p:nvPr>
            <p:ph type="title"/>
          </p:nvPr>
        </p:nvSpPr>
        <p:spPr>
          <a:xfrm>
            <a:off x="-11589" y="209490"/>
            <a:ext cx="8164989" cy="323910"/>
          </a:xfrm>
        </p:spPr>
        <p:txBody>
          <a:bodyPr>
            <a:noAutofit/>
          </a:bodyPr>
          <a:lstStyle/>
          <a:p>
            <a:pPr algn="l"/>
            <a:r>
              <a:rPr lang="en-US" sz="2800" b="1" dirty="0" smtClean="0">
                <a:solidFill>
                  <a:srgbClr val="0070C0"/>
                </a:solidFill>
              </a:rPr>
              <a:t>MSA </a:t>
            </a:r>
            <a:br>
              <a:rPr lang="en-US" sz="2800" b="1" dirty="0" smtClean="0">
                <a:solidFill>
                  <a:srgbClr val="0070C0"/>
                </a:solidFill>
              </a:rPr>
            </a:br>
            <a:r>
              <a:rPr lang="en-US" sz="2800" b="1" dirty="0" smtClean="0">
                <a:solidFill>
                  <a:srgbClr val="0070C0"/>
                </a:solidFill>
              </a:rPr>
              <a:t>Continued</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a:t>
            </a:r>
            <a:r>
              <a:rPr lang="en-US" sz="2000" b="1" dirty="0" smtClean="0">
                <a:ln w="11430"/>
                <a:solidFill>
                  <a:srgbClr val="FF6600"/>
                </a:solidFill>
                <a:effectLst>
                  <a:outerShdw blurRad="50800" dist="39000" dir="5460000" algn="tl">
                    <a:srgbClr val="000000">
                      <a:alpha val="38000"/>
                    </a:srgbClr>
                  </a:outerShdw>
                </a:effectLst>
              </a:rPr>
              <a:t>M</a:t>
            </a:r>
            <a:r>
              <a:rPr lang="en-US" sz="2000" b="1" dirty="0" smtClean="0">
                <a:ln w="11430"/>
                <a:solidFill>
                  <a:srgbClr val="0070C0"/>
                </a:solidFill>
                <a:effectLst>
                  <a:outerShdw blurRad="50800" dist="39000" dir="5460000" algn="tl">
                    <a:srgbClr val="000000">
                      <a:alpha val="38000"/>
                    </a:srgbClr>
                  </a:outerShdw>
                </a:effectLst>
              </a:rPr>
              <a:t>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1828799" y="76200"/>
            <a:ext cx="6324601"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GPS’s are Performing their Desired Function; Installer Can Trust the Route Information Given to Them by the GPS System</a:t>
            </a:r>
            <a:endParaRPr lang="en-US" sz="1800" b="1" dirty="0">
              <a:solidFill>
                <a:srgbClr val="0070C0"/>
              </a:solidFill>
            </a:endParaRPr>
          </a:p>
        </p:txBody>
      </p:sp>
      <p:pic>
        <p:nvPicPr>
          <p:cNvPr id="1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2728332"/>
            <a:ext cx="2514600" cy="395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Box 9"/>
          <p:cNvSpPr txBox="1">
            <a:spLocks noChangeArrowheads="1"/>
          </p:cNvSpPr>
          <p:nvPr/>
        </p:nvSpPr>
        <p:spPr bwMode="auto">
          <a:xfrm>
            <a:off x="6400800" y="1128132"/>
            <a:ext cx="266700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b="1" dirty="0" smtClean="0">
                <a:solidFill>
                  <a:srgbClr val="002060"/>
                </a:solidFill>
                <a:latin typeface="+mj-lt"/>
              </a:rPr>
              <a:t>Testing </a:t>
            </a:r>
            <a:r>
              <a:rPr lang="en-US" b="1" dirty="0">
                <a:solidFill>
                  <a:srgbClr val="002060"/>
                </a:solidFill>
                <a:latin typeface="+mj-lt"/>
              </a:rPr>
              <a:t>The </a:t>
            </a:r>
            <a:r>
              <a:rPr lang="en-US" b="1" dirty="0" smtClean="0">
                <a:solidFill>
                  <a:srgbClr val="002060"/>
                </a:solidFill>
                <a:latin typeface="+mj-lt"/>
              </a:rPr>
              <a:t>System:</a:t>
            </a:r>
            <a:endParaRPr lang="en-US" b="1" dirty="0">
              <a:solidFill>
                <a:srgbClr val="002060"/>
              </a:solidFill>
              <a:latin typeface="+mj-lt"/>
            </a:endParaRPr>
          </a:p>
          <a:p>
            <a:endParaRPr lang="en-US" sz="800" dirty="0">
              <a:latin typeface="+mn-lt"/>
            </a:endParaRPr>
          </a:p>
          <a:p>
            <a:r>
              <a:rPr lang="en-US" sz="1100" dirty="0" smtClean="0">
                <a:latin typeface="+mn-lt"/>
              </a:rPr>
              <a:t>We evaluated the </a:t>
            </a:r>
            <a:r>
              <a:rPr lang="en-US" sz="1100" dirty="0">
                <a:latin typeface="+mn-lt"/>
              </a:rPr>
              <a:t>measurement system </a:t>
            </a:r>
            <a:r>
              <a:rPr lang="en-US" sz="1100" dirty="0" smtClean="0">
                <a:latin typeface="+mn-lt"/>
              </a:rPr>
              <a:t>(GPS’s) used to determine the distance from the dispatch location to </a:t>
            </a:r>
            <a:r>
              <a:rPr lang="en-US" sz="1100" dirty="0">
                <a:latin typeface="+mn-lt"/>
              </a:rPr>
              <a:t>a</a:t>
            </a:r>
            <a:r>
              <a:rPr lang="en-US" sz="1100" dirty="0" smtClean="0">
                <a:latin typeface="+mn-lt"/>
              </a:rPr>
              <a:t> fueling station with a known distance of 2mi. We’ve imposed a tolerance level of .1 mi, and performed 50 observations.</a:t>
            </a:r>
            <a:endParaRPr lang="en-US" sz="1100" dirty="0">
              <a:latin typeface="+mn-lt"/>
            </a:endParaRPr>
          </a:p>
        </p:txBody>
      </p:sp>
      <p:sp>
        <p:nvSpPr>
          <p:cNvPr id="2" name="Rectangle 1"/>
          <p:cNvSpPr/>
          <p:nvPr/>
        </p:nvSpPr>
        <p:spPr>
          <a:xfrm>
            <a:off x="6400800" y="2728332"/>
            <a:ext cx="2514600" cy="3901068"/>
          </a:xfrm>
          <a:prstGeom prst="rect">
            <a:avLst/>
          </a:prstGeom>
        </p:spPr>
        <p:txBody>
          <a:bodyPr wrap="square">
            <a:spAutoFit/>
          </a:bodyPr>
          <a:lstStyle/>
          <a:p>
            <a:r>
              <a:rPr lang="en-US" b="1" dirty="0">
                <a:solidFill>
                  <a:srgbClr val="002060"/>
                </a:solidFill>
                <a:latin typeface="+mj-lt"/>
              </a:rPr>
              <a:t>The Result</a:t>
            </a:r>
            <a:r>
              <a:rPr lang="en-US" b="1" dirty="0" smtClean="0">
                <a:solidFill>
                  <a:srgbClr val="002060"/>
                </a:solidFill>
                <a:latin typeface="+mj-lt"/>
              </a:rPr>
              <a:t>:  </a:t>
            </a:r>
            <a:r>
              <a:rPr lang="en-US" dirty="0" smtClean="0">
                <a:solidFill>
                  <a:srgbClr val="002060"/>
                </a:solidFill>
                <a:latin typeface="+mj-lt"/>
              </a:rPr>
              <a:t>Accept Ho</a:t>
            </a:r>
          </a:p>
          <a:p>
            <a:endParaRPr lang="en-US" sz="1050" b="1" dirty="0">
              <a:solidFill>
                <a:srgbClr val="002060"/>
              </a:solidFill>
            </a:endParaRPr>
          </a:p>
          <a:p>
            <a:r>
              <a:rPr lang="en-US" sz="1100" dirty="0" smtClean="0"/>
              <a:t>The P Value </a:t>
            </a:r>
            <a:r>
              <a:rPr lang="en-US" sz="1100" dirty="0"/>
              <a:t>in the measurement system is </a:t>
            </a:r>
            <a:r>
              <a:rPr lang="en-US" sz="1100" dirty="0" smtClean="0"/>
              <a:t>.477 suggesting </a:t>
            </a:r>
            <a:r>
              <a:rPr lang="en-US" sz="1100" dirty="0"/>
              <a:t>that </a:t>
            </a:r>
            <a:r>
              <a:rPr lang="en-US" sz="1100" dirty="0" smtClean="0"/>
              <a:t>no bias </a:t>
            </a:r>
            <a:r>
              <a:rPr lang="en-US" sz="1100" dirty="0"/>
              <a:t>is present in the </a:t>
            </a:r>
            <a:r>
              <a:rPr lang="en-US" sz="1100" dirty="0" smtClean="0"/>
              <a:t>measurement system</a:t>
            </a:r>
            <a:r>
              <a:rPr lang="en-US" sz="1100" dirty="0"/>
              <a:t>. </a:t>
            </a:r>
            <a:r>
              <a:rPr lang="en-US" sz="1100" dirty="0" smtClean="0"/>
              <a:t> </a:t>
            </a:r>
            <a:r>
              <a:rPr lang="en-US" sz="1100" b="1" i="1" u="sng" dirty="0" smtClean="0">
                <a:solidFill>
                  <a:srgbClr val="002060"/>
                </a:solidFill>
              </a:rPr>
              <a:t>This result preserves the H0; there is no difference in the results the GPS provides over multiple uses /users.</a:t>
            </a:r>
            <a:r>
              <a:rPr lang="en-US" sz="1100" b="1" i="1" dirty="0" smtClean="0">
                <a:solidFill>
                  <a:srgbClr val="002060"/>
                </a:solidFill>
              </a:rPr>
              <a:t> </a:t>
            </a:r>
            <a:r>
              <a:rPr lang="en-US" sz="1100" dirty="0" smtClean="0"/>
              <a:t>Also</a:t>
            </a:r>
            <a:r>
              <a:rPr lang="en-US" sz="1100" dirty="0"/>
              <a:t>, </a:t>
            </a:r>
            <a:r>
              <a:rPr lang="en-US" sz="1100" dirty="0" smtClean="0"/>
              <a:t>we noticed </a:t>
            </a:r>
            <a:r>
              <a:rPr lang="en-US" sz="1100" dirty="0"/>
              <a:t>that many of the observations plotted on the run chart </a:t>
            </a:r>
            <a:r>
              <a:rPr lang="en-US" sz="1100" dirty="0" smtClean="0"/>
              <a:t>appear evenly distributed both above and below the reference of 2mi.</a:t>
            </a:r>
          </a:p>
          <a:p>
            <a:endParaRPr lang="en-US" sz="500" dirty="0" smtClean="0"/>
          </a:p>
          <a:p>
            <a:r>
              <a:rPr lang="en-US" sz="1100" dirty="0" smtClean="0"/>
              <a:t>The difference of the largest and smallest values = .04 which is less than our tolerance level of .1  </a:t>
            </a:r>
            <a:r>
              <a:rPr lang="en-US" sz="1100" b="1" i="1" u="sng" dirty="0" smtClean="0">
                <a:solidFill>
                  <a:srgbClr val="002060"/>
                </a:solidFill>
              </a:rPr>
              <a:t>signaling the gage (GPS) and its user(s) may be considered accurate </a:t>
            </a:r>
            <a:r>
              <a:rPr lang="en-US" sz="1100" b="1" i="1" u="sng" dirty="0">
                <a:solidFill>
                  <a:srgbClr val="002060"/>
                </a:solidFill>
              </a:rPr>
              <a:t>and </a:t>
            </a:r>
            <a:r>
              <a:rPr lang="en-US" sz="1100" b="1" i="1" u="sng" dirty="0" smtClean="0">
                <a:solidFill>
                  <a:srgbClr val="002060"/>
                </a:solidFill>
              </a:rPr>
              <a:t>repeatable</a:t>
            </a:r>
            <a:r>
              <a:rPr lang="en-US" sz="1100" b="1" i="1" dirty="0" smtClean="0">
                <a:solidFill>
                  <a:srgbClr val="002060"/>
                </a:solidFill>
              </a:rPr>
              <a:t> </a:t>
            </a:r>
            <a:r>
              <a:rPr lang="en-US" sz="1100" dirty="0" smtClean="0"/>
              <a:t>and </a:t>
            </a:r>
            <a:r>
              <a:rPr lang="en-US" sz="1100" dirty="0"/>
              <a:t>therefore shouldn’t be improved</a:t>
            </a:r>
            <a:r>
              <a:rPr lang="en-US" sz="1100" dirty="0" smtClean="0"/>
              <a:t>.</a:t>
            </a:r>
          </a:p>
          <a:p>
            <a:endParaRPr lang="en-US" sz="500" dirty="0"/>
          </a:p>
          <a:p>
            <a:r>
              <a:rPr lang="en-US" sz="1100" dirty="0" smtClean="0"/>
              <a:t>This conclusion leaves us with the unanswered question of </a:t>
            </a:r>
            <a:r>
              <a:rPr lang="en-US" sz="1100" b="1" dirty="0" smtClean="0">
                <a:solidFill>
                  <a:srgbClr val="FF6600"/>
                </a:solidFill>
              </a:rPr>
              <a:t>why is distance the #2 reason for GI’s? </a:t>
            </a:r>
            <a:endParaRPr lang="en-US" sz="1100" b="1" dirty="0">
              <a:solidFill>
                <a:srgbClr val="FF6600"/>
              </a:solidFill>
            </a:endParaRPr>
          </a:p>
        </p:txBody>
      </p:sp>
      <p:pic>
        <p:nvPicPr>
          <p:cNvPr id="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0205" y="2082504"/>
            <a:ext cx="5363395" cy="386109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5653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71171" y="3087484"/>
            <a:ext cx="2644229" cy="341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2992" y="1219200"/>
            <a:ext cx="268240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15"/>
          <p:cNvSpPr/>
          <p:nvPr/>
        </p:nvSpPr>
        <p:spPr>
          <a:xfrm>
            <a:off x="76200" y="1371600"/>
            <a:ext cx="6072781" cy="5181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2" name="Title 3"/>
          <p:cNvSpPr>
            <a:spLocks noGrp="1"/>
          </p:cNvSpPr>
          <p:nvPr>
            <p:ph type="title"/>
          </p:nvPr>
        </p:nvSpPr>
        <p:spPr>
          <a:xfrm>
            <a:off x="-11589" y="209490"/>
            <a:ext cx="8164989" cy="323910"/>
          </a:xfrm>
        </p:spPr>
        <p:txBody>
          <a:bodyPr>
            <a:noAutofit/>
          </a:bodyPr>
          <a:lstStyle/>
          <a:p>
            <a:pPr algn="l"/>
            <a:r>
              <a:rPr lang="en-US" sz="2800" b="1" dirty="0" smtClean="0">
                <a:solidFill>
                  <a:srgbClr val="0070C0"/>
                </a:solidFill>
              </a:rPr>
              <a:t>MSA </a:t>
            </a:r>
            <a:br>
              <a:rPr lang="en-US" sz="2800" b="1" dirty="0" smtClean="0">
                <a:solidFill>
                  <a:srgbClr val="0070C0"/>
                </a:solidFill>
              </a:rPr>
            </a:br>
            <a:r>
              <a:rPr lang="en-US" sz="2800" b="1" dirty="0" smtClean="0">
                <a:solidFill>
                  <a:srgbClr val="0070C0"/>
                </a:solidFill>
              </a:rPr>
              <a:t>Continued</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a:t>
            </a:r>
            <a:r>
              <a:rPr lang="en-US" sz="2000" b="1" dirty="0" smtClean="0">
                <a:ln w="11430"/>
                <a:solidFill>
                  <a:srgbClr val="FF6600"/>
                </a:solidFill>
                <a:effectLst>
                  <a:outerShdw blurRad="50800" dist="39000" dir="5460000" algn="tl">
                    <a:srgbClr val="000000">
                      <a:alpha val="38000"/>
                    </a:srgbClr>
                  </a:outerShdw>
                </a:effectLst>
              </a:rPr>
              <a:t>M</a:t>
            </a:r>
            <a:r>
              <a:rPr lang="en-US" sz="2000" b="1" dirty="0" smtClean="0">
                <a:ln w="11430"/>
                <a:solidFill>
                  <a:srgbClr val="0070C0"/>
                </a:solidFill>
                <a:effectLst>
                  <a:outerShdw blurRad="50800" dist="39000" dir="5460000" algn="tl">
                    <a:srgbClr val="000000">
                      <a:alpha val="38000"/>
                    </a:srgbClr>
                  </a:outerShdw>
                </a:effectLst>
              </a:rPr>
              <a:t>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1828799" y="76200"/>
            <a:ext cx="6324601"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GPS’s are Performing their Desired Function, </a:t>
            </a:r>
            <a:r>
              <a:rPr lang="en-US" sz="1600" dirty="0">
                <a:solidFill>
                  <a:srgbClr val="002060"/>
                </a:solidFill>
                <a:latin typeface="+mn-lt"/>
              </a:rPr>
              <a:t>E</a:t>
            </a:r>
            <a:r>
              <a:rPr lang="en-US" sz="1600" dirty="0" smtClean="0">
                <a:solidFill>
                  <a:srgbClr val="002060"/>
                </a:solidFill>
                <a:latin typeface="+mn-lt"/>
              </a:rPr>
              <a:t>stimating the Area </a:t>
            </a:r>
            <a:r>
              <a:rPr lang="en-US" sz="1600" dirty="0">
                <a:solidFill>
                  <a:srgbClr val="002060"/>
                </a:solidFill>
                <a:latin typeface="+mn-lt"/>
              </a:rPr>
              <a:t>T</a:t>
            </a:r>
            <a:r>
              <a:rPr lang="en-US" sz="1600" dirty="0" smtClean="0">
                <a:solidFill>
                  <a:srgbClr val="002060"/>
                </a:solidFill>
                <a:latin typeface="+mn-lt"/>
              </a:rPr>
              <a:t>raffic Isn’t Proving to be a Consistent </a:t>
            </a:r>
            <a:r>
              <a:rPr lang="en-US" sz="1600" dirty="0">
                <a:solidFill>
                  <a:srgbClr val="002060"/>
                </a:solidFill>
                <a:latin typeface="+mn-lt"/>
              </a:rPr>
              <a:t>M</a:t>
            </a:r>
            <a:r>
              <a:rPr lang="en-US" sz="1600" dirty="0" smtClean="0">
                <a:solidFill>
                  <a:srgbClr val="002060"/>
                </a:solidFill>
                <a:latin typeface="+mn-lt"/>
              </a:rPr>
              <a:t>ethod </a:t>
            </a:r>
            <a:r>
              <a:rPr lang="en-US" sz="1600" dirty="0">
                <a:solidFill>
                  <a:srgbClr val="002060"/>
                </a:solidFill>
                <a:latin typeface="+mn-lt"/>
              </a:rPr>
              <a:t>A</a:t>
            </a:r>
            <a:r>
              <a:rPr lang="en-US" sz="1600" dirty="0" smtClean="0">
                <a:solidFill>
                  <a:srgbClr val="002060"/>
                </a:solidFill>
                <a:latin typeface="+mn-lt"/>
              </a:rPr>
              <a:t>cross Installers</a:t>
            </a:r>
            <a:endParaRPr lang="en-US" sz="1800" b="1" dirty="0">
              <a:solidFill>
                <a:srgbClr val="0070C0"/>
              </a:solidFill>
            </a:endParaRPr>
          </a:p>
        </p:txBody>
      </p:sp>
      <p:sp>
        <p:nvSpPr>
          <p:cNvPr id="6" name="Rectangle 5"/>
          <p:cNvSpPr/>
          <p:nvPr/>
        </p:nvSpPr>
        <p:spPr>
          <a:xfrm>
            <a:off x="6324601" y="3087484"/>
            <a:ext cx="2590799" cy="3085460"/>
          </a:xfrm>
          <a:prstGeom prst="rect">
            <a:avLst/>
          </a:prstGeom>
        </p:spPr>
        <p:txBody>
          <a:bodyPr wrap="square">
            <a:spAutoFit/>
          </a:bodyPr>
          <a:lstStyle/>
          <a:p>
            <a:r>
              <a:rPr lang="en-US" sz="1600" b="1" dirty="0" smtClean="0">
                <a:solidFill>
                  <a:srgbClr val="002060"/>
                </a:solidFill>
                <a:latin typeface="+mj-lt"/>
              </a:rPr>
              <a:t>Understanding The Results:</a:t>
            </a:r>
            <a:endParaRPr lang="en-US" sz="1600" b="1" dirty="0">
              <a:solidFill>
                <a:srgbClr val="002060"/>
              </a:solidFill>
              <a:latin typeface="+mj-lt"/>
            </a:endParaRPr>
          </a:p>
          <a:p>
            <a:endParaRPr lang="en-US" sz="500" dirty="0" smtClean="0"/>
          </a:p>
          <a:p>
            <a:r>
              <a:rPr lang="en-US" sz="1050" dirty="0"/>
              <a:t>In the Components of Variation graph (located in the upper left corner), </a:t>
            </a:r>
            <a:r>
              <a:rPr lang="en-US" sz="1050" dirty="0" smtClean="0"/>
              <a:t>the </a:t>
            </a:r>
            <a:r>
              <a:rPr lang="en-US" sz="1050" b="1" dirty="0">
                <a:solidFill>
                  <a:srgbClr val="FF6600"/>
                </a:solidFill>
              </a:rPr>
              <a:t>percent </a:t>
            </a:r>
            <a:r>
              <a:rPr lang="en-US" sz="1050" b="1" dirty="0" smtClean="0">
                <a:solidFill>
                  <a:srgbClr val="FF6600"/>
                </a:solidFill>
              </a:rPr>
              <a:t>contribution</a:t>
            </a:r>
            <a:r>
              <a:rPr lang="en-US" sz="1050" dirty="0"/>
              <a:t> </a:t>
            </a:r>
            <a:r>
              <a:rPr lang="en-US" sz="1050" dirty="0" smtClean="0"/>
              <a:t>from </a:t>
            </a:r>
            <a:r>
              <a:rPr lang="en-US" sz="1050" dirty="0"/>
              <a:t>Total Gage R&amp;R </a:t>
            </a:r>
            <a:r>
              <a:rPr lang="en-US" sz="1050" dirty="0" smtClean="0"/>
              <a:t>(97.97) is </a:t>
            </a:r>
            <a:r>
              <a:rPr lang="en-US" sz="1050" dirty="0"/>
              <a:t>larger than that of </a:t>
            </a:r>
            <a:r>
              <a:rPr lang="en-US" sz="1050" dirty="0" smtClean="0"/>
              <a:t>Part-To-Part (2.03). </a:t>
            </a:r>
            <a:r>
              <a:rPr lang="en-US" sz="1050" b="1" i="1" u="sng" dirty="0">
                <a:solidFill>
                  <a:srgbClr val="002060"/>
                </a:solidFill>
              </a:rPr>
              <a:t>Thus, most of the variation arises from the measuring </a:t>
            </a:r>
            <a:r>
              <a:rPr lang="en-US" sz="1050" b="1" i="1" u="sng" dirty="0" smtClean="0">
                <a:solidFill>
                  <a:srgbClr val="002060"/>
                </a:solidFill>
              </a:rPr>
              <a:t>system (estimating traffic times) not the locations  themselves</a:t>
            </a:r>
            <a:r>
              <a:rPr lang="en-US" sz="1050" b="1" dirty="0" smtClean="0">
                <a:solidFill>
                  <a:srgbClr val="002060"/>
                </a:solidFill>
              </a:rPr>
              <a:t>.</a:t>
            </a:r>
          </a:p>
          <a:p>
            <a:endParaRPr lang="en-US" sz="500" dirty="0"/>
          </a:p>
          <a:p>
            <a:r>
              <a:rPr lang="en-US" sz="1050" dirty="0"/>
              <a:t>In the </a:t>
            </a:r>
            <a:r>
              <a:rPr lang="en-US" sz="1050" dirty="0" err="1"/>
              <a:t>Xbar</a:t>
            </a:r>
            <a:r>
              <a:rPr lang="en-US" sz="1050" dirty="0"/>
              <a:t> Chart by Operator most of the points in the X and R </a:t>
            </a:r>
            <a:r>
              <a:rPr lang="en-US" sz="1050" dirty="0" smtClean="0"/>
              <a:t>chart are </a:t>
            </a:r>
            <a:r>
              <a:rPr lang="en-US" sz="1050" dirty="0"/>
              <a:t>inside the control limits, indicating </a:t>
            </a:r>
            <a:r>
              <a:rPr lang="en-US" sz="1050" b="1" i="1" u="sng" dirty="0">
                <a:solidFill>
                  <a:srgbClr val="002060"/>
                </a:solidFill>
              </a:rPr>
              <a:t>the observed variation is mainly due to the measurement system.</a:t>
            </a:r>
            <a:r>
              <a:rPr lang="en-US" sz="1050" b="1" i="1" u="sng" dirty="0"/>
              <a:t> </a:t>
            </a:r>
            <a:r>
              <a:rPr lang="en-US" sz="1050" dirty="0"/>
              <a:t>In the By Part graph (located in upper right corner), there is little difference </a:t>
            </a:r>
            <a:r>
              <a:rPr lang="en-US" sz="1050" dirty="0" smtClean="0"/>
              <a:t>between parts</a:t>
            </a:r>
            <a:r>
              <a:rPr lang="en-US" sz="1050" dirty="0"/>
              <a:t>, as </a:t>
            </a:r>
            <a:r>
              <a:rPr lang="en-US" sz="1050" dirty="0" smtClean="0"/>
              <a:t> shown </a:t>
            </a:r>
            <a:r>
              <a:rPr lang="en-US" sz="1050" dirty="0"/>
              <a:t>by the nearly level line.</a:t>
            </a:r>
          </a:p>
          <a:p>
            <a:r>
              <a:rPr lang="en-US" sz="1100" dirty="0" smtClean="0"/>
              <a:t> </a:t>
            </a:r>
            <a:endParaRPr lang="en-US" sz="1100" dirty="0"/>
          </a:p>
        </p:txBody>
      </p:sp>
      <p:sp>
        <p:nvSpPr>
          <p:cNvPr id="12" name="Text Box 9"/>
          <p:cNvSpPr txBox="1">
            <a:spLocks noChangeArrowheads="1"/>
          </p:cNvSpPr>
          <p:nvPr/>
        </p:nvSpPr>
        <p:spPr bwMode="auto">
          <a:xfrm>
            <a:off x="6325036" y="1209035"/>
            <a:ext cx="2590364" cy="1838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600" b="1" dirty="0" smtClean="0">
                <a:solidFill>
                  <a:srgbClr val="002060"/>
                </a:solidFill>
                <a:latin typeface="+mj-lt"/>
              </a:rPr>
              <a:t>Testing  The Operators vs. The System:</a:t>
            </a:r>
            <a:endParaRPr lang="en-US" sz="1600" b="1" dirty="0">
              <a:solidFill>
                <a:srgbClr val="002060"/>
              </a:solidFill>
              <a:latin typeface="+mj-lt"/>
            </a:endParaRPr>
          </a:p>
          <a:p>
            <a:endParaRPr lang="en-US" sz="800" dirty="0">
              <a:latin typeface="+mn-lt"/>
            </a:endParaRPr>
          </a:p>
          <a:p>
            <a:r>
              <a:rPr lang="en-US" sz="1050" dirty="0" smtClean="0">
                <a:latin typeface="+mn-lt"/>
              </a:rPr>
              <a:t>Three locations </a:t>
            </a:r>
            <a:r>
              <a:rPr lang="en-US" sz="1050" dirty="0">
                <a:latin typeface="+mn-lt"/>
              </a:rPr>
              <a:t>were selected that represent t</a:t>
            </a:r>
            <a:r>
              <a:rPr lang="en-US" sz="1050" dirty="0" smtClean="0">
                <a:latin typeface="+mn-lt"/>
              </a:rPr>
              <a:t>he </a:t>
            </a:r>
            <a:r>
              <a:rPr lang="en-US" sz="1050" dirty="0">
                <a:latin typeface="+mn-lt"/>
              </a:rPr>
              <a:t>expected range of the process variation. Three operators measured the </a:t>
            </a:r>
            <a:r>
              <a:rPr lang="en-US" sz="1050" dirty="0" smtClean="0">
                <a:latin typeface="+mn-lt"/>
              </a:rPr>
              <a:t>expected traffic times for the three locations (assuming no special circumstances), three  different days </a:t>
            </a:r>
            <a:r>
              <a:rPr lang="en-US" sz="1050" dirty="0">
                <a:latin typeface="+mn-lt"/>
              </a:rPr>
              <a:t>per </a:t>
            </a:r>
            <a:r>
              <a:rPr lang="en-US" sz="1050" dirty="0" smtClean="0">
                <a:latin typeface="+mn-lt"/>
              </a:rPr>
              <a:t>location, in </a:t>
            </a:r>
            <a:r>
              <a:rPr lang="en-US" sz="1050" dirty="0">
                <a:latin typeface="+mn-lt"/>
              </a:rPr>
              <a:t>a random </a:t>
            </a:r>
            <a:r>
              <a:rPr lang="en-US" sz="1050" dirty="0" smtClean="0">
                <a:latin typeface="+mn-lt"/>
              </a:rPr>
              <a:t>order. </a:t>
            </a:r>
            <a:endParaRPr lang="en-US" sz="1050" dirty="0">
              <a:latin typeface="+mn-lt"/>
            </a:endParaRPr>
          </a:p>
        </p:txBody>
      </p:sp>
      <p:sp>
        <p:nvSpPr>
          <p:cNvPr id="7" name="Rectangle 6"/>
          <p:cNvSpPr/>
          <p:nvPr/>
        </p:nvSpPr>
        <p:spPr>
          <a:xfrm>
            <a:off x="6324601" y="5919281"/>
            <a:ext cx="2590800" cy="900246"/>
          </a:xfrm>
          <a:prstGeom prst="rect">
            <a:avLst/>
          </a:prstGeom>
        </p:spPr>
        <p:txBody>
          <a:bodyPr wrap="square">
            <a:spAutoFit/>
          </a:bodyPr>
          <a:lstStyle/>
          <a:p>
            <a:r>
              <a:rPr lang="en-US" sz="1050" dirty="0"/>
              <a:t>The Total Gage R&amp;R accounts for </a:t>
            </a:r>
            <a:r>
              <a:rPr lang="en-US" sz="1050" dirty="0" smtClean="0"/>
              <a:t>98.98% </a:t>
            </a:r>
            <a:r>
              <a:rPr lang="en-US" sz="1050" dirty="0"/>
              <a:t>of the </a:t>
            </a:r>
            <a:r>
              <a:rPr lang="en-US" sz="1050" b="1" dirty="0">
                <a:solidFill>
                  <a:srgbClr val="00CC00"/>
                </a:solidFill>
              </a:rPr>
              <a:t>study variation</a:t>
            </a:r>
            <a:r>
              <a:rPr lang="en-US" sz="1050" dirty="0"/>
              <a:t>. The measurement </a:t>
            </a:r>
            <a:r>
              <a:rPr lang="en-US" sz="1050" dirty="0" smtClean="0"/>
              <a:t>system of individual </a:t>
            </a:r>
            <a:r>
              <a:rPr lang="en-US" sz="1050" b="1" i="1" u="sng" dirty="0" smtClean="0">
                <a:solidFill>
                  <a:srgbClr val="002060"/>
                </a:solidFill>
              </a:rPr>
              <a:t>drivers estimating traffic times/conditions </a:t>
            </a:r>
            <a:r>
              <a:rPr lang="en-US" sz="1050" dirty="0"/>
              <a:t>is unacceptable </a:t>
            </a:r>
            <a:r>
              <a:rPr lang="en-US" sz="1050" dirty="0" smtClean="0"/>
              <a:t>and should </a:t>
            </a:r>
            <a:r>
              <a:rPr lang="en-US" sz="1050" dirty="0"/>
              <a:t>be improved. </a:t>
            </a:r>
            <a:endParaRPr lang="en-US" sz="1050"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1507517"/>
            <a:ext cx="5844181" cy="492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8285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55896" y="1583287"/>
            <a:ext cx="4773304" cy="36745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Title 3"/>
          <p:cNvSpPr>
            <a:spLocks noGrp="1"/>
          </p:cNvSpPr>
          <p:nvPr>
            <p:ph type="title"/>
          </p:nvPr>
        </p:nvSpPr>
        <p:spPr>
          <a:xfrm>
            <a:off x="-11589" y="0"/>
            <a:ext cx="8164989" cy="323910"/>
          </a:xfrm>
        </p:spPr>
        <p:txBody>
          <a:bodyPr>
            <a:noAutofit/>
          </a:bodyPr>
          <a:lstStyle/>
          <a:p>
            <a:pPr algn="l"/>
            <a:r>
              <a:rPr lang="en-US" sz="2800" b="1" dirty="0" smtClean="0">
                <a:solidFill>
                  <a:srgbClr val="0070C0"/>
                </a:solidFill>
              </a:rPr>
              <a:t>MSA Continued</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a:t>
            </a:r>
            <a:r>
              <a:rPr lang="en-US" sz="2000" b="1" dirty="0" smtClean="0">
                <a:ln w="11430"/>
                <a:solidFill>
                  <a:srgbClr val="FF6600"/>
                </a:solidFill>
                <a:effectLst>
                  <a:outerShdw blurRad="50800" dist="39000" dir="5460000" algn="tl">
                    <a:srgbClr val="000000">
                      <a:alpha val="38000"/>
                    </a:srgbClr>
                  </a:outerShdw>
                </a:effectLst>
              </a:rPr>
              <a:t>M</a:t>
            </a:r>
            <a:r>
              <a:rPr lang="en-US" sz="2000" b="1" dirty="0" smtClean="0">
                <a:ln w="11430"/>
                <a:solidFill>
                  <a:srgbClr val="0070C0"/>
                </a:solidFill>
                <a:effectLst>
                  <a:outerShdw blurRad="50800" dist="39000" dir="5460000" algn="tl">
                    <a:srgbClr val="000000">
                      <a:alpha val="38000"/>
                    </a:srgbClr>
                  </a:outerShdw>
                </a:effectLst>
              </a:rPr>
              <a:t>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2762693" y="76200"/>
            <a:ext cx="5085907"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The Process is 5% below the Lower Specs, We </a:t>
            </a:r>
            <a:r>
              <a:rPr lang="en-US" sz="1600" dirty="0">
                <a:solidFill>
                  <a:srgbClr val="002060"/>
                </a:solidFill>
                <a:latin typeface="+mn-lt"/>
              </a:rPr>
              <a:t>N</a:t>
            </a:r>
            <a:r>
              <a:rPr lang="en-US" sz="1600" dirty="0" smtClean="0">
                <a:solidFill>
                  <a:srgbClr val="002060"/>
                </a:solidFill>
                <a:latin typeface="+mn-lt"/>
              </a:rPr>
              <a:t>ow </a:t>
            </a:r>
            <a:r>
              <a:rPr lang="en-US" sz="1600" dirty="0">
                <a:solidFill>
                  <a:srgbClr val="002060"/>
                </a:solidFill>
                <a:latin typeface="+mn-lt"/>
              </a:rPr>
              <a:t>H</a:t>
            </a:r>
            <a:r>
              <a:rPr lang="en-US" sz="1600" dirty="0" smtClean="0">
                <a:solidFill>
                  <a:srgbClr val="002060"/>
                </a:solidFill>
                <a:latin typeface="+mn-lt"/>
              </a:rPr>
              <a:t>ave Clues as to Why</a:t>
            </a:r>
            <a:endParaRPr lang="en-US" sz="1800" b="1" dirty="0">
              <a:solidFill>
                <a:srgbClr val="0070C0"/>
              </a:solidFill>
            </a:endParaRPr>
          </a:p>
        </p:txBody>
      </p:sp>
      <p:pic>
        <p:nvPicPr>
          <p:cNvPr id="2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2133600"/>
            <a:ext cx="3581400" cy="270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 Box 9"/>
          <p:cNvSpPr txBox="1">
            <a:spLocks noChangeArrowheads="1"/>
          </p:cNvSpPr>
          <p:nvPr/>
        </p:nvSpPr>
        <p:spPr bwMode="auto">
          <a:xfrm>
            <a:off x="5388538" y="2269518"/>
            <a:ext cx="3319924" cy="240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600" b="1" dirty="0" smtClean="0">
                <a:solidFill>
                  <a:srgbClr val="002060"/>
                </a:solidFill>
              </a:rPr>
              <a:t>The Result:</a:t>
            </a:r>
            <a:endParaRPr lang="en-US" sz="1600" b="1" dirty="0">
              <a:solidFill>
                <a:srgbClr val="002060"/>
              </a:solidFill>
            </a:endParaRPr>
          </a:p>
          <a:p>
            <a:endParaRPr lang="en-US" sz="800" dirty="0">
              <a:latin typeface="+mn-lt"/>
            </a:endParaRPr>
          </a:p>
          <a:p>
            <a:r>
              <a:rPr lang="en-US" sz="1400" dirty="0" smtClean="0">
                <a:latin typeface="+mn-lt"/>
              </a:rPr>
              <a:t>Here we’ve displayed the Current State of DSL-East Completed Installs,  we can see that the DSL-East division is currently completing only 85% of their installations on average, we can expect performance below our specified (LSL) completion rate of 90%, 96% of the time. This process is incapable of meeting the specs and must be corrected!</a:t>
            </a:r>
            <a:endParaRPr lang="en-US" sz="1400" dirty="0">
              <a:latin typeface="+mn-lt"/>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828800"/>
            <a:ext cx="4345171"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870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90600" y="1066800"/>
            <a:ext cx="7162799" cy="13715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Title 3"/>
          <p:cNvSpPr>
            <a:spLocks noGrp="1"/>
          </p:cNvSpPr>
          <p:nvPr>
            <p:ph type="title"/>
          </p:nvPr>
        </p:nvSpPr>
        <p:spPr>
          <a:xfrm>
            <a:off x="-11589" y="0"/>
            <a:ext cx="8164989" cy="323910"/>
          </a:xfrm>
        </p:spPr>
        <p:txBody>
          <a:bodyPr>
            <a:noAutofit/>
          </a:bodyPr>
          <a:lstStyle/>
          <a:p>
            <a:pPr algn="l"/>
            <a:r>
              <a:rPr lang="en-US" sz="2800" b="1" dirty="0" smtClean="0">
                <a:solidFill>
                  <a:srgbClr val="0070C0"/>
                </a:solidFill>
              </a:rPr>
              <a:t>Process Capability</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t>
            </a:r>
            <a:r>
              <a:rPr lang="en-US" sz="2000" b="1" dirty="0" smtClean="0">
                <a:ln w="11430"/>
                <a:solidFill>
                  <a:srgbClr val="FF6600"/>
                </a:solidFill>
                <a:effectLst>
                  <a:outerShdw blurRad="50800" dist="39000" dir="5460000" algn="tl">
                    <a:srgbClr val="000000">
                      <a:alpha val="38000"/>
                    </a:srgbClr>
                  </a:outerShdw>
                </a:effectLst>
              </a:rPr>
              <a:t>A</a:t>
            </a:r>
            <a:r>
              <a:rPr lang="en-US" sz="2000" b="1" dirty="0" smtClean="0">
                <a:ln w="11430"/>
                <a:solidFill>
                  <a:srgbClr val="0070C0"/>
                </a:solidFill>
                <a:effectLst>
                  <a:outerShdw blurRad="50800" dist="39000" dir="5460000" algn="tl">
                    <a:srgbClr val="000000">
                      <a:alpha val="38000"/>
                    </a:srgbClr>
                  </a:outerShdw>
                </a:effectLst>
              </a:rPr>
              <a:t>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2819400" y="76200"/>
            <a:ext cx="5333999" cy="3048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The Process is Incapable of Meeting</a:t>
            </a:r>
            <a:r>
              <a:rPr lang="en-US" sz="1600" dirty="0">
                <a:solidFill>
                  <a:srgbClr val="002060"/>
                </a:solidFill>
                <a:latin typeface="+mn-lt"/>
              </a:rPr>
              <a:t> S</a:t>
            </a:r>
            <a:r>
              <a:rPr lang="en-US" sz="1600" dirty="0" smtClean="0">
                <a:solidFill>
                  <a:srgbClr val="002060"/>
                </a:solidFill>
                <a:latin typeface="+mn-lt"/>
              </a:rPr>
              <a:t>pecification </a:t>
            </a:r>
            <a:endParaRPr lang="en-US" sz="1800" b="1" dirty="0">
              <a:solidFill>
                <a:srgbClr val="0070C0"/>
              </a:solidFill>
            </a:endParaRPr>
          </a:p>
        </p:txBody>
      </p:sp>
      <p:sp>
        <p:nvSpPr>
          <p:cNvPr id="17" name="Text Box 9"/>
          <p:cNvSpPr txBox="1">
            <a:spLocks noChangeArrowheads="1"/>
          </p:cNvSpPr>
          <p:nvPr/>
        </p:nvSpPr>
        <p:spPr bwMode="auto">
          <a:xfrm>
            <a:off x="990602" y="1066800"/>
            <a:ext cx="7086601" cy="1523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600" b="1" dirty="0" smtClean="0">
                <a:solidFill>
                  <a:srgbClr val="002060"/>
                </a:solidFill>
              </a:rPr>
              <a:t>Capability Analysis:</a:t>
            </a:r>
            <a:endParaRPr lang="en-US" sz="1600" b="1" dirty="0">
              <a:solidFill>
                <a:srgbClr val="002060"/>
              </a:solidFill>
            </a:endParaRPr>
          </a:p>
          <a:p>
            <a:endParaRPr lang="en-US" sz="700" dirty="0">
              <a:latin typeface="+mn-lt"/>
            </a:endParaRPr>
          </a:p>
          <a:p>
            <a:r>
              <a:rPr lang="en-US" sz="1400" dirty="0" smtClean="0">
                <a:latin typeface="+mn-lt"/>
              </a:rPr>
              <a:t>Running a capability analysis we confirmed that the DSL-East division is yielding 85% of their installations on average, with 15% of all installations being defective, producing 150,000 defectives per million opportunities. </a:t>
            </a:r>
            <a:r>
              <a:rPr lang="en-US" sz="1400" dirty="0">
                <a:latin typeface="+mn-lt"/>
              </a:rPr>
              <a:t> </a:t>
            </a:r>
            <a:r>
              <a:rPr lang="en-US" sz="1400" dirty="0" smtClean="0">
                <a:latin typeface="+mn-lt"/>
              </a:rPr>
              <a:t>With a yield of less than 6%, and a dismal long term process sigma of .1, we </a:t>
            </a:r>
            <a:r>
              <a:rPr lang="en-US" sz="1400" dirty="0">
                <a:latin typeface="+mn-lt"/>
              </a:rPr>
              <a:t>must reduce </a:t>
            </a:r>
            <a:r>
              <a:rPr lang="en-US" sz="1400" dirty="0" smtClean="0">
                <a:latin typeface="+mn-lt"/>
              </a:rPr>
              <a:t>process variability </a:t>
            </a:r>
            <a:r>
              <a:rPr lang="en-US" sz="1400" dirty="0">
                <a:latin typeface="+mn-lt"/>
              </a:rPr>
              <a:t>and move into the spec range.</a:t>
            </a:r>
          </a:p>
          <a:p>
            <a:r>
              <a:rPr lang="en-US" sz="1400" dirty="0" smtClean="0">
                <a:latin typeface="+mn-lt"/>
              </a:rPr>
              <a:t> </a:t>
            </a:r>
            <a:endParaRPr lang="en-US" sz="1400" dirty="0">
              <a:latin typeface="+mn-lt"/>
            </a:endParaRPr>
          </a:p>
        </p:txBody>
      </p:sp>
      <p:sp>
        <p:nvSpPr>
          <p:cNvPr id="10" name="Text Box 9"/>
          <p:cNvSpPr txBox="1">
            <a:spLocks noChangeArrowheads="1"/>
          </p:cNvSpPr>
          <p:nvPr/>
        </p:nvSpPr>
        <p:spPr bwMode="auto">
          <a:xfrm>
            <a:off x="400810" y="6611779"/>
            <a:ext cx="840826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dirty="0" smtClean="0">
                <a:latin typeface="+mn-lt"/>
              </a:rPr>
              <a:t>* Defects = Defectives : There are no defects for GI’s, the job is simply defective if the installer found no one present or no location to perform the install .</a:t>
            </a:r>
            <a:endParaRPr lang="en-US" sz="1000" dirty="0">
              <a:latin typeface="+mn-lt"/>
            </a:endParaRPr>
          </a:p>
        </p:txBody>
      </p:sp>
      <p:pic>
        <p:nvPicPr>
          <p:cNvPr id="3077" name="Picture 5" descr="http://t0.gstatic.com/images?q=tbn:ANd9GcRVSTe0oDYTNXqBQmywecM4sIrDpz4sWjbY6tJD6a4c3MDlds4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1191" y="4648200"/>
            <a:ext cx="1047409" cy="1057273"/>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Box 9"/>
          <p:cNvSpPr txBox="1">
            <a:spLocks noChangeArrowheads="1"/>
          </p:cNvSpPr>
          <p:nvPr/>
        </p:nvSpPr>
        <p:spPr bwMode="auto">
          <a:xfrm>
            <a:off x="381000" y="6400800"/>
            <a:ext cx="342900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dirty="0" smtClean="0">
                <a:latin typeface="+mn-lt"/>
              </a:rPr>
              <a:t>* Capability Analysis Courtesy of Thomas  A. Little  Consulting</a:t>
            </a:r>
            <a:endParaRPr lang="en-US" sz="1000" dirty="0">
              <a:latin typeface="+mn-lt"/>
            </a:endParaRPr>
          </a:p>
        </p:txBody>
      </p:sp>
      <p:sp>
        <p:nvSpPr>
          <p:cNvPr id="13" name="Cloud Callout 12"/>
          <p:cNvSpPr/>
          <p:nvPr/>
        </p:nvSpPr>
        <p:spPr>
          <a:xfrm>
            <a:off x="7105935" y="3336878"/>
            <a:ext cx="1961866" cy="1082722"/>
          </a:xfrm>
          <a:prstGeom prst="cloudCallout">
            <a:avLst>
              <a:gd name="adj1" fmla="val -24019"/>
              <a:gd name="adj2" fmla="val 8040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fontAlgn="base"/>
            <a:endParaRPr lang="en-US" sz="1050" b="1" spc="150" dirty="0" smtClean="0">
              <a:ln w="11430"/>
              <a:solidFill>
                <a:srgbClr val="C00000"/>
              </a:solidFill>
            </a:endParaRPr>
          </a:p>
          <a:p>
            <a:pPr algn="ctr" fontAlgn="base"/>
            <a:r>
              <a:rPr lang="en-US" sz="1050" b="1" spc="150" dirty="0" smtClean="0">
                <a:ln w="11430"/>
                <a:solidFill>
                  <a:srgbClr val="C00000"/>
                </a:solidFill>
              </a:rPr>
              <a:t> We </a:t>
            </a:r>
            <a:r>
              <a:rPr lang="en-US" sz="1050" b="1" spc="150" dirty="0">
                <a:ln w="11430"/>
                <a:solidFill>
                  <a:srgbClr val="C00000"/>
                </a:solidFill>
              </a:rPr>
              <a:t>currently run the risk of being out of </a:t>
            </a:r>
            <a:r>
              <a:rPr lang="en-US" sz="1050" b="1" spc="150" dirty="0" smtClean="0">
                <a:ln w="11430"/>
                <a:solidFill>
                  <a:srgbClr val="C00000"/>
                </a:solidFill>
              </a:rPr>
              <a:t>the spec range 95</a:t>
            </a:r>
            <a:r>
              <a:rPr lang="en-US" sz="1050" b="1" spc="150" dirty="0">
                <a:ln w="11430"/>
                <a:solidFill>
                  <a:srgbClr val="C00000"/>
                </a:solidFill>
              </a:rPr>
              <a:t>% of the time. </a:t>
            </a:r>
          </a:p>
          <a:p>
            <a:pPr lvl="0" algn="ctr" fontAlgn="base"/>
            <a:endParaRPr lang="en-US" sz="1050" dirty="0">
              <a:solidFill>
                <a:prstClr val="black"/>
              </a:solidFill>
              <a:latin typeface="Arial" pitchFamily="34" charset="0"/>
              <a:cs typeface="Arial" pitchFamily="34" charset="0"/>
            </a:endParaRPr>
          </a:p>
        </p:txBody>
      </p:sp>
      <p:pic>
        <p:nvPicPr>
          <p:cNvPr id="6146" name="Picture 2"/>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1040" y="2514600"/>
            <a:ext cx="608076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355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827"/>
          <a:stretch/>
        </p:blipFill>
        <p:spPr bwMode="auto">
          <a:xfrm>
            <a:off x="0" y="864785"/>
            <a:ext cx="9144000" cy="5633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521565" y="152400"/>
            <a:ext cx="3264765" cy="381000"/>
          </a:xfrm>
        </p:spPr>
        <p:txBody>
          <a:bodyPr>
            <a:noAutofit/>
          </a:bodyPr>
          <a:lstStyle/>
          <a:p>
            <a:pPr algn="ctr"/>
            <a:r>
              <a:rPr lang="en-US" sz="2800" b="1" dirty="0" smtClean="0">
                <a:solidFill>
                  <a:srgbClr val="0070C0"/>
                </a:solidFill>
              </a:rPr>
              <a:t>Current State Process Map</a:t>
            </a:r>
            <a:endParaRPr lang="en-US" sz="2800" b="1" dirty="0">
              <a:solidFill>
                <a:srgbClr val="0070C0"/>
              </a:solidFill>
            </a:endParaRPr>
          </a:p>
        </p:txBody>
      </p:sp>
      <p:sp>
        <p:nvSpPr>
          <p:cNvPr id="17" name="Cloud Callout 16"/>
          <p:cNvSpPr/>
          <p:nvPr/>
        </p:nvSpPr>
        <p:spPr>
          <a:xfrm>
            <a:off x="7543800" y="5257800"/>
            <a:ext cx="1524000" cy="533400"/>
          </a:xfrm>
          <a:prstGeom prst="cloudCallout">
            <a:avLst>
              <a:gd name="adj1" fmla="val -15916"/>
              <a:gd name="adj2" fmla="val -123383"/>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fontAlgn="base"/>
            <a:r>
              <a:rPr lang="en-US" sz="1050" b="1" dirty="0">
                <a:solidFill>
                  <a:srgbClr val="E0322D"/>
                </a:solidFill>
                <a:effectLst>
                  <a:outerShdw blurRad="38100" dist="38100" dir="2700000" algn="tl">
                    <a:srgbClr val="FFFFFF"/>
                  </a:outerShdw>
                </a:effectLst>
                <a:latin typeface="Calibri" pitchFamily="34" charset="0"/>
                <a:cs typeface="Arial" pitchFamily="34" charset="0"/>
              </a:rPr>
              <a:t>VOC </a:t>
            </a:r>
          </a:p>
          <a:p>
            <a:pPr lvl="0" algn="ctr" fontAlgn="base"/>
            <a:r>
              <a:rPr lang="en-US" sz="1050" b="1" dirty="0">
                <a:solidFill>
                  <a:srgbClr val="E0322D"/>
                </a:solidFill>
                <a:effectLst>
                  <a:outerShdw blurRad="38100" dist="38100" dir="2700000" algn="tl">
                    <a:srgbClr val="FFFFFF"/>
                  </a:outerShdw>
                </a:effectLst>
                <a:latin typeface="Calibri" pitchFamily="34" charset="0"/>
                <a:cs typeface="Arial" pitchFamily="34" charset="0"/>
              </a:rPr>
              <a:t>Opportunity</a:t>
            </a:r>
            <a:endParaRPr lang="en-US" sz="1050" dirty="0">
              <a:solidFill>
                <a:prstClr val="black"/>
              </a:solidFill>
              <a:latin typeface="Arial" pitchFamily="34" charset="0"/>
              <a:cs typeface="Arial" pitchFamily="34" charset="0"/>
            </a:endParaRPr>
          </a:p>
        </p:txBody>
      </p:sp>
      <p:sp>
        <p:nvSpPr>
          <p:cNvPr id="18" name="Cloud Callout 17"/>
          <p:cNvSpPr/>
          <p:nvPr/>
        </p:nvSpPr>
        <p:spPr>
          <a:xfrm>
            <a:off x="1776270" y="3124200"/>
            <a:ext cx="1500330" cy="557213"/>
          </a:xfrm>
          <a:prstGeom prst="cloudCallout">
            <a:avLst>
              <a:gd name="adj1" fmla="val 68630"/>
              <a:gd name="adj2" fmla="val -37458"/>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fontAlgn="base"/>
            <a:r>
              <a:rPr lang="en-US" sz="1050" b="1" dirty="0">
                <a:solidFill>
                  <a:srgbClr val="E0322D"/>
                </a:solidFill>
                <a:effectLst>
                  <a:outerShdw blurRad="38100" dist="38100" dir="2700000" algn="tl">
                    <a:srgbClr val="FFFFFF"/>
                  </a:outerShdw>
                </a:effectLst>
                <a:latin typeface="Calibri" pitchFamily="34" charset="0"/>
                <a:cs typeface="Arial" pitchFamily="34" charset="0"/>
              </a:rPr>
              <a:t>VOC </a:t>
            </a:r>
          </a:p>
          <a:p>
            <a:pPr lvl="0" algn="ctr" fontAlgn="base"/>
            <a:r>
              <a:rPr lang="en-US" sz="1050" b="1" dirty="0">
                <a:solidFill>
                  <a:srgbClr val="E0322D"/>
                </a:solidFill>
                <a:effectLst>
                  <a:outerShdw blurRad="38100" dist="38100" dir="2700000" algn="tl">
                    <a:srgbClr val="FFFFFF"/>
                  </a:outerShdw>
                </a:effectLst>
                <a:latin typeface="Calibri" pitchFamily="34" charset="0"/>
                <a:cs typeface="Arial" pitchFamily="34" charset="0"/>
              </a:rPr>
              <a:t>Opportunity</a:t>
            </a:r>
            <a:endParaRPr lang="en-US" sz="1050" dirty="0">
              <a:solidFill>
                <a:prstClr val="black"/>
              </a:solidFill>
              <a:latin typeface="Arial" pitchFamily="34" charset="0"/>
              <a:cs typeface="Arial" pitchFamily="34" charset="0"/>
            </a:endParaRPr>
          </a:p>
        </p:txBody>
      </p:sp>
      <p:sp>
        <p:nvSpPr>
          <p:cNvPr id="20" name="Cloud Callout 19"/>
          <p:cNvSpPr/>
          <p:nvPr/>
        </p:nvSpPr>
        <p:spPr>
          <a:xfrm>
            <a:off x="7350428" y="1143000"/>
            <a:ext cx="1336372" cy="533400"/>
          </a:xfrm>
          <a:prstGeom prst="cloudCallout">
            <a:avLst>
              <a:gd name="adj1" fmla="val 11652"/>
              <a:gd name="adj2" fmla="val 76191"/>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fontAlgn="base"/>
            <a:r>
              <a:rPr lang="en-US" sz="1050" b="1" dirty="0">
                <a:solidFill>
                  <a:srgbClr val="E0322D"/>
                </a:solidFill>
                <a:effectLst>
                  <a:outerShdw blurRad="38100" dist="38100" dir="2700000" algn="tl">
                    <a:srgbClr val="FFFFFF"/>
                  </a:outerShdw>
                </a:effectLst>
                <a:latin typeface="Calibri" pitchFamily="34" charset="0"/>
                <a:cs typeface="Arial" pitchFamily="34" charset="0"/>
              </a:rPr>
              <a:t>VOC </a:t>
            </a:r>
          </a:p>
          <a:p>
            <a:pPr lvl="0" algn="ctr" fontAlgn="base"/>
            <a:r>
              <a:rPr lang="en-US" sz="1050" b="1" dirty="0">
                <a:solidFill>
                  <a:srgbClr val="E0322D"/>
                </a:solidFill>
                <a:effectLst>
                  <a:outerShdw blurRad="38100" dist="38100" dir="2700000" algn="tl">
                    <a:srgbClr val="FFFFFF"/>
                  </a:outerShdw>
                </a:effectLst>
                <a:latin typeface="Calibri" pitchFamily="34" charset="0"/>
                <a:cs typeface="Arial" pitchFamily="34" charset="0"/>
              </a:rPr>
              <a:t>Opportunity</a:t>
            </a:r>
            <a:endParaRPr lang="en-US" sz="1050" dirty="0">
              <a:solidFill>
                <a:prstClr val="black"/>
              </a:solidFill>
              <a:latin typeface="Arial" pitchFamily="34" charset="0"/>
              <a:cs typeface="Arial" pitchFamily="34" charset="0"/>
            </a:endParaRPr>
          </a:p>
        </p:txBody>
      </p:sp>
      <p:sp>
        <p:nvSpPr>
          <p:cNvPr id="11" name="Rounded Rectangular Callout 10"/>
          <p:cNvSpPr/>
          <p:nvPr/>
        </p:nvSpPr>
        <p:spPr>
          <a:xfrm>
            <a:off x="76200" y="2743200"/>
            <a:ext cx="1295400" cy="419100"/>
          </a:xfrm>
          <a:prstGeom prst="wedgeRoundRectCallout">
            <a:avLst>
              <a:gd name="adj1" fmla="val -15008"/>
              <a:gd name="adj2" fmla="val -14600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fontAlgn="base"/>
            <a:r>
              <a:rPr lang="en-US" sz="1100" b="1" dirty="0" smtClean="0">
                <a:solidFill>
                  <a:srgbClr val="E0322D"/>
                </a:solidFill>
                <a:effectLst>
                  <a:outerShdw blurRad="38100" dist="38100" dir="2700000" algn="tl">
                    <a:srgbClr val="FFFFFF"/>
                  </a:outerShdw>
                </a:effectLst>
                <a:latin typeface="Calibri" pitchFamily="34" charset="0"/>
                <a:cs typeface="Arial" pitchFamily="34" charset="0"/>
              </a:rPr>
              <a:t>Starts the Process</a:t>
            </a:r>
            <a:endParaRPr lang="en-US" sz="1100" dirty="0">
              <a:solidFill>
                <a:prstClr val="black"/>
              </a:solidFill>
              <a:latin typeface="Arial" pitchFamily="34" charset="0"/>
              <a:cs typeface="Arial" pitchFamily="34" charset="0"/>
            </a:endParaRPr>
          </a:p>
        </p:txBody>
      </p:sp>
      <p:sp>
        <p:nvSpPr>
          <p:cNvPr id="23" name="Rounded Rectangular Callout 22"/>
          <p:cNvSpPr/>
          <p:nvPr/>
        </p:nvSpPr>
        <p:spPr>
          <a:xfrm>
            <a:off x="8153400" y="2590800"/>
            <a:ext cx="762000" cy="304800"/>
          </a:xfrm>
          <a:prstGeom prst="wedgeRoundRectCallout">
            <a:avLst>
              <a:gd name="adj1" fmla="val -25704"/>
              <a:gd name="adj2" fmla="val -1400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r>
              <a:rPr lang="en-US" sz="900" b="1" dirty="0" smtClean="0">
                <a:solidFill>
                  <a:srgbClr val="E0322D"/>
                </a:solidFill>
                <a:effectLst>
                  <a:outerShdw blurRad="38100" dist="38100" dir="2700000" algn="tl">
                    <a:srgbClr val="FFFFFF"/>
                  </a:outerShdw>
                </a:effectLst>
                <a:latin typeface="Calibri" pitchFamily="34" charset="0"/>
                <a:cs typeface="Arial" pitchFamily="34" charset="0"/>
              </a:rPr>
              <a:t>Ends the process</a:t>
            </a:r>
            <a:endParaRPr lang="en-US" sz="900" dirty="0">
              <a:solidFill>
                <a:prstClr val="black"/>
              </a:solidFill>
              <a:latin typeface="Arial" pitchFamily="34" charset="0"/>
              <a:cs typeface="Arial" pitchFamily="34" charset="0"/>
            </a:endParaRPr>
          </a:p>
        </p:txBody>
      </p:sp>
      <p:sp>
        <p:nvSpPr>
          <p:cNvPr id="19" name="Rounded Rectangular Callout 18"/>
          <p:cNvSpPr/>
          <p:nvPr/>
        </p:nvSpPr>
        <p:spPr>
          <a:xfrm>
            <a:off x="6248400" y="3733800"/>
            <a:ext cx="762000" cy="304800"/>
          </a:xfrm>
          <a:prstGeom prst="wedgeRoundRectCallout">
            <a:avLst>
              <a:gd name="adj1" fmla="val 83550"/>
              <a:gd name="adj2" fmla="val -4604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r>
              <a:rPr lang="en-US" sz="900" b="1" dirty="0" smtClean="0">
                <a:solidFill>
                  <a:srgbClr val="E0322D"/>
                </a:solidFill>
                <a:effectLst>
                  <a:outerShdw blurRad="38100" dist="38100" dir="2700000" algn="tl">
                    <a:srgbClr val="FFFFFF"/>
                  </a:outerShdw>
                </a:effectLst>
                <a:latin typeface="Calibri" pitchFamily="34" charset="0"/>
                <a:cs typeface="Arial" pitchFamily="34" charset="0"/>
              </a:rPr>
              <a:t>Ends the process</a:t>
            </a:r>
            <a:endParaRPr lang="en-US" sz="900" dirty="0">
              <a:solidFill>
                <a:prstClr val="black"/>
              </a:solidFill>
              <a:latin typeface="Arial" pitchFamily="34" charset="0"/>
              <a:cs typeface="Arial" pitchFamily="34" charset="0"/>
            </a:endParaRPr>
          </a:p>
        </p:txBody>
      </p:sp>
      <p:sp>
        <p:nvSpPr>
          <p:cNvPr id="21" name="Rounded Rectangular Callout 20"/>
          <p:cNvSpPr/>
          <p:nvPr/>
        </p:nvSpPr>
        <p:spPr>
          <a:xfrm>
            <a:off x="8153400" y="3951880"/>
            <a:ext cx="762000" cy="304800"/>
          </a:xfrm>
          <a:prstGeom prst="wedgeRoundRectCallout">
            <a:avLst>
              <a:gd name="adj1" fmla="val -56151"/>
              <a:gd name="adj2" fmla="val 12410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r>
              <a:rPr lang="en-US" sz="900" b="1" dirty="0" smtClean="0">
                <a:solidFill>
                  <a:srgbClr val="E0322D"/>
                </a:solidFill>
                <a:effectLst>
                  <a:outerShdw blurRad="38100" dist="38100" dir="2700000" algn="tl">
                    <a:srgbClr val="FFFFFF"/>
                  </a:outerShdw>
                </a:effectLst>
                <a:latin typeface="Calibri" pitchFamily="34" charset="0"/>
                <a:cs typeface="Arial" pitchFamily="34" charset="0"/>
              </a:rPr>
              <a:t>Ends the process</a:t>
            </a:r>
            <a:endParaRPr lang="en-US" sz="900" dirty="0">
              <a:solidFill>
                <a:prstClr val="black"/>
              </a:solidFill>
              <a:latin typeface="Arial" pitchFamily="34" charset="0"/>
              <a:cs typeface="Arial" pitchFamily="34" charset="0"/>
            </a:endParaRPr>
          </a:p>
        </p:txBody>
      </p:sp>
      <p:sp>
        <p:nvSpPr>
          <p:cNvPr id="3" name="Rectangular Callout 2"/>
          <p:cNvSpPr/>
          <p:nvPr/>
        </p:nvSpPr>
        <p:spPr>
          <a:xfrm>
            <a:off x="4573137" y="3761960"/>
            <a:ext cx="837063" cy="352840"/>
          </a:xfrm>
          <a:prstGeom prst="wedgeRectCallout">
            <a:avLst>
              <a:gd name="adj1" fmla="val -40604"/>
              <a:gd name="adj2" fmla="val -13403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solidFill>
                  <a:srgbClr val="FF0000"/>
                </a:solidFill>
              </a:rPr>
              <a:t>Causes Rework</a:t>
            </a:r>
            <a:endParaRPr lang="en-US" sz="1200" dirty="0">
              <a:solidFill>
                <a:srgbClr val="FF0000"/>
              </a:solidFill>
            </a:endParaRPr>
          </a:p>
        </p:txBody>
      </p:sp>
      <p:sp>
        <p:nvSpPr>
          <p:cNvPr id="72" name="Rounded Rectangular Callout 71"/>
          <p:cNvSpPr/>
          <p:nvPr/>
        </p:nvSpPr>
        <p:spPr>
          <a:xfrm>
            <a:off x="5867400" y="6019800"/>
            <a:ext cx="762000" cy="304800"/>
          </a:xfrm>
          <a:prstGeom prst="wedgeRoundRectCallout">
            <a:avLst>
              <a:gd name="adj1" fmla="val 81759"/>
              <a:gd name="adj2" fmla="val 3007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r>
              <a:rPr lang="en-US" sz="900" b="1" dirty="0" smtClean="0">
                <a:solidFill>
                  <a:srgbClr val="E0322D"/>
                </a:solidFill>
                <a:effectLst>
                  <a:outerShdw blurRad="38100" dist="38100" dir="2700000" algn="tl">
                    <a:srgbClr val="FFFFFF"/>
                  </a:outerShdw>
                </a:effectLst>
                <a:latin typeface="Calibri" pitchFamily="34" charset="0"/>
                <a:cs typeface="Arial" pitchFamily="34" charset="0"/>
              </a:rPr>
              <a:t>Ends the process</a:t>
            </a:r>
            <a:endParaRPr lang="en-US" sz="900" dirty="0">
              <a:solidFill>
                <a:prstClr val="black"/>
              </a:solidFill>
              <a:latin typeface="Arial" pitchFamily="34" charset="0"/>
              <a:cs typeface="Arial" pitchFamily="34" charset="0"/>
            </a:endParaRPr>
          </a:p>
        </p:txBody>
      </p:sp>
      <p:sp>
        <p:nvSpPr>
          <p:cNvPr id="73" name="Rectangular Callout 72"/>
          <p:cNvSpPr/>
          <p:nvPr/>
        </p:nvSpPr>
        <p:spPr>
          <a:xfrm>
            <a:off x="5868537" y="5029200"/>
            <a:ext cx="837063" cy="352840"/>
          </a:xfrm>
          <a:prstGeom prst="wedgeRectCallout">
            <a:avLst>
              <a:gd name="adj1" fmla="val 84939"/>
              <a:gd name="adj2" fmla="val -1412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solidFill>
                  <a:srgbClr val="FF0000"/>
                </a:solidFill>
              </a:rPr>
              <a:t>Causes Rework</a:t>
            </a:r>
            <a:endParaRPr lang="en-US" sz="1200" dirty="0">
              <a:solidFill>
                <a:srgbClr val="FF0000"/>
              </a:solidFill>
            </a:endParaRPr>
          </a:p>
        </p:txBody>
      </p:sp>
      <p:sp>
        <p:nvSpPr>
          <p:cNvPr id="74" name="Rectangular Callout 73"/>
          <p:cNvSpPr/>
          <p:nvPr/>
        </p:nvSpPr>
        <p:spPr>
          <a:xfrm>
            <a:off x="6097137" y="2971800"/>
            <a:ext cx="837063" cy="352840"/>
          </a:xfrm>
          <a:prstGeom prst="wedgeRectCallout">
            <a:avLst>
              <a:gd name="adj1" fmla="val 88200"/>
              <a:gd name="adj2" fmla="val 168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solidFill>
                  <a:srgbClr val="FF0000"/>
                </a:solidFill>
              </a:rPr>
              <a:t>Causes Rework</a:t>
            </a:r>
            <a:endParaRPr lang="en-US" sz="1200" dirty="0">
              <a:solidFill>
                <a:srgbClr val="FF0000"/>
              </a:solidFill>
            </a:endParaRPr>
          </a:p>
        </p:txBody>
      </p:sp>
      <p:sp>
        <p:nvSpPr>
          <p:cNvPr id="75" name="Rectangle 74"/>
          <p:cNvSpPr/>
          <p:nvPr/>
        </p:nvSpPr>
        <p:spPr>
          <a:xfrm>
            <a:off x="240435" y="3931556"/>
            <a:ext cx="2286000" cy="2616101"/>
          </a:xfrm>
          <a:prstGeom prst="rect">
            <a:avLst/>
          </a:prstGeom>
        </p:spPr>
        <p:txBody>
          <a:bodyPr wrap="square">
            <a:spAutoFit/>
          </a:bodyPr>
          <a:lstStyle/>
          <a:p>
            <a:r>
              <a:rPr lang="en-US" sz="1600" b="1" dirty="0" smtClean="0">
                <a:solidFill>
                  <a:srgbClr val="002060"/>
                </a:solidFill>
              </a:rPr>
              <a:t>Cost of Poor Quality</a:t>
            </a:r>
          </a:p>
          <a:p>
            <a:r>
              <a:rPr lang="en-US" sz="1400" dirty="0" smtClean="0"/>
              <a:t>Poor execution of this process leads to…</a:t>
            </a:r>
          </a:p>
          <a:p>
            <a:endParaRPr lang="en-US" sz="1000" dirty="0"/>
          </a:p>
          <a:p>
            <a:pPr marL="285750" indent="-285750">
              <a:buFont typeface="Arial" pitchFamily="34" charset="0"/>
              <a:buChar char="•"/>
            </a:pPr>
            <a:r>
              <a:rPr lang="en-US" sz="1200" b="1" dirty="0" smtClean="0">
                <a:solidFill>
                  <a:srgbClr val="FF6600"/>
                </a:solidFill>
              </a:rPr>
              <a:t>Costly Rework</a:t>
            </a:r>
          </a:p>
          <a:p>
            <a:pPr marL="285750" indent="-285750">
              <a:buFont typeface="Arial" pitchFamily="34" charset="0"/>
              <a:buChar char="•"/>
            </a:pPr>
            <a:r>
              <a:rPr lang="en-US" sz="1200" b="1" dirty="0">
                <a:solidFill>
                  <a:srgbClr val="FF6600"/>
                </a:solidFill>
              </a:rPr>
              <a:t>Worker </a:t>
            </a:r>
            <a:r>
              <a:rPr lang="en-US" sz="1200" b="1" dirty="0" smtClean="0">
                <a:solidFill>
                  <a:srgbClr val="FF6600"/>
                </a:solidFill>
              </a:rPr>
              <a:t>Inefficiency (overstaffing)</a:t>
            </a:r>
          </a:p>
          <a:p>
            <a:pPr marL="285750" indent="-285750">
              <a:buFont typeface="Arial" pitchFamily="34" charset="0"/>
              <a:buChar char="•"/>
            </a:pPr>
            <a:r>
              <a:rPr lang="en-US" sz="1200" b="1" dirty="0" smtClean="0">
                <a:solidFill>
                  <a:srgbClr val="FF6600"/>
                </a:solidFill>
              </a:rPr>
              <a:t>Equipment Restocking</a:t>
            </a:r>
          </a:p>
          <a:p>
            <a:pPr marL="285750" indent="-285750">
              <a:buFont typeface="Arial" pitchFamily="34" charset="0"/>
              <a:buChar char="•"/>
            </a:pPr>
            <a:r>
              <a:rPr lang="en-US" sz="1200" b="1" dirty="0" smtClean="0">
                <a:solidFill>
                  <a:srgbClr val="FF6600"/>
                </a:solidFill>
              </a:rPr>
              <a:t>Lost Business Opportunities</a:t>
            </a:r>
          </a:p>
          <a:p>
            <a:pPr marL="285750" indent="-285750">
              <a:buFont typeface="Arial" pitchFamily="34" charset="0"/>
              <a:buChar char="•"/>
            </a:pPr>
            <a:r>
              <a:rPr lang="en-US" sz="1200" b="1" dirty="0" smtClean="0">
                <a:solidFill>
                  <a:srgbClr val="FF6600"/>
                </a:solidFill>
              </a:rPr>
              <a:t>Low Customer Satisfaction</a:t>
            </a:r>
          </a:p>
          <a:p>
            <a:pPr marL="285750" indent="-285750">
              <a:buFont typeface="Arial" pitchFamily="34" charset="0"/>
              <a:buChar char="•"/>
            </a:pPr>
            <a:r>
              <a:rPr lang="en-US" sz="1200" b="1" dirty="0" smtClean="0">
                <a:solidFill>
                  <a:srgbClr val="FF6600"/>
                </a:solidFill>
              </a:rPr>
              <a:t>Rise in Customer Complaints</a:t>
            </a:r>
          </a:p>
          <a:p>
            <a:pPr marL="285750" indent="-285750">
              <a:buFont typeface="Arial" pitchFamily="34" charset="0"/>
              <a:buChar char="•"/>
            </a:pPr>
            <a:r>
              <a:rPr lang="en-US" sz="1200" b="1" dirty="0" smtClean="0">
                <a:solidFill>
                  <a:srgbClr val="FF6600"/>
                </a:solidFill>
              </a:rPr>
              <a:t>Low Return on Investments</a:t>
            </a:r>
          </a:p>
          <a:p>
            <a:endParaRPr lang="en-US" sz="1400" dirty="0"/>
          </a:p>
        </p:txBody>
      </p:sp>
      <p:sp>
        <p:nvSpPr>
          <p:cNvPr id="22" name="Title 3"/>
          <p:cNvSpPr txBox="1">
            <a:spLocks/>
          </p:cNvSpPr>
          <p:nvPr/>
        </p:nvSpPr>
        <p:spPr>
          <a:xfrm>
            <a:off x="2514600" y="76200"/>
            <a:ext cx="5257800" cy="381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FF6600"/>
                </a:solidFill>
              </a:rPr>
              <a:t>Key Point:  </a:t>
            </a:r>
            <a:r>
              <a:rPr lang="en-US" sz="1600" dirty="0" smtClean="0">
                <a:solidFill>
                  <a:srgbClr val="002060"/>
                </a:solidFill>
                <a:latin typeface="+mn-lt"/>
              </a:rPr>
              <a:t>Missed Installs </a:t>
            </a:r>
            <a:r>
              <a:rPr lang="en-US" sz="1600" dirty="0">
                <a:solidFill>
                  <a:srgbClr val="002060"/>
                </a:solidFill>
                <a:latin typeface="+mn-lt"/>
              </a:rPr>
              <a:t>C</a:t>
            </a:r>
            <a:r>
              <a:rPr lang="en-US" sz="1600" dirty="0" smtClean="0">
                <a:solidFill>
                  <a:srgbClr val="002060"/>
                </a:solidFill>
                <a:latin typeface="+mn-lt"/>
              </a:rPr>
              <a:t>auses </a:t>
            </a:r>
            <a:r>
              <a:rPr lang="en-US" sz="1600" dirty="0">
                <a:solidFill>
                  <a:srgbClr val="002060"/>
                </a:solidFill>
                <a:latin typeface="+mn-lt"/>
              </a:rPr>
              <a:t>R</a:t>
            </a:r>
            <a:r>
              <a:rPr lang="en-US" sz="1600" dirty="0" smtClean="0">
                <a:solidFill>
                  <a:srgbClr val="002060"/>
                </a:solidFill>
                <a:latin typeface="+mn-lt"/>
              </a:rPr>
              <a:t>ework &amp; Increased </a:t>
            </a:r>
            <a:r>
              <a:rPr lang="en-US" sz="1600" dirty="0">
                <a:solidFill>
                  <a:srgbClr val="002060"/>
                </a:solidFill>
                <a:latin typeface="+mn-lt"/>
              </a:rPr>
              <a:t>C</a:t>
            </a:r>
            <a:r>
              <a:rPr lang="en-US" sz="1600" dirty="0" smtClean="0">
                <a:solidFill>
                  <a:srgbClr val="002060"/>
                </a:solidFill>
                <a:latin typeface="+mn-lt"/>
              </a:rPr>
              <a:t>osts</a:t>
            </a:r>
            <a:endParaRPr lang="en-US" sz="1800" b="1" dirty="0">
              <a:solidFill>
                <a:srgbClr val="0070C0"/>
              </a:solidFill>
            </a:endParaRPr>
          </a:p>
        </p:txBody>
      </p:sp>
      <p:sp>
        <p:nvSpPr>
          <p:cNvPr id="24" name="Rectangle 23"/>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t>
            </a:r>
            <a:r>
              <a:rPr lang="en-US" sz="2000" b="1" dirty="0" smtClean="0">
                <a:ln w="11430"/>
                <a:solidFill>
                  <a:srgbClr val="FF6600"/>
                </a:solidFill>
                <a:effectLst>
                  <a:outerShdw blurRad="50800" dist="39000" dir="5460000" algn="tl">
                    <a:srgbClr val="000000">
                      <a:alpha val="38000"/>
                    </a:srgbClr>
                  </a:outerShdw>
                </a:effectLst>
              </a:rPr>
              <a:t>A</a:t>
            </a:r>
            <a:r>
              <a:rPr lang="en-US" sz="2000" b="1" dirty="0" smtClean="0">
                <a:ln w="11430"/>
                <a:solidFill>
                  <a:srgbClr val="0070C0"/>
                </a:solidFill>
                <a:effectLst>
                  <a:outerShdw blurRad="50800" dist="39000" dir="5460000" algn="tl">
                    <a:srgbClr val="000000">
                      <a:alpha val="38000"/>
                    </a:srgbClr>
                  </a:outerShdw>
                </a:effectLst>
              </a:rPr>
              <a:t>IC</a:t>
            </a:r>
            <a:endParaRPr lang="en-US" sz="2000" b="1" cap="none" spc="0" dirty="0">
              <a:ln w="11430"/>
              <a:solidFill>
                <a:srgbClr val="0070C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24360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533525"/>
            <a:ext cx="2628900" cy="1743075"/>
          </a:xfrm>
          <a:prstGeom prst="rect">
            <a:avLst/>
          </a:prstGeom>
        </p:spPr>
      </p:pic>
      <p:sp>
        <p:nvSpPr>
          <p:cNvPr id="32" name="Title 3"/>
          <p:cNvSpPr>
            <a:spLocks noGrp="1"/>
          </p:cNvSpPr>
          <p:nvPr>
            <p:ph type="title"/>
          </p:nvPr>
        </p:nvSpPr>
        <p:spPr>
          <a:xfrm>
            <a:off x="-44836" y="0"/>
            <a:ext cx="8164989" cy="762000"/>
          </a:xfrm>
        </p:spPr>
        <p:txBody>
          <a:bodyPr>
            <a:noAutofit/>
          </a:bodyPr>
          <a:lstStyle/>
          <a:p>
            <a:pPr algn="l"/>
            <a:r>
              <a:rPr lang="en-US" sz="2800" b="1" dirty="0" smtClean="0">
                <a:solidFill>
                  <a:srgbClr val="0070C0"/>
                </a:solidFill>
              </a:rPr>
              <a:t>Ishikawa (Fishbone) </a:t>
            </a:r>
            <a:br>
              <a:rPr lang="en-US" sz="2800" b="1" dirty="0" smtClean="0">
                <a:solidFill>
                  <a:srgbClr val="0070C0"/>
                </a:solidFill>
              </a:rPr>
            </a:br>
            <a:r>
              <a:rPr lang="en-US" sz="2800" b="1" dirty="0" smtClean="0">
                <a:solidFill>
                  <a:srgbClr val="0070C0"/>
                </a:solidFill>
              </a:rPr>
              <a:t>Diagrams</a:t>
            </a:r>
            <a:endParaRPr lang="en-US" sz="2800" b="1" dirty="0">
              <a:solidFill>
                <a:srgbClr val="0070C0"/>
              </a:solidFill>
            </a:endParaRPr>
          </a:p>
        </p:txBody>
      </p:sp>
      <p:grpSp>
        <p:nvGrpSpPr>
          <p:cNvPr id="35" name="Group 33"/>
          <p:cNvGrpSpPr>
            <a:grpSpLocks/>
          </p:cNvGrpSpPr>
          <p:nvPr/>
        </p:nvGrpSpPr>
        <p:grpSpPr bwMode="auto">
          <a:xfrm>
            <a:off x="2868487" y="1447800"/>
            <a:ext cx="5970713" cy="2425459"/>
            <a:chOff x="1337" y="1071"/>
            <a:chExt cx="2948" cy="1312"/>
          </a:xfrm>
        </p:grpSpPr>
        <p:sp>
          <p:nvSpPr>
            <p:cNvPr id="36" name="AutoShape 4"/>
            <p:cNvSpPr>
              <a:spLocks noChangeArrowheads="1"/>
            </p:cNvSpPr>
            <p:nvPr/>
          </p:nvSpPr>
          <p:spPr bwMode="auto">
            <a:xfrm>
              <a:off x="1464" y="1862"/>
              <a:ext cx="639" cy="178"/>
            </a:xfrm>
            <a:prstGeom prst="rightArrow">
              <a:avLst>
                <a:gd name="adj1" fmla="val 50000"/>
                <a:gd name="adj2" fmla="val 89723"/>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No way to gauge changes</a:t>
              </a:r>
              <a:endParaRPr lang="en-US" sz="800" b="1" dirty="0">
                <a:effectLst/>
                <a:latin typeface="Arial Narrow" pitchFamily="34" charset="0"/>
              </a:endParaRPr>
            </a:p>
          </p:txBody>
        </p:sp>
        <p:sp>
          <p:nvSpPr>
            <p:cNvPr id="38" name="AutoShape 6"/>
            <p:cNvSpPr>
              <a:spLocks noChangeArrowheads="1"/>
            </p:cNvSpPr>
            <p:nvPr/>
          </p:nvSpPr>
          <p:spPr bwMode="auto">
            <a:xfrm>
              <a:off x="2554" y="2101"/>
              <a:ext cx="609" cy="124"/>
            </a:xfrm>
            <a:prstGeom prst="leftArrow">
              <a:avLst>
                <a:gd name="adj1" fmla="val 61306"/>
                <a:gd name="adj2" fmla="val 67931"/>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Installation Times (am,pm)</a:t>
              </a:r>
              <a:endParaRPr lang="en-US" sz="800" b="1" dirty="0">
                <a:effectLst/>
                <a:latin typeface="Arial Narrow" pitchFamily="34" charset="0"/>
              </a:endParaRPr>
            </a:p>
          </p:txBody>
        </p:sp>
        <p:sp>
          <p:nvSpPr>
            <p:cNvPr id="39" name="AutoShape 7"/>
            <p:cNvSpPr>
              <a:spLocks noChangeArrowheads="1"/>
            </p:cNvSpPr>
            <p:nvPr/>
          </p:nvSpPr>
          <p:spPr bwMode="auto">
            <a:xfrm>
              <a:off x="3435" y="2040"/>
              <a:ext cx="278" cy="150"/>
            </a:xfrm>
            <a:prstGeom prst="leftArrow">
              <a:avLst>
                <a:gd name="adj1" fmla="val 61306"/>
                <a:gd name="adj2" fmla="val 43116"/>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Training </a:t>
              </a:r>
              <a:endParaRPr lang="en-US" sz="800" b="1" dirty="0">
                <a:effectLst/>
                <a:latin typeface="Arial Narrow" pitchFamily="34" charset="0"/>
              </a:endParaRPr>
            </a:p>
          </p:txBody>
        </p:sp>
        <p:sp>
          <p:nvSpPr>
            <p:cNvPr id="40" name="AutoShape 8"/>
            <p:cNvSpPr>
              <a:spLocks noChangeArrowheads="1"/>
            </p:cNvSpPr>
            <p:nvPr/>
          </p:nvSpPr>
          <p:spPr bwMode="auto">
            <a:xfrm>
              <a:off x="3016" y="1818"/>
              <a:ext cx="595" cy="136"/>
            </a:xfrm>
            <a:prstGeom prst="rightArrow">
              <a:avLst>
                <a:gd name="adj1" fmla="val 50000"/>
                <a:gd name="adj2" fmla="val 109375"/>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Unfamiliar with Area</a:t>
              </a:r>
              <a:endParaRPr lang="en-US" sz="800" b="1" dirty="0">
                <a:effectLst/>
                <a:latin typeface="Arial Narrow" pitchFamily="34" charset="0"/>
              </a:endParaRPr>
            </a:p>
          </p:txBody>
        </p:sp>
        <p:sp>
          <p:nvSpPr>
            <p:cNvPr id="41" name="AutoShape 9"/>
            <p:cNvSpPr>
              <a:spLocks noChangeArrowheads="1"/>
            </p:cNvSpPr>
            <p:nvPr/>
          </p:nvSpPr>
          <p:spPr bwMode="auto">
            <a:xfrm>
              <a:off x="1715" y="1480"/>
              <a:ext cx="416" cy="151"/>
            </a:xfrm>
            <a:prstGeom prst="rightArrow">
              <a:avLst>
                <a:gd name="adj1" fmla="val 50000"/>
                <a:gd name="adj2" fmla="val 68874"/>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Road Blocks</a:t>
              </a:r>
              <a:endParaRPr lang="en-US" sz="800" b="1" dirty="0">
                <a:effectLst/>
                <a:latin typeface="Arial Narrow" pitchFamily="34" charset="0"/>
              </a:endParaRPr>
            </a:p>
          </p:txBody>
        </p:sp>
        <p:sp>
          <p:nvSpPr>
            <p:cNvPr id="42" name="AutoShape 10"/>
            <p:cNvSpPr>
              <a:spLocks noChangeArrowheads="1"/>
            </p:cNvSpPr>
            <p:nvPr/>
          </p:nvSpPr>
          <p:spPr bwMode="auto">
            <a:xfrm flipH="1">
              <a:off x="1980" y="1283"/>
              <a:ext cx="416" cy="167"/>
            </a:xfrm>
            <a:prstGeom prst="rightArrow">
              <a:avLst>
                <a:gd name="adj1" fmla="val 50000"/>
                <a:gd name="adj2" fmla="val 62275"/>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Poor Weather</a:t>
              </a:r>
              <a:endParaRPr lang="en-US" sz="800" b="1" dirty="0">
                <a:effectLst/>
                <a:latin typeface="Arial Narrow" pitchFamily="34" charset="0"/>
              </a:endParaRPr>
            </a:p>
          </p:txBody>
        </p:sp>
        <p:sp>
          <p:nvSpPr>
            <p:cNvPr id="44" name="AutoShape 12"/>
            <p:cNvSpPr>
              <a:spLocks noChangeArrowheads="1"/>
            </p:cNvSpPr>
            <p:nvPr/>
          </p:nvSpPr>
          <p:spPr bwMode="auto">
            <a:xfrm flipH="1">
              <a:off x="2384" y="1481"/>
              <a:ext cx="386" cy="150"/>
            </a:xfrm>
            <a:prstGeom prst="leftArrow">
              <a:avLst>
                <a:gd name="adj1" fmla="val 61306"/>
                <a:gd name="adj2" fmla="val 56299"/>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Fuel Needs</a:t>
              </a:r>
              <a:endParaRPr lang="en-US" sz="800" b="1" dirty="0">
                <a:effectLst/>
                <a:latin typeface="Arial Narrow" pitchFamily="34" charset="0"/>
              </a:endParaRPr>
            </a:p>
          </p:txBody>
        </p:sp>
        <p:sp>
          <p:nvSpPr>
            <p:cNvPr id="45" name="AutoShape 13"/>
            <p:cNvSpPr>
              <a:spLocks noChangeArrowheads="1"/>
            </p:cNvSpPr>
            <p:nvPr/>
          </p:nvSpPr>
          <p:spPr bwMode="auto">
            <a:xfrm>
              <a:off x="3418" y="1267"/>
              <a:ext cx="566" cy="169"/>
            </a:xfrm>
            <a:prstGeom prst="leftArrow">
              <a:avLst>
                <a:gd name="adj1" fmla="val 61306"/>
                <a:gd name="adj2" fmla="val 115817"/>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Source for Traffic Info</a:t>
              </a:r>
              <a:endParaRPr lang="en-US" sz="800" b="1" dirty="0">
                <a:effectLst/>
                <a:latin typeface="Arial Narrow" pitchFamily="34" charset="0"/>
              </a:endParaRPr>
            </a:p>
          </p:txBody>
        </p:sp>
        <p:sp>
          <p:nvSpPr>
            <p:cNvPr id="46" name="AutoShape 14"/>
            <p:cNvSpPr>
              <a:spLocks noChangeArrowheads="1"/>
            </p:cNvSpPr>
            <p:nvPr/>
          </p:nvSpPr>
          <p:spPr bwMode="auto">
            <a:xfrm>
              <a:off x="3156" y="1544"/>
              <a:ext cx="510" cy="174"/>
            </a:xfrm>
            <a:prstGeom prst="rightArrow">
              <a:avLst>
                <a:gd name="adj1" fmla="val 50000"/>
                <a:gd name="adj2" fmla="val 93534"/>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Missing Equipment</a:t>
              </a:r>
              <a:endParaRPr lang="en-US" sz="800" b="1" dirty="0">
                <a:effectLst/>
                <a:latin typeface="Arial Narrow" pitchFamily="34" charset="0"/>
              </a:endParaRPr>
            </a:p>
          </p:txBody>
        </p:sp>
        <p:grpSp>
          <p:nvGrpSpPr>
            <p:cNvPr id="47" name="Group 15"/>
            <p:cNvGrpSpPr>
              <a:grpSpLocks/>
            </p:cNvGrpSpPr>
            <p:nvPr/>
          </p:nvGrpSpPr>
          <p:grpSpPr bwMode="auto">
            <a:xfrm>
              <a:off x="1337" y="1071"/>
              <a:ext cx="2948" cy="1312"/>
              <a:chOff x="1882" y="935"/>
              <a:chExt cx="2948" cy="1312"/>
            </a:xfrm>
          </p:grpSpPr>
          <p:sp>
            <p:nvSpPr>
              <p:cNvPr id="48" name="Line 16"/>
              <p:cNvSpPr>
                <a:spLocks noChangeShapeType="1"/>
              </p:cNvSpPr>
              <p:nvPr/>
            </p:nvSpPr>
            <p:spPr bwMode="auto">
              <a:xfrm>
                <a:off x="2110" y="1625"/>
                <a:ext cx="233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9" name="Line 17"/>
              <p:cNvSpPr>
                <a:spLocks noChangeShapeType="1"/>
              </p:cNvSpPr>
              <p:nvPr/>
            </p:nvSpPr>
            <p:spPr bwMode="auto">
              <a:xfrm>
                <a:off x="2387" y="1110"/>
                <a:ext cx="508" cy="51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0" name="Line 18"/>
              <p:cNvSpPr>
                <a:spLocks noChangeShapeType="1"/>
              </p:cNvSpPr>
              <p:nvPr/>
            </p:nvSpPr>
            <p:spPr bwMode="auto">
              <a:xfrm>
                <a:off x="3034" y="1110"/>
                <a:ext cx="508" cy="51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 name="Line 19"/>
              <p:cNvSpPr>
                <a:spLocks noChangeShapeType="1"/>
              </p:cNvSpPr>
              <p:nvPr/>
            </p:nvSpPr>
            <p:spPr bwMode="auto">
              <a:xfrm>
                <a:off x="3842" y="1110"/>
                <a:ext cx="508" cy="51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2" name="Line 20"/>
              <p:cNvSpPr>
                <a:spLocks noChangeShapeType="1"/>
              </p:cNvSpPr>
              <p:nvPr/>
            </p:nvSpPr>
            <p:spPr bwMode="auto">
              <a:xfrm rot="-5400000">
                <a:off x="2382" y="1584"/>
                <a:ext cx="472" cy="55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3" name="Line 21"/>
              <p:cNvSpPr>
                <a:spLocks noChangeShapeType="1"/>
              </p:cNvSpPr>
              <p:nvPr/>
            </p:nvSpPr>
            <p:spPr bwMode="auto">
              <a:xfrm rot="-5400000">
                <a:off x="3837" y="1584"/>
                <a:ext cx="472" cy="55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4" name="Line 22"/>
              <p:cNvSpPr>
                <a:spLocks noChangeShapeType="1"/>
              </p:cNvSpPr>
              <p:nvPr/>
            </p:nvSpPr>
            <p:spPr bwMode="auto">
              <a:xfrm rot="-5400000">
                <a:off x="3029" y="1584"/>
                <a:ext cx="472" cy="55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5" name="Text Box 23"/>
              <p:cNvSpPr txBox="1">
                <a:spLocks noChangeArrowheads="1"/>
              </p:cNvSpPr>
              <p:nvPr/>
            </p:nvSpPr>
            <p:spPr bwMode="auto">
              <a:xfrm>
                <a:off x="1997" y="935"/>
                <a:ext cx="813" cy="150"/>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2060"/>
                    </a:solidFill>
                    <a:effectLst/>
                  </a:rPr>
                  <a:t>Environment</a:t>
                </a:r>
              </a:p>
            </p:txBody>
          </p:sp>
          <p:sp>
            <p:nvSpPr>
              <p:cNvPr id="56" name="AutoShape 24"/>
              <p:cNvSpPr>
                <a:spLocks noChangeArrowheads="1"/>
              </p:cNvSpPr>
              <p:nvPr/>
            </p:nvSpPr>
            <p:spPr bwMode="auto">
              <a:xfrm>
                <a:off x="4461" y="1434"/>
                <a:ext cx="369" cy="377"/>
              </a:xfrm>
              <a:prstGeom prst="roundRect">
                <a:avLst>
                  <a:gd name="adj" fmla="val 16667"/>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spcBef>
                    <a:spcPct val="0"/>
                  </a:spcBef>
                  <a:buClrTx/>
                  <a:buSzTx/>
                  <a:buFontTx/>
                  <a:buNone/>
                </a:pPr>
                <a:r>
                  <a:rPr lang="en-US" sz="1200" b="1" dirty="0" smtClean="0">
                    <a:solidFill>
                      <a:srgbClr val="CC0000"/>
                    </a:solidFill>
                    <a:effectLst/>
                  </a:rPr>
                  <a:t>Waiting in</a:t>
                </a:r>
              </a:p>
              <a:p>
                <a:pPr algn="ctr" eaLnBrk="0" hangingPunct="0">
                  <a:spcBef>
                    <a:spcPct val="0"/>
                  </a:spcBef>
                  <a:buClrTx/>
                  <a:buSzTx/>
                  <a:buFontTx/>
                  <a:buNone/>
                </a:pPr>
                <a:r>
                  <a:rPr lang="en-US" sz="1200" b="1" dirty="0" smtClean="0">
                    <a:solidFill>
                      <a:srgbClr val="CC0000"/>
                    </a:solidFill>
                    <a:effectLst/>
                  </a:rPr>
                  <a:t> Traffic</a:t>
                </a:r>
                <a:endParaRPr lang="en-US" sz="1200" b="1" dirty="0">
                  <a:solidFill>
                    <a:srgbClr val="CC0000"/>
                  </a:solidFill>
                  <a:effectLst/>
                </a:endParaRPr>
              </a:p>
            </p:txBody>
          </p:sp>
          <p:sp>
            <p:nvSpPr>
              <p:cNvPr id="57" name="Text Box 25"/>
              <p:cNvSpPr txBox="1">
                <a:spLocks noChangeArrowheads="1"/>
              </p:cNvSpPr>
              <p:nvPr/>
            </p:nvSpPr>
            <p:spPr bwMode="auto">
              <a:xfrm>
                <a:off x="2667" y="935"/>
                <a:ext cx="812" cy="150"/>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2060"/>
                    </a:solidFill>
                    <a:effectLst/>
                  </a:rPr>
                  <a:t>Machinery</a:t>
                </a:r>
              </a:p>
            </p:txBody>
          </p:sp>
          <p:sp>
            <p:nvSpPr>
              <p:cNvPr id="58" name="Text Box 26"/>
              <p:cNvSpPr txBox="1">
                <a:spLocks noChangeArrowheads="1"/>
              </p:cNvSpPr>
              <p:nvPr/>
            </p:nvSpPr>
            <p:spPr bwMode="auto">
              <a:xfrm>
                <a:off x="3452" y="935"/>
                <a:ext cx="813" cy="150"/>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2060"/>
                    </a:solidFill>
                    <a:effectLst/>
                  </a:rPr>
                  <a:t>Materials</a:t>
                </a:r>
              </a:p>
            </p:txBody>
          </p:sp>
          <p:sp>
            <p:nvSpPr>
              <p:cNvPr id="59" name="Text Box 27"/>
              <p:cNvSpPr txBox="1">
                <a:spLocks noChangeArrowheads="1"/>
              </p:cNvSpPr>
              <p:nvPr/>
            </p:nvSpPr>
            <p:spPr bwMode="auto">
              <a:xfrm>
                <a:off x="2643" y="2097"/>
                <a:ext cx="813" cy="150"/>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2060"/>
                    </a:solidFill>
                    <a:effectLst/>
                  </a:rPr>
                  <a:t>Methods</a:t>
                </a:r>
              </a:p>
            </p:txBody>
          </p:sp>
          <p:sp>
            <p:nvSpPr>
              <p:cNvPr id="60" name="Text Box 28"/>
              <p:cNvSpPr txBox="1">
                <a:spLocks noChangeArrowheads="1"/>
              </p:cNvSpPr>
              <p:nvPr/>
            </p:nvSpPr>
            <p:spPr bwMode="auto">
              <a:xfrm>
                <a:off x="3429" y="2097"/>
                <a:ext cx="812" cy="150"/>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2060"/>
                    </a:solidFill>
                    <a:effectLst/>
                  </a:rPr>
                  <a:t>Man</a:t>
                </a:r>
              </a:p>
            </p:txBody>
          </p:sp>
          <p:sp>
            <p:nvSpPr>
              <p:cNvPr id="61" name="Text Box 29"/>
              <p:cNvSpPr txBox="1">
                <a:spLocks noChangeArrowheads="1"/>
              </p:cNvSpPr>
              <p:nvPr/>
            </p:nvSpPr>
            <p:spPr bwMode="auto">
              <a:xfrm>
                <a:off x="1882" y="2097"/>
                <a:ext cx="813" cy="150"/>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2060"/>
                    </a:solidFill>
                    <a:effectLst/>
                  </a:rPr>
                  <a:t>Measurement</a:t>
                </a:r>
              </a:p>
            </p:txBody>
          </p:sp>
        </p:grpSp>
      </p:grpSp>
      <p:sp>
        <p:nvSpPr>
          <p:cNvPr id="90" name="AutoShape 8"/>
          <p:cNvSpPr>
            <a:spLocks noChangeArrowheads="1"/>
          </p:cNvSpPr>
          <p:nvPr/>
        </p:nvSpPr>
        <p:spPr bwMode="auto">
          <a:xfrm>
            <a:off x="4724400" y="2895600"/>
            <a:ext cx="1096158" cy="237834"/>
          </a:xfrm>
          <a:prstGeom prst="rightArrow">
            <a:avLst>
              <a:gd name="adj1" fmla="val 50000"/>
              <a:gd name="adj2" fmla="val 109375"/>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No Standard Policies</a:t>
            </a:r>
            <a:endParaRPr lang="en-US" sz="800" b="1" dirty="0">
              <a:effectLst/>
              <a:latin typeface="Arial Narrow" pitchFamily="34" charset="0"/>
            </a:endParaRPr>
          </a:p>
        </p:txBody>
      </p:sp>
      <p:sp>
        <p:nvSpPr>
          <p:cNvPr id="91" name="AutoShape 13"/>
          <p:cNvSpPr>
            <a:spLocks noChangeArrowheads="1"/>
          </p:cNvSpPr>
          <p:nvPr/>
        </p:nvSpPr>
        <p:spPr bwMode="auto">
          <a:xfrm>
            <a:off x="5562600" y="1914257"/>
            <a:ext cx="1295400" cy="295543"/>
          </a:xfrm>
          <a:prstGeom prst="leftArrow">
            <a:avLst>
              <a:gd name="adj1" fmla="val 61306"/>
              <a:gd name="adj2" fmla="val 115817"/>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GPS has no traffic function</a:t>
            </a:r>
            <a:endParaRPr lang="en-US" sz="800" b="1" dirty="0">
              <a:effectLst/>
              <a:latin typeface="Arial Narrow" pitchFamily="34" charset="0"/>
            </a:endParaRPr>
          </a:p>
        </p:txBody>
      </p:sp>
      <p:sp>
        <p:nvSpPr>
          <p:cNvPr id="33" name="Cloud Callout 32"/>
          <p:cNvSpPr/>
          <p:nvPr/>
        </p:nvSpPr>
        <p:spPr>
          <a:xfrm>
            <a:off x="1676400" y="552510"/>
            <a:ext cx="1919387" cy="1047690"/>
          </a:xfrm>
          <a:prstGeom prst="cloudCallout">
            <a:avLst>
              <a:gd name="adj1" fmla="val -41243"/>
              <a:gd name="adj2" fmla="val 82227"/>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fontAlgn="base"/>
            <a:r>
              <a:rPr lang="en-US" sz="1400" b="1" dirty="0" smtClean="0">
                <a:solidFill>
                  <a:srgbClr val="E0322D"/>
                </a:solidFill>
                <a:effectLst>
                  <a:outerShdw blurRad="38100" dist="38100" dir="2700000" algn="tl">
                    <a:srgbClr val="FFFFFF"/>
                  </a:outerShdw>
                </a:effectLst>
                <a:latin typeface="Calibri" pitchFamily="34" charset="0"/>
                <a:cs typeface="Arial" pitchFamily="34" charset="0"/>
              </a:rPr>
              <a:t>Why is traffic causing Ghost Installations?</a:t>
            </a:r>
            <a:endParaRPr lang="en-US" sz="1400" dirty="0">
              <a:solidFill>
                <a:prstClr val="black"/>
              </a:solidFill>
              <a:latin typeface="Arial" pitchFamily="34" charset="0"/>
              <a:cs typeface="Arial" pitchFamily="34" charset="0"/>
            </a:endParaRPr>
          </a:p>
        </p:txBody>
      </p:sp>
      <p:grpSp>
        <p:nvGrpSpPr>
          <p:cNvPr id="92" name="Group 33"/>
          <p:cNvGrpSpPr>
            <a:grpSpLocks/>
          </p:cNvGrpSpPr>
          <p:nvPr/>
        </p:nvGrpSpPr>
        <p:grpSpPr bwMode="auto">
          <a:xfrm>
            <a:off x="151637" y="4029020"/>
            <a:ext cx="5828940" cy="2306637"/>
            <a:chOff x="925" y="1071"/>
            <a:chExt cx="2878" cy="1319"/>
          </a:xfrm>
        </p:grpSpPr>
        <p:sp>
          <p:nvSpPr>
            <p:cNvPr id="94" name="AutoShape 6"/>
            <p:cNvSpPr>
              <a:spLocks noChangeArrowheads="1"/>
            </p:cNvSpPr>
            <p:nvPr/>
          </p:nvSpPr>
          <p:spPr bwMode="auto">
            <a:xfrm>
              <a:off x="2280" y="1856"/>
              <a:ext cx="572" cy="142"/>
            </a:xfrm>
            <a:prstGeom prst="leftArrow">
              <a:avLst>
                <a:gd name="adj1" fmla="val 61306"/>
                <a:gd name="adj2" fmla="val 67931"/>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GPS Use Not </a:t>
              </a:r>
              <a:r>
                <a:rPr lang="en-US" sz="800" b="1" dirty="0" smtClean="0">
                  <a:latin typeface="Arial Narrow" pitchFamily="34" charset="0"/>
                </a:rPr>
                <a:t>Mandatory</a:t>
              </a:r>
              <a:endParaRPr lang="en-US" sz="800" b="1" dirty="0">
                <a:effectLst/>
                <a:latin typeface="Arial Narrow" pitchFamily="34" charset="0"/>
              </a:endParaRPr>
            </a:p>
          </p:txBody>
        </p:sp>
        <p:sp>
          <p:nvSpPr>
            <p:cNvPr id="95" name="AutoShape 7"/>
            <p:cNvSpPr>
              <a:spLocks noChangeArrowheads="1"/>
            </p:cNvSpPr>
            <p:nvPr/>
          </p:nvSpPr>
          <p:spPr bwMode="auto">
            <a:xfrm flipH="1">
              <a:off x="2832" y="2040"/>
              <a:ext cx="278" cy="127"/>
            </a:xfrm>
            <a:prstGeom prst="leftArrow">
              <a:avLst>
                <a:gd name="adj1" fmla="val 61306"/>
                <a:gd name="adj2" fmla="val 43116"/>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Training </a:t>
              </a:r>
              <a:endParaRPr lang="en-US" sz="800" b="1" dirty="0">
                <a:effectLst/>
                <a:latin typeface="Arial Narrow" pitchFamily="34" charset="0"/>
              </a:endParaRPr>
            </a:p>
          </p:txBody>
        </p:sp>
        <p:sp>
          <p:nvSpPr>
            <p:cNvPr id="96" name="AutoShape 8"/>
            <p:cNvSpPr>
              <a:spLocks noChangeArrowheads="1"/>
            </p:cNvSpPr>
            <p:nvPr/>
          </p:nvSpPr>
          <p:spPr bwMode="auto">
            <a:xfrm flipH="1">
              <a:off x="3016" y="1862"/>
              <a:ext cx="595" cy="136"/>
            </a:xfrm>
            <a:prstGeom prst="rightArrow">
              <a:avLst>
                <a:gd name="adj1" fmla="val 50000"/>
                <a:gd name="adj2" fmla="val 109375"/>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No Local Familiarity</a:t>
              </a:r>
              <a:endParaRPr lang="en-US" sz="800" b="1" dirty="0">
                <a:effectLst/>
                <a:latin typeface="Arial Narrow" pitchFamily="34" charset="0"/>
              </a:endParaRPr>
            </a:p>
          </p:txBody>
        </p:sp>
        <p:sp>
          <p:nvSpPr>
            <p:cNvPr id="97" name="AutoShape 9"/>
            <p:cNvSpPr>
              <a:spLocks noChangeArrowheads="1"/>
            </p:cNvSpPr>
            <p:nvPr/>
          </p:nvSpPr>
          <p:spPr bwMode="auto">
            <a:xfrm>
              <a:off x="1167" y="1998"/>
              <a:ext cx="511" cy="218"/>
            </a:xfrm>
            <a:prstGeom prst="rightArrow">
              <a:avLst>
                <a:gd name="adj1" fmla="val 50000"/>
                <a:gd name="adj2" fmla="val 68874"/>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Poor Time Estimates</a:t>
              </a:r>
              <a:endParaRPr lang="en-US" sz="800" b="1" dirty="0">
                <a:effectLst/>
                <a:latin typeface="Arial Narrow" pitchFamily="34" charset="0"/>
              </a:endParaRPr>
            </a:p>
          </p:txBody>
        </p:sp>
        <p:sp>
          <p:nvSpPr>
            <p:cNvPr id="98" name="AutoShape 10"/>
            <p:cNvSpPr>
              <a:spLocks noChangeArrowheads="1"/>
            </p:cNvSpPr>
            <p:nvPr/>
          </p:nvSpPr>
          <p:spPr bwMode="auto">
            <a:xfrm flipH="1">
              <a:off x="1603" y="1482"/>
              <a:ext cx="416" cy="167"/>
            </a:xfrm>
            <a:prstGeom prst="rightArrow">
              <a:avLst>
                <a:gd name="adj1" fmla="val 50000"/>
                <a:gd name="adj2" fmla="val 62275"/>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Severe</a:t>
              </a:r>
              <a:r>
                <a:rPr lang="en-US" sz="800" b="1" dirty="0" smtClean="0">
                  <a:effectLst/>
                  <a:latin typeface="Arial Narrow" pitchFamily="34" charset="0"/>
                </a:rPr>
                <a:t> Weather</a:t>
              </a:r>
              <a:endParaRPr lang="en-US" sz="800" b="1" dirty="0">
                <a:effectLst/>
                <a:latin typeface="Arial Narrow" pitchFamily="34" charset="0"/>
              </a:endParaRPr>
            </a:p>
          </p:txBody>
        </p:sp>
        <p:sp>
          <p:nvSpPr>
            <p:cNvPr id="99" name="AutoShape 12"/>
            <p:cNvSpPr>
              <a:spLocks noChangeArrowheads="1"/>
            </p:cNvSpPr>
            <p:nvPr/>
          </p:nvSpPr>
          <p:spPr bwMode="auto">
            <a:xfrm flipH="1">
              <a:off x="1842" y="1276"/>
              <a:ext cx="599" cy="150"/>
            </a:xfrm>
            <a:prstGeom prst="leftArrow">
              <a:avLst>
                <a:gd name="adj1" fmla="val 61306"/>
                <a:gd name="adj2" fmla="val 56299"/>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Slow Responses from GPS</a:t>
              </a:r>
              <a:endParaRPr lang="en-US" sz="800" b="1" dirty="0">
                <a:effectLst/>
                <a:latin typeface="Arial Narrow" pitchFamily="34" charset="0"/>
              </a:endParaRPr>
            </a:p>
          </p:txBody>
        </p:sp>
        <p:sp>
          <p:nvSpPr>
            <p:cNvPr id="100" name="AutoShape 13"/>
            <p:cNvSpPr>
              <a:spLocks noChangeArrowheads="1"/>
            </p:cNvSpPr>
            <p:nvPr/>
          </p:nvSpPr>
          <p:spPr bwMode="auto">
            <a:xfrm>
              <a:off x="3108" y="1406"/>
              <a:ext cx="489" cy="128"/>
            </a:xfrm>
            <a:prstGeom prst="leftArrow">
              <a:avLst>
                <a:gd name="adj1" fmla="val 61306"/>
                <a:gd name="adj2" fmla="val 115817"/>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Address not visible</a:t>
              </a:r>
              <a:endParaRPr lang="en-US" sz="800" b="1" dirty="0">
                <a:effectLst/>
                <a:latin typeface="Arial Narrow" pitchFamily="34" charset="0"/>
              </a:endParaRPr>
            </a:p>
          </p:txBody>
        </p:sp>
        <p:sp>
          <p:nvSpPr>
            <p:cNvPr id="101" name="AutoShape 14"/>
            <p:cNvSpPr>
              <a:spLocks noChangeArrowheads="1"/>
            </p:cNvSpPr>
            <p:nvPr/>
          </p:nvSpPr>
          <p:spPr bwMode="auto">
            <a:xfrm flipH="1">
              <a:off x="2280" y="1535"/>
              <a:ext cx="515" cy="152"/>
            </a:xfrm>
            <a:prstGeom prst="rightArrow">
              <a:avLst>
                <a:gd name="adj1" fmla="val 50000"/>
                <a:gd name="adj2" fmla="val 93534"/>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GPS Cannot Find Loc.</a:t>
              </a:r>
              <a:endParaRPr lang="en-US" sz="800" b="1" dirty="0">
                <a:effectLst/>
                <a:latin typeface="Arial Narrow" pitchFamily="34" charset="0"/>
              </a:endParaRPr>
            </a:p>
          </p:txBody>
        </p:sp>
        <p:grpSp>
          <p:nvGrpSpPr>
            <p:cNvPr id="102" name="Group 15"/>
            <p:cNvGrpSpPr>
              <a:grpSpLocks/>
            </p:cNvGrpSpPr>
            <p:nvPr/>
          </p:nvGrpSpPr>
          <p:grpSpPr bwMode="auto">
            <a:xfrm>
              <a:off x="925" y="1071"/>
              <a:ext cx="2878" cy="1319"/>
              <a:chOff x="1470" y="935"/>
              <a:chExt cx="2878" cy="1319"/>
            </a:xfrm>
          </p:grpSpPr>
          <p:sp>
            <p:nvSpPr>
              <p:cNvPr id="103" name="Line 16"/>
              <p:cNvSpPr>
                <a:spLocks noChangeShapeType="1"/>
              </p:cNvSpPr>
              <p:nvPr/>
            </p:nvSpPr>
            <p:spPr bwMode="auto">
              <a:xfrm flipH="1">
                <a:off x="1877" y="1622"/>
                <a:ext cx="2471" cy="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 name="Line 17"/>
              <p:cNvSpPr>
                <a:spLocks noChangeShapeType="1"/>
              </p:cNvSpPr>
              <p:nvPr/>
            </p:nvSpPr>
            <p:spPr bwMode="auto">
              <a:xfrm flipH="1">
                <a:off x="1998" y="1110"/>
                <a:ext cx="389" cy="51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5" name="Line 18"/>
              <p:cNvSpPr>
                <a:spLocks noChangeShapeType="1"/>
              </p:cNvSpPr>
              <p:nvPr/>
            </p:nvSpPr>
            <p:spPr bwMode="auto">
              <a:xfrm flipH="1">
                <a:off x="2662" y="1110"/>
                <a:ext cx="475" cy="5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6" name="Line 19"/>
              <p:cNvSpPr>
                <a:spLocks noChangeShapeType="1"/>
              </p:cNvSpPr>
              <p:nvPr/>
            </p:nvSpPr>
            <p:spPr bwMode="auto">
              <a:xfrm flipH="1">
                <a:off x="3410" y="1110"/>
                <a:ext cx="432" cy="5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7" name="Line 20"/>
              <p:cNvSpPr>
                <a:spLocks noChangeShapeType="1"/>
              </p:cNvSpPr>
              <p:nvPr/>
            </p:nvSpPr>
            <p:spPr bwMode="auto">
              <a:xfrm rot="16200000" flipV="1">
                <a:off x="1942" y="1698"/>
                <a:ext cx="454" cy="3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8" name="Line 21"/>
              <p:cNvSpPr>
                <a:spLocks noChangeShapeType="1"/>
              </p:cNvSpPr>
              <p:nvPr/>
            </p:nvSpPr>
            <p:spPr bwMode="auto">
              <a:xfrm rot="16200000" flipV="1">
                <a:off x="3366" y="1667"/>
                <a:ext cx="475" cy="38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9" name="Line 22"/>
              <p:cNvSpPr>
                <a:spLocks noChangeShapeType="1"/>
              </p:cNvSpPr>
              <p:nvPr/>
            </p:nvSpPr>
            <p:spPr bwMode="auto">
              <a:xfrm rot="16200000" flipV="1">
                <a:off x="2654" y="1630"/>
                <a:ext cx="480" cy="46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0" name="Text Box 23"/>
              <p:cNvSpPr txBox="1">
                <a:spLocks noChangeArrowheads="1"/>
              </p:cNvSpPr>
              <p:nvPr/>
            </p:nvSpPr>
            <p:spPr bwMode="auto">
              <a:xfrm>
                <a:off x="1998" y="935"/>
                <a:ext cx="813" cy="157"/>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CC00"/>
                    </a:solidFill>
                    <a:effectLst/>
                  </a:rPr>
                  <a:t>Environment</a:t>
                </a:r>
              </a:p>
            </p:txBody>
          </p:sp>
          <p:sp>
            <p:nvSpPr>
              <p:cNvPr id="111" name="AutoShape 24"/>
              <p:cNvSpPr>
                <a:spLocks noChangeArrowheads="1"/>
              </p:cNvSpPr>
              <p:nvPr/>
            </p:nvSpPr>
            <p:spPr bwMode="auto">
              <a:xfrm>
                <a:off x="1470" y="1398"/>
                <a:ext cx="407" cy="377"/>
              </a:xfrm>
              <a:prstGeom prst="roundRect">
                <a:avLst>
                  <a:gd name="adj" fmla="val 16667"/>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spcBef>
                    <a:spcPct val="0"/>
                  </a:spcBef>
                  <a:buClrTx/>
                  <a:buSzTx/>
                  <a:buFontTx/>
                  <a:buNone/>
                </a:pPr>
                <a:r>
                  <a:rPr lang="en-US" sz="1200" b="1" dirty="0" smtClean="0">
                    <a:solidFill>
                      <a:srgbClr val="CC0000"/>
                    </a:solidFill>
                  </a:rPr>
                  <a:t>Determining</a:t>
                </a:r>
              </a:p>
              <a:p>
                <a:pPr algn="ctr" eaLnBrk="0" hangingPunct="0">
                  <a:spcBef>
                    <a:spcPct val="0"/>
                  </a:spcBef>
                  <a:buClrTx/>
                  <a:buSzTx/>
                  <a:buFontTx/>
                  <a:buNone/>
                </a:pPr>
                <a:r>
                  <a:rPr lang="en-US" sz="1200" b="1" dirty="0" smtClean="0">
                    <a:solidFill>
                      <a:srgbClr val="CC0000"/>
                    </a:solidFill>
                  </a:rPr>
                  <a:t> Distance</a:t>
                </a:r>
              </a:p>
            </p:txBody>
          </p:sp>
          <p:sp>
            <p:nvSpPr>
              <p:cNvPr id="112" name="Text Box 25"/>
              <p:cNvSpPr txBox="1">
                <a:spLocks noChangeArrowheads="1"/>
              </p:cNvSpPr>
              <p:nvPr/>
            </p:nvSpPr>
            <p:spPr bwMode="auto">
              <a:xfrm>
                <a:off x="2776" y="935"/>
                <a:ext cx="812" cy="157"/>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CC00"/>
                    </a:solidFill>
                    <a:effectLst/>
                  </a:rPr>
                  <a:t>Machinery</a:t>
                </a:r>
              </a:p>
            </p:txBody>
          </p:sp>
          <p:sp>
            <p:nvSpPr>
              <p:cNvPr id="113" name="Text Box 26"/>
              <p:cNvSpPr txBox="1">
                <a:spLocks noChangeArrowheads="1"/>
              </p:cNvSpPr>
              <p:nvPr/>
            </p:nvSpPr>
            <p:spPr bwMode="auto">
              <a:xfrm>
                <a:off x="3453" y="935"/>
                <a:ext cx="813" cy="157"/>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CC00"/>
                    </a:solidFill>
                    <a:effectLst/>
                  </a:rPr>
                  <a:t>Materials</a:t>
                </a:r>
              </a:p>
            </p:txBody>
          </p:sp>
          <p:sp>
            <p:nvSpPr>
              <p:cNvPr id="114" name="Text Box 27"/>
              <p:cNvSpPr txBox="1">
                <a:spLocks noChangeArrowheads="1"/>
              </p:cNvSpPr>
              <p:nvPr/>
            </p:nvSpPr>
            <p:spPr bwMode="auto">
              <a:xfrm>
                <a:off x="2643" y="2097"/>
                <a:ext cx="813" cy="157"/>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CC00"/>
                    </a:solidFill>
                    <a:effectLst/>
                  </a:rPr>
                  <a:t>Methods</a:t>
                </a:r>
              </a:p>
            </p:txBody>
          </p:sp>
          <p:sp>
            <p:nvSpPr>
              <p:cNvPr id="115" name="Text Box 28"/>
              <p:cNvSpPr txBox="1">
                <a:spLocks noChangeArrowheads="1"/>
              </p:cNvSpPr>
              <p:nvPr/>
            </p:nvSpPr>
            <p:spPr bwMode="auto">
              <a:xfrm>
                <a:off x="3429" y="2097"/>
                <a:ext cx="812" cy="157"/>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CC00"/>
                    </a:solidFill>
                    <a:effectLst/>
                  </a:rPr>
                  <a:t>Man</a:t>
                </a:r>
              </a:p>
            </p:txBody>
          </p:sp>
          <p:sp>
            <p:nvSpPr>
              <p:cNvPr id="116" name="Text Box 29"/>
              <p:cNvSpPr txBox="1">
                <a:spLocks noChangeArrowheads="1"/>
              </p:cNvSpPr>
              <p:nvPr/>
            </p:nvSpPr>
            <p:spPr bwMode="auto">
              <a:xfrm>
                <a:off x="1882" y="2097"/>
                <a:ext cx="813" cy="157"/>
              </a:xfrm>
              <a:prstGeom prst="rect">
                <a:avLst/>
              </a:prstGeom>
              <a:solidFill>
                <a:srgbClr val="EFEFF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0"/>
                  </a:spcBef>
                  <a:buClrTx/>
                  <a:buSzTx/>
                  <a:buFontTx/>
                  <a:buNone/>
                </a:pPr>
                <a:r>
                  <a:rPr lang="en-US" sz="1200" b="1" u="sng" dirty="0">
                    <a:solidFill>
                      <a:srgbClr val="00CC00"/>
                    </a:solidFill>
                    <a:effectLst/>
                  </a:rPr>
                  <a:t>Measurement</a:t>
                </a:r>
              </a:p>
            </p:txBody>
          </p:sp>
        </p:grpSp>
      </p:grpSp>
      <p:pic>
        <p:nvPicPr>
          <p:cNvPr id="4100" name="Picture 4" descr="http://t0.gstatic.com/images?q=tbn:ANd9GcQfHh0g7ld46w5gMXRBbNLo_vTKSCo3jioVaodnj8-Ge2wVmoo&amp;t=1&amp;usg=__wLGMdKSqF3JoG6TZrVVl7gx0dE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00775" y="4562089"/>
            <a:ext cx="2333625" cy="1704976"/>
          </a:xfrm>
          <a:prstGeom prst="rect">
            <a:avLst/>
          </a:prstGeom>
          <a:noFill/>
          <a:extLst>
            <a:ext uri="{909E8E84-426E-40DD-AFC4-6F175D3DCCD1}">
              <a14:hiddenFill xmlns:a14="http://schemas.microsoft.com/office/drawing/2010/main" xmlns="">
                <a:solidFill>
                  <a:srgbClr val="FFFFFF"/>
                </a:solidFill>
              </a14:hiddenFill>
            </a:ext>
          </a:extLst>
        </p:spPr>
      </p:pic>
      <p:sp>
        <p:nvSpPr>
          <p:cNvPr id="119" name="Rounded Rectangular Callout 118"/>
          <p:cNvSpPr/>
          <p:nvPr/>
        </p:nvSpPr>
        <p:spPr>
          <a:xfrm>
            <a:off x="6858000" y="4061011"/>
            <a:ext cx="1553636" cy="363745"/>
          </a:xfrm>
          <a:prstGeom prst="wedgeRoundRectCallout">
            <a:avLst>
              <a:gd name="adj1" fmla="val -8178"/>
              <a:gd name="adj2" fmla="val 14879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solidFill>
                  <a:srgbClr val="00CC00"/>
                </a:solidFill>
              </a:rPr>
              <a:t>Are the GPS Systems Out of Date?</a:t>
            </a:r>
            <a:endParaRPr lang="en-US" sz="1200" dirty="0">
              <a:solidFill>
                <a:srgbClr val="00CC00"/>
              </a:solidFill>
            </a:endParaRPr>
          </a:p>
        </p:txBody>
      </p:sp>
      <p:sp>
        <p:nvSpPr>
          <p:cNvPr id="122" name="AutoShape 10"/>
          <p:cNvSpPr>
            <a:spLocks noChangeArrowheads="1"/>
          </p:cNvSpPr>
          <p:nvPr/>
        </p:nvSpPr>
        <p:spPr bwMode="auto">
          <a:xfrm flipH="1">
            <a:off x="1447799" y="5334000"/>
            <a:ext cx="919563" cy="292046"/>
          </a:xfrm>
          <a:prstGeom prst="rightArrow">
            <a:avLst>
              <a:gd name="adj1" fmla="val 50000"/>
              <a:gd name="adj2" fmla="val 62275"/>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Wide Service Area</a:t>
            </a:r>
            <a:endParaRPr lang="en-US" sz="800" b="1" dirty="0">
              <a:effectLst/>
              <a:latin typeface="Arial Narrow" pitchFamily="34" charset="0"/>
            </a:endParaRPr>
          </a:p>
        </p:txBody>
      </p:sp>
      <p:sp>
        <p:nvSpPr>
          <p:cNvPr id="123" name="AutoShape 14"/>
          <p:cNvSpPr>
            <a:spLocks noChangeArrowheads="1"/>
          </p:cNvSpPr>
          <p:nvPr/>
        </p:nvSpPr>
        <p:spPr bwMode="auto">
          <a:xfrm flipH="1">
            <a:off x="3276600" y="4495800"/>
            <a:ext cx="1200010" cy="265814"/>
          </a:xfrm>
          <a:prstGeom prst="rightArrow">
            <a:avLst>
              <a:gd name="adj1" fmla="val 50000"/>
              <a:gd name="adj2" fmla="val 93534"/>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Doesn’t Display Traffic</a:t>
            </a:r>
            <a:endParaRPr lang="en-US" sz="800" b="1" dirty="0">
              <a:effectLst/>
              <a:latin typeface="Arial Narrow" pitchFamily="34" charset="0"/>
            </a:endParaRPr>
          </a:p>
        </p:txBody>
      </p:sp>
      <p:sp>
        <p:nvSpPr>
          <p:cNvPr id="124" name="AutoShape 7"/>
          <p:cNvSpPr>
            <a:spLocks noChangeArrowheads="1"/>
          </p:cNvSpPr>
          <p:nvPr/>
        </p:nvSpPr>
        <p:spPr bwMode="auto">
          <a:xfrm flipH="1">
            <a:off x="1905000" y="5715000"/>
            <a:ext cx="1306348" cy="307784"/>
          </a:xfrm>
          <a:prstGeom prst="leftArrow">
            <a:avLst>
              <a:gd name="adj1" fmla="val 61306"/>
              <a:gd name="adj2" fmla="val 43116"/>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Use Personal Experience</a:t>
            </a:r>
            <a:endParaRPr lang="en-US" sz="800" b="1" dirty="0">
              <a:effectLst/>
              <a:latin typeface="Arial Narrow" pitchFamily="34" charset="0"/>
            </a:endParaRPr>
          </a:p>
        </p:txBody>
      </p:sp>
      <p:sp>
        <p:nvSpPr>
          <p:cNvPr id="126" name="AutoShape 9"/>
          <p:cNvSpPr>
            <a:spLocks noChangeArrowheads="1"/>
          </p:cNvSpPr>
          <p:nvPr/>
        </p:nvSpPr>
        <p:spPr bwMode="auto">
          <a:xfrm>
            <a:off x="703543" y="4419600"/>
            <a:ext cx="1034951" cy="381233"/>
          </a:xfrm>
          <a:prstGeom prst="rightArrow">
            <a:avLst>
              <a:gd name="adj1" fmla="val 50000"/>
              <a:gd name="adj2" fmla="val 68874"/>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Too Much Traffic</a:t>
            </a:r>
            <a:endParaRPr lang="en-US" sz="800" b="1" dirty="0">
              <a:effectLst/>
              <a:latin typeface="Arial Narrow" pitchFamily="34" charset="0"/>
            </a:endParaRPr>
          </a:p>
        </p:txBody>
      </p:sp>
      <p:sp>
        <p:nvSpPr>
          <p:cNvPr id="63" name="AutoShape 9"/>
          <p:cNvSpPr>
            <a:spLocks noChangeArrowheads="1"/>
          </p:cNvSpPr>
          <p:nvPr/>
        </p:nvSpPr>
        <p:spPr bwMode="auto">
          <a:xfrm>
            <a:off x="3189425" y="1828800"/>
            <a:ext cx="842543" cy="279150"/>
          </a:xfrm>
          <a:prstGeom prst="rightArrow">
            <a:avLst>
              <a:gd name="adj1" fmla="val 50000"/>
              <a:gd name="adj2" fmla="val 68874"/>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effectLst/>
                <a:latin typeface="Arial Narrow" pitchFamily="34" charset="0"/>
              </a:rPr>
              <a:t>Construction</a:t>
            </a:r>
            <a:endParaRPr lang="en-US" sz="800" b="1" dirty="0">
              <a:effectLst/>
              <a:latin typeface="Arial Narrow" pitchFamily="34" charset="0"/>
            </a:endParaRPr>
          </a:p>
        </p:txBody>
      </p:sp>
      <p:sp>
        <p:nvSpPr>
          <p:cNvPr id="64" name="AutoShape 7"/>
          <p:cNvSpPr>
            <a:spLocks noChangeArrowheads="1"/>
          </p:cNvSpPr>
          <p:nvPr/>
        </p:nvSpPr>
        <p:spPr bwMode="auto">
          <a:xfrm>
            <a:off x="4085179" y="3290926"/>
            <a:ext cx="786348" cy="277301"/>
          </a:xfrm>
          <a:prstGeom prst="leftArrow">
            <a:avLst>
              <a:gd name="adj1" fmla="val 61306"/>
              <a:gd name="adj2" fmla="val 43116"/>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Route Errors</a:t>
            </a:r>
            <a:r>
              <a:rPr lang="en-US" sz="800" b="1" dirty="0" smtClean="0">
                <a:effectLst/>
                <a:latin typeface="Arial Narrow" pitchFamily="34" charset="0"/>
              </a:rPr>
              <a:t> </a:t>
            </a:r>
            <a:endParaRPr lang="en-US" sz="800" b="1" dirty="0">
              <a:effectLst/>
              <a:latin typeface="Arial Narrow" pitchFamily="34" charset="0"/>
            </a:endParaRPr>
          </a:p>
        </p:txBody>
      </p:sp>
      <p:sp>
        <p:nvSpPr>
          <p:cNvPr id="65" name="AutoShape 8"/>
          <p:cNvSpPr>
            <a:spLocks noChangeArrowheads="1"/>
          </p:cNvSpPr>
          <p:nvPr/>
        </p:nvSpPr>
        <p:spPr bwMode="auto">
          <a:xfrm flipH="1">
            <a:off x="5685642" y="3081425"/>
            <a:ext cx="1096158" cy="237834"/>
          </a:xfrm>
          <a:prstGeom prst="rightArrow">
            <a:avLst>
              <a:gd name="adj1" fmla="val 50000"/>
              <a:gd name="adj2" fmla="val 109375"/>
            </a:avLst>
          </a:prstGeom>
          <a:solidFill>
            <a:srgbClr val="EFEFF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spcBef>
                <a:spcPct val="0"/>
              </a:spcBef>
              <a:buClrTx/>
              <a:buSzTx/>
              <a:buFontTx/>
              <a:buNone/>
            </a:pPr>
            <a:r>
              <a:rPr lang="en-US" sz="800" b="1" dirty="0" smtClean="0">
                <a:latin typeface="Arial Narrow" pitchFamily="34" charset="0"/>
              </a:rPr>
              <a:t>Radius too wide</a:t>
            </a:r>
            <a:endParaRPr lang="en-US" sz="800" b="1" dirty="0">
              <a:effectLst/>
              <a:latin typeface="Arial Narrow" pitchFamily="34" charset="0"/>
            </a:endParaRPr>
          </a:p>
        </p:txBody>
      </p:sp>
      <p:sp>
        <p:nvSpPr>
          <p:cNvPr id="66" name="Title 3"/>
          <p:cNvSpPr txBox="1">
            <a:spLocks/>
          </p:cNvSpPr>
          <p:nvPr/>
        </p:nvSpPr>
        <p:spPr>
          <a:xfrm>
            <a:off x="3200400" y="76200"/>
            <a:ext cx="4884358" cy="381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Brainstorming on Possible </a:t>
            </a:r>
            <a:r>
              <a:rPr lang="en-US" sz="1600" dirty="0">
                <a:solidFill>
                  <a:srgbClr val="002060"/>
                </a:solidFill>
                <a:latin typeface="+mn-lt"/>
              </a:rPr>
              <a:t>C</a:t>
            </a:r>
            <a:r>
              <a:rPr lang="en-US" sz="1600" dirty="0" smtClean="0">
                <a:solidFill>
                  <a:srgbClr val="002060"/>
                </a:solidFill>
                <a:latin typeface="+mn-lt"/>
              </a:rPr>
              <a:t>auses of KPIV’s</a:t>
            </a:r>
            <a:endParaRPr lang="en-US" sz="1800" b="1" dirty="0">
              <a:solidFill>
                <a:srgbClr val="0070C0"/>
              </a:solidFill>
            </a:endParaRPr>
          </a:p>
        </p:txBody>
      </p:sp>
      <p:sp>
        <p:nvSpPr>
          <p:cNvPr id="67" name="Rectangle 6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t>
            </a:r>
            <a:r>
              <a:rPr lang="en-US" sz="2000" b="1" dirty="0" smtClean="0">
                <a:ln w="11430"/>
                <a:solidFill>
                  <a:srgbClr val="FF6600"/>
                </a:solidFill>
                <a:effectLst>
                  <a:outerShdw blurRad="50800" dist="39000" dir="5460000" algn="tl">
                    <a:srgbClr val="000000">
                      <a:alpha val="38000"/>
                    </a:srgbClr>
                  </a:outerShdw>
                </a:effectLst>
              </a:rPr>
              <a:t>A</a:t>
            </a:r>
            <a:r>
              <a:rPr lang="en-US" sz="2000" b="1" dirty="0" smtClean="0">
                <a:ln w="11430"/>
                <a:solidFill>
                  <a:srgbClr val="0070C0"/>
                </a:solidFill>
                <a:effectLst>
                  <a:outerShdw blurRad="50800" dist="39000" dir="5460000" algn="tl">
                    <a:srgbClr val="000000">
                      <a:alpha val="38000"/>
                    </a:srgbClr>
                  </a:outerShdw>
                </a:effectLst>
              </a:rPr>
              <a:t>IC</a:t>
            </a:r>
            <a:endParaRPr lang="en-US" sz="2000" b="1" cap="none" spc="0" dirty="0">
              <a:ln w="11430"/>
              <a:solidFill>
                <a:srgbClr val="0070C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15779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a:spLocks noGrp="1"/>
          </p:cNvSpPr>
          <p:nvPr>
            <p:ph type="title"/>
          </p:nvPr>
        </p:nvSpPr>
        <p:spPr>
          <a:xfrm>
            <a:off x="-11589" y="0"/>
            <a:ext cx="8164989" cy="323910"/>
          </a:xfrm>
        </p:spPr>
        <p:txBody>
          <a:bodyPr>
            <a:noAutofit/>
          </a:bodyPr>
          <a:lstStyle/>
          <a:p>
            <a:pPr algn="l"/>
            <a:r>
              <a:rPr lang="en-US" sz="2800" b="1" dirty="0" smtClean="0">
                <a:solidFill>
                  <a:srgbClr val="0070C0"/>
                </a:solidFill>
              </a:rPr>
              <a:t>FMEA</a:t>
            </a:r>
            <a:endParaRPr lang="en-US" sz="2800" b="1" dirty="0">
              <a:solidFill>
                <a:srgbClr val="0070C0"/>
              </a:solidFill>
            </a:endParaRPr>
          </a:p>
        </p:txBody>
      </p:sp>
      <p:pic>
        <p:nvPicPr>
          <p:cNvPr id="2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711807"/>
            <a:ext cx="7391400" cy="10407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 Box 9"/>
          <p:cNvSpPr txBox="1">
            <a:spLocks noChangeArrowheads="1"/>
          </p:cNvSpPr>
          <p:nvPr/>
        </p:nvSpPr>
        <p:spPr bwMode="auto">
          <a:xfrm>
            <a:off x="990601" y="762000"/>
            <a:ext cx="7010399"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600" b="1" dirty="0" smtClean="0">
                <a:solidFill>
                  <a:srgbClr val="002060"/>
                </a:solidFill>
              </a:rPr>
              <a:t>Failure Modes &amp; Effects Analysis:</a:t>
            </a:r>
          </a:p>
          <a:p>
            <a:endParaRPr lang="en-US" sz="800" dirty="0">
              <a:latin typeface="+mn-lt"/>
            </a:endParaRPr>
          </a:p>
          <a:p>
            <a:r>
              <a:rPr lang="en-US" sz="1400" dirty="0" smtClean="0">
                <a:latin typeface="+mn-lt"/>
              </a:rPr>
              <a:t>Walking through the FMEA process has allowed us to assign values to critical process inputs so that we can prioritize our corrective efforts.  </a:t>
            </a:r>
            <a:endParaRPr lang="en-US" sz="1400" dirty="0">
              <a:latin typeface="+mn-lt"/>
            </a:endParaRPr>
          </a:p>
        </p:txBody>
      </p:sp>
      <p:sp>
        <p:nvSpPr>
          <p:cNvPr id="10" name="Rectangle 9"/>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t>
            </a:r>
            <a:r>
              <a:rPr lang="en-US" sz="2000" b="1" dirty="0" smtClean="0">
                <a:ln w="11430"/>
                <a:solidFill>
                  <a:srgbClr val="FF6600"/>
                </a:solidFill>
                <a:effectLst>
                  <a:outerShdw blurRad="50800" dist="39000" dir="5460000" algn="tl">
                    <a:srgbClr val="000000">
                      <a:alpha val="38000"/>
                    </a:srgbClr>
                  </a:outerShdw>
                </a:effectLst>
              </a:rPr>
              <a:t>A</a:t>
            </a:r>
            <a:r>
              <a:rPr lang="en-US" sz="2000" b="1" dirty="0" smtClean="0">
                <a:ln w="11430"/>
                <a:solidFill>
                  <a:srgbClr val="0070C0"/>
                </a:solidFill>
                <a:effectLst>
                  <a:outerShdw blurRad="50800" dist="39000" dir="5460000" algn="tl">
                    <a:srgbClr val="000000">
                      <a:alpha val="38000"/>
                    </a:srgbClr>
                  </a:outerShdw>
                </a:effectLst>
              </a:rPr>
              <a:t>IC</a:t>
            </a:r>
            <a:endParaRPr lang="en-US" sz="2000" b="1" cap="none" spc="0" dirty="0">
              <a:ln w="11430"/>
              <a:solidFill>
                <a:srgbClr val="0070C0"/>
              </a:solidFill>
              <a:effectLst>
                <a:outerShdw blurRad="50800" dist="39000" dir="5460000" algn="tl">
                  <a:srgbClr val="000000">
                    <a:alpha val="38000"/>
                  </a:srgbClr>
                </a:outerShdw>
              </a:effectLst>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3085" y="1981200"/>
            <a:ext cx="8087515"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3"/>
          <p:cNvSpPr txBox="1">
            <a:spLocks/>
          </p:cNvSpPr>
          <p:nvPr/>
        </p:nvSpPr>
        <p:spPr>
          <a:xfrm>
            <a:off x="1036516" y="76200"/>
            <a:ext cx="7113180" cy="3048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800" b="1" dirty="0" smtClean="0">
              <a:solidFill>
                <a:srgbClr val="FF6600"/>
              </a:solidFill>
            </a:endParaRPr>
          </a:p>
          <a:p>
            <a:pPr algn="l"/>
            <a:r>
              <a:rPr lang="en-US" sz="1800" b="1" dirty="0" smtClean="0">
                <a:solidFill>
                  <a:srgbClr val="FF6600"/>
                </a:solidFill>
              </a:rPr>
              <a:t>Key Point:  </a:t>
            </a:r>
            <a:r>
              <a:rPr lang="en-US" sz="1550" dirty="0" smtClean="0">
                <a:solidFill>
                  <a:srgbClr val="002060"/>
                </a:solidFill>
                <a:latin typeface="+mn-lt"/>
              </a:rPr>
              <a:t>Critical Effects: 1</a:t>
            </a:r>
            <a:r>
              <a:rPr lang="en-US" sz="1550" dirty="0">
                <a:solidFill>
                  <a:srgbClr val="002060"/>
                </a:solidFill>
                <a:latin typeface="+mn-lt"/>
              </a:rPr>
              <a:t>) Est. Traffic 2) Est. Distance 3) Customer Communication</a:t>
            </a:r>
          </a:p>
          <a:p>
            <a:pPr algn="l"/>
            <a:r>
              <a:rPr lang="en-US" sz="1600" dirty="0" smtClean="0">
                <a:solidFill>
                  <a:srgbClr val="002060"/>
                </a:solidFill>
                <a:latin typeface="+mn-lt"/>
              </a:rPr>
              <a:t> </a:t>
            </a:r>
            <a:endParaRPr lang="en-US" sz="1800" b="1" dirty="0">
              <a:solidFill>
                <a:srgbClr val="0070C0"/>
              </a:solidFill>
            </a:endParaRPr>
          </a:p>
        </p:txBody>
      </p:sp>
      <p:sp>
        <p:nvSpPr>
          <p:cNvPr id="11" name="Oval 10"/>
          <p:cNvSpPr/>
          <p:nvPr/>
        </p:nvSpPr>
        <p:spPr>
          <a:xfrm rot="16200000">
            <a:off x="6286500" y="33147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5400000">
            <a:off x="6286500" y="59817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5400000">
            <a:off x="6286500" y="5067299"/>
            <a:ext cx="304801"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5867400" y="4105058"/>
            <a:ext cx="1600200" cy="619342"/>
          </a:xfrm>
          <a:prstGeom prst="wedgeRoundRectCallout">
            <a:avLst>
              <a:gd name="adj1" fmla="val -45193"/>
              <a:gd name="adj2" fmla="val 14227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r>
              <a:rPr lang="en-US" sz="900" b="1" dirty="0" smtClean="0">
                <a:solidFill>
                  <a:srgbClr val="E0322D"/>
                </a:solidFill>
                <a:effectLst>
                  <a:outerShdw blurRad="38100" dist="38100" dir="2700000" algn="tl">
                    <a:srgbClr val="FFFFFF"/>
                  </a:outerShdw>
                </a:effectLst>
                <a:latin typeface="Calibri" pitchFamily="34" charset="0"/>
                <a:cs typeface="Arial" pitchFamily="34" charset="0"/>
              </a:rPr>
              <a:t>Ah Ha… Installers Discretion Causes Errors in Distance Measurements!!!</a:t>
            </a:r>
            <a:endParaRPr lang="en-US"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36053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a:spLocks noGrp="1"/>
          </p:cNvSpPr>
          <p:nvPr>
            <p:ph type="title"/>
          </p:nvPr>
        </p:nvSpPr>
        <p:spPr>
          <a:xfrm>
            <a:off x="0" y="209490"/>
            <a:ext cx="3821589" cy="323910"/>
          </a:xfrm>
        </p:spPr>
        <p:txBody>
          <a:bodyPr>
            <a:noAutofit/>
          </a:bodyPr>
          <a:lstStyle/>
          <a:p>
            <a:pPr algn="l"/>
            <a:r>
              <a:rPr lang="en-US" sz="2800" b="1" dirty="0" smtClean="0">
                <a:solidFill>
                  <a:srgbClr val="0070C0"/>
                </a:solidFill>
              </a:rPr>
              <a:t>Root Cause &amp; </a:t>
            </a:r>
            <a:br>
              <a:rPr lang="en-US" sz="2800" b="1" dirty="0" smtClean="0">
                <a:solidFill>
                  <a:srgbClr val="0070C0"/>
                </a:solidFill>
              </a:rPr>
            </a:br>
            <a:r>
              <a:rPr lang="en-US" sz="2800" b="1" dirty="0" smtClean="0">
                <a:solidFill>
                  <a:srgbClr val="0070C0"/>
                </a:solidFill>
              </a:rPr>
              <a:t>DOE Analysis</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t>
            </a:r>
            <a:r>
              <a:rPr lang="en-US" sz="2000" b="1" dirty="0" smtClean="0">
                <a:ln w="11430"/>
                <a:solidFill>
                  <a:srgbClr val="FF6600"/>
                </a:solidFill>
                <a:effectLst>
                  <a:outerShdw blurRad="50800" dist="39000" dir="5460000" algn="tl">
                    <a:srgbClr val="000000">
                      <a:alpha val="38000"/>
                    </a:srgbClr>
                  </a:outerShdw>
                </a:effectLst>
              </a:rPr>
              <a:t>A</a:t>
            </a:r>
            <a:r>
              <a:rPr lang="en-US" sz="2000" b="1" dirty="0" smtClean="0">
                <a:ln w="11430"/>
                <a:solidFill>
                  <a:srgbClr val="0070C0"/>
                </a:solidFill>
                <a:effectLst>
                  <a:outerShdw blurRad="50800" dist="39000" dir="5460000" algn="tl">
                    <a:srgbClr val="000000">
                      <a:alpha val="38000"/>
                    </a:srgbClr>
                  </a:outerShdw>
                </a:effectLst>
              </a:rPr>
              <a:t>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2289956" y="76200"/>
            <a:ext cx="5763573"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Traffic &amp; Distance Have the Most Significant Effect on Travel Times; Also GI’s vs. Customer Complaints p-value = .000</a:t>
            </a:r>
            <a:endParaRPr lang="en-US" sz="1800" b="1" dirty="0">
              <a:solidFill>
                <a:srgbClr val="0070C0"/>
              </a:solidFill>
            </a:endParaRPr>
          </a:p>
        </p:txBody>
      </p:sp>
      <p:sp>
        <p:nvSpPr>
          <p:cNvPr id="17" name="Text Box 9"/>
          <p:cNvSpPr txBox="1">
            <a:spLocks noChangeArrowheads="1"/>
          </p:cNvSpPr>
          <p:nvPr/>
        </p:nvSpPr>
        <p:spPr bwMode="auto">
          <a:xfrm>
            <a:off x="2819400" y="1494472"/>
            <a:ext cx="17526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200" b="1" dirty="0" smtClean="0">
                <a:solidFill>
                  <a:srgbClr val="002060"/>
                </a:solidFill>
              </a:rPr>
              <a:t>Defect Inputs: Pareto</a:t>
            </a:r>
            <a:endParaRPr lang="en-US" sz="1200" b="1" dirty="0">
              <a:solidFill>
                <a:srgbClr val="002060"/>
              </a:solidFill>
            </a:endParaRPr>
          </a:p>
          <a:p>
            <a:endParaRPr lang="en-US" sz="800" dirty="0">
              <a:latin typeface="+mn-lt"/>
            </a:endParaRPr>
          </a:p>
          <a:p>
            <a:r>
              <a:rPr lang="en-US" sz="1000" dirty="0" smtClean="0">
                <a:latin typeface="+mn-lt"/>
              </a:rPr>
              <a:t>The </a:t>
            </a:r>
            <a:r>
              <a:rPr lang="en-US" sz="1000" dirty="0">
                <a:latin typeface="+mn-lt"/>
              </a:rPr>
              <a:t>P</a:t>
            </a:r>
            <a:r>
              <a:rPr lang="en-US" sz="1000" dirty="0" smtClean="0">
                <a:latin typeface="+mn-lt"/>
              </a:rPr>
              <a:t>areto chart illustrates that over 80% of GI’s are due to the top 3 causes (x’s). </a:t>
            </a:r>
          </a:p>
          <a:p>
            <a:endParaRPr lang="en-US" sz="1000" dirty="0">
              <a:latin typeface="+mn-lt"/>
            </a:endParaRPr>
          </a:p>
          <a:p>
            <a:r>
              <a:rPr lang="en-US" sz="1000" b="1" dirty="0" smtClean="0">
                <a:solidFill>
                  <a:srgbClr val="FF6600"/>
                </a:solidFill>
                <a:latin typeface="+mn-lt"/>
              </a:rPr>
              <a:t>Traffic</a:t>
            </a:r>
            <a:r>
              <a:rPr lang="en-US" sz="1000" dirty="0" smtClean="0">
                <a:latin typeface="+mn-lt"/>
              </a:rPr>
              <a:t>   - 40.2%</a:t>
            </a:r>
          </a:p>
          <a:p>
            <a:r>
              <a:rPr lang="en-US" sz="1000" b="1" dirty="0" smtClean="0">
                <a:solidFill>
                  <a:srgbClr val="FF6600"/>
                </a:solidFill>
                <a:latin typeface="+mn-lt"/>
              </a:rPr>
              <a:t>Dist.      </a:t>
            </a:r>
            <a:r>
              <a:rPr lang="en-US" sz="1000" dirty="0" smtClean="0">
                <a:latin typeface="+mn-lt"/>
              </a:rPr>
              <a:t>- 26.6%</a:t>
            </a:r>
          </a:p>
          <a:p>
            <a:r>
              <a:rPr lang="en-US" sz="1000" b="1" dirty="0" smtClean="0">
                <a:solidFill>
                  <a:srgbClr val="FF6600"/>
                </a:solidFill>
                <a:latin typeface="+mn-lt"/>
              </a:rPr>
              <a:t>Comm. </a:t>
            </a:r>
            <a:r>
              <a:rPr lang="en-US" sz="1000" dirty="0" smtClean="0">
                <a:latin typeface="+mn-lt"/>
              </a:rPr>
              <a:t>- 16.6%</a:t>
            </a:r>
            <a:endParaRPr lang="en-US" sz="1000" dirty="0">
              <a:latin typeface="+mn-lt"/>
            </a:endParaRPr>
          </a:p>
        </p:txBody>
      </p:sp>
      <p:sp>
        <p:nvSpPr>
          <p:cNvPr id="15" name="Text Box 9"/>
          <p:cNvSpPr txBox="1">
            <a:spLocks noChangeArrowheads="1"/>
          </p:cNvSpPr>
          <p:nvPr/>
        </p:nvSpPr>
        <p:spPr bwMode="auto">
          <a:xfrm>
            <a:off x="2819401" y="3968621"/>
            <a:ext cx="1828799" cy="2046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200" b="1" dirty="0" smtClean="0">
                <a:solidFill>
                  <a:srgbClr val="002060"/>
                </a:solidFill>
              </a:rPr>
              <a:t>DOE: Pareto Effects</a:t>
            </a:r>
            <a:endParaRPr lang="en-US" sz="1200" b="1" dirty="0">
              <a:solidFill>
                <a:srgbClr val="002060"/>
              </a:solidFill>
            </a:endParaRPr>
          </a:p>
          <a:p>
            <a:endParaRPr lang="en-US" sz="800" dirty="0">
              <a:latin typeface="+mn-lt"/>
            </a:endParaRPr>
          </a:p>
          <a:p>
            <a:r>
              <a:rPr lang="en-US" sz="1000" dirty="0" smtClean="0">
                <a:latin typeface="+mn-lt"/>
              </a:rPr>
              <a:t>This chart indicates that all the main effects are significant although weather (temp.) much less than the others. We can also see the interactions that are significant are Traffic and Distance or all 3.</a:t>
            </a:r>
          </a:p>
          <a:p>
            <a:endParaRPr lang="en-US" sz="700" dirty="0">
              <a:latin typeface="+mn-lt"/>
            </a:endParaRPr>
          </a:p>
          <a:p>
            <a:r>
              <a:rPr lang="en-US" sz="1000" dirty="0">
                <a:latin typeface="+mn-lt"/>
              </a:rPr>
              <a:t>In the analysis of variance </a:t>
            </a:r>
            <a:r>
              <a:rPr lang="en-US" sz="1000" dirty="0" smtClean="0">
                <a:latin typeface="+mn-lt"/>
              </a:rPr>
              <a:t>table Traffic </a:t>
            </a:r>
            <a:r>
              <a:rPr lang="en-US" sz="1000" dirty="0">
                <a:latin typeface="+mn-lt"/>
              </a:rPr>
              <a:t>* </a:t>
            </a:r>
            <a:r>
              <a:rPr lang="en-US" sz="1000" dirty="0" smtClean="0">
                <a:latin typeface="+mn-lt"/>
              </a:rPr>
              <a:t>Distance </a:t>
            </a:r>
            <a:r>
              <a:rPr lang="en-US" sz="1000" dirty="0">
                <a:latin typeface="+mn-lt"/>
              </a:rPr>
              <a:t>(p = </a:t>
            </a:r>
            <a:r>
              <a:rPr lang="en-US" sz="1000" dirty="0" smtClean="0">
                <a:latin typeface="+mn-lt"/>
              </a:rPr>
              <a:t>0.021), </a:t>
            </a:r>
            <a:r>
              <a:rPr lang="en-US" sz="1000" dirty="0">
                <a:latin typeface="+mn-lt"/>
              </a:rPr>
              <a:t>and </a:t>
            </a:r>
            <a:r>
              <a:rPr lang="en-US" sz="1000" dirty="0" smtClean="0">
                <a:latin typeface="+mn-lt"/>
              </a:rPr>
              <a:t>main </a:t>
            </a:r>
            <a:r>
              <a:rPr lang="en-US" sz="1000" dirty="0">
                <a:latin typeface="+mn-lt"/>
              </a:rPr>
              <a:t>effects </a:t>
            </a:r>
            <a:r>
              <a:rPr lang="en-US" sz="1000" dirty="0" smtClean="0">
                <a:latin typeface="+mn-lt"/>
              </a:rPr>
              <a:t>are </a:t>
            </a:r>
            <a:r>
              <a:rPr lang="en-US" sz="1000" dirty="0">
                <a:latin typeface="+mn-lt"/>
              </a:rPr>
              <a:t>significant. </a:t>
            </a:r>
            <a:r>
              <a:rPr lang="en-US" sz="1000" dirty="0" smtClean="0">
                <a:latin typeface="+mn-lt"/>
              </a:rPr>
              <a:t> </a:t>
            </a:r>
            <a:endParaRPr lang="en-US" sz="1000" dirty="0">
              <a:latin typeface="+mn-lt"/>
            </a:endParaRPr>
          </a:p>
        </p:txBody>
      </p:sp>
      <p:sp>
        <p:nvSpPr>
          <p:cNvPr id="16" name="Text Box 9"/>
          <p:cNvSpPr txBox="1">
            <a:spLocks noChangeArrowheads="1"/>
          </p:cNvSpPr>
          <p:nvPr/>
        </p:nvSpPr>
        <p:spPr bwMode="auto">
          <a:xfrm>
            <a:off x="7292163" y="1494472"/>
            <a:ext cx="1851837"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200" b="1" dirty="0" smtClean="0">
                <a:solidFill>
                  <a:srgbClr val="002060"/>
                </a:solidFill>
              </a:rPr>
              <a:t>Interaction Plot: Time</a:t>
            </a:r>
            <a:endParaRPr lang="en-US" sz="1200" b="1" dirty="0">
              <a:solidFill>
                <a:srgbClr val="002060"/>
              </a:solidFill>
            </a:endParaRPr>
          </a:p>
          <a:p>
            <a:endParaRPr lang="en-US" sz="800" dirty="0">
              <a:latin typeface="+mn-lt"/>
            </a:endParaRPr>
          </a:p>
          <a:p>
            <a:r>
              <a:rPr lang="en-US" sz="1000" dirty="0" smtClean="0">
                <a:latin typeface="+mn-lt"/>
              </a:rPr>
              <a:t>The non parallel lines found across all the interactions indicate that at high levels of any 2 of the factors (traffic, distance, temp.) the response (travel time) will increase.</a:t>
            </a:r>
          </a:p>
          <a:p>
            <a:endParaRPr lang="en-US" sz="1000" dirty="0" smtClean="0">
              <a:latin typeface="+mn-lt"/>
            </a:endParaRPr>
          </a:p>
          <a:p>
            <a:r>
              <a:rPr lang="en-US" sz="1000" dirty="0" smtClean="0">
                <a:latin typeface="+mn-lt"/>
              </a:rPr>
              <a:t>Scale: </a:t>
            </a:r>
            <a:r>
              <a:rPr lang="en-US" sz="1000" b="1" dirty="0" smtClean="0">
                <a:solidFill>
                  <a:schemeClr val="accent3">
                    <a:lumMod val="75000"/>
                  </a:schemeClr>
                </a:solidFill>
                <a:latin typeface="+mn-lt"/>
              </a:rPr>
              <a:t>3</a:t>
            </a:r>
            <a:r>
              <a:rPr lang="en-US" sz="1000" dirty="0" smtClean="0">
                <a:latin typeface="+mn-lt"/>
              </a:rPr>
              <a:t>= High, </a:t>
            </a:r>
            <a:r>
              <a:rPr lang="en-US" sz="1000" b="1" dirty="0" smtClean="0">
                <a:solidFill>
                  <a:srgbClr val="FF0000"/>
                </a:solidFill>
                <a:latin typeface="+mn-lt"/>
              </a:rPr>
              <a:t>2</a:t>
            </a:r>
            <a:r>
              <a:rPr lang="en-US" sz="1000" dirty="0" smtClean="0">
                <a:latin typeface="+mn-lt"/>
              </a:rPr>
              <a:t>= Med, </a:t>
            </a:r>
            <a:r>
              <a:rPr lang="en-US" sz="1000" b="1" dirty="0" smtClean="0">
                <a:latin typeface="+mn-lt"/>
              </a:rPr>
              <a:t>1</a:t>
            </a:r>
            <a:r>
              <a:rPr lang="en-US" sz="1000" dirty="0" smtClean="0">
                <a:latin typeface="+mn-lt"/>
              </a:rPr>
              <a:t>= Low</a:t>
            </a:r>
            <a:endParaRPr lang="en-US" sz="1000" dirty="0">
              <a:latin typeface="+mn-lt"/>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574" t="3139" b="13877"/>
          <a:stretch/>
        </p:blipFill>
        <p:spPr bwMode="auto">
          <a:xfrm>
            <a:off x="4724400" y="1143000"/>
            <a:ext cx="2514600" cy="198108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graphicFrame>
        <p:nvGraphicFramePr>
          <p:cNvPr id="18" name="Chart 17"/>
          <p:cNvGraphicFramePr>
            <a:graphicFrameLocks/>
          </p:cNvGraphicFramePr>
          <p:nvPr>
            <p:extLst>
              <p:ext uri="{D42A27DB-BD31-4B8C-83A1-F6EECF244321}">
                <p14:modId xmlns:p14="http://schemas.microsoft.com/office/powerpoint/2010/main" xmlns="" val="3969824271"/>
              </p:ext>
            </p:extLst>
          </p:nvPr>
        </p:nvGraphicFramePr>
        <p:xfrm>
          <a:off x="0" y="1143000"/>
          <a:ext cx="2989521"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9"/>
          <p:cNvSpPr txBox="1">
            <a:spLocks noChangeArrowheads="1"/>
          </p:cNvSpPr>
          <p:nvPr/>
        </p:nvSpPr>
        <p:spPr bwMode="auto">
          <a:xfrm>
            <a:off x="762000" y="1582579"/>
            <a:ext cx="46795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b="1" dirty="0" smtClean="0">
                <a:latin typeface="+mn-lt"/>
              </a:rPr>
              <a:t>1206</a:t>
            </a:r>
            <a:endParaRPr lang="en-US" sz="1000" b="1" dirty="0">
              <a:latin typeface="+mn-lt"/>
            </a:endParaRPr>
          </a:p>
        </p:txBody>
      </p:sp>
      <p:sp>
        <p:nvSpPr>
          <p:cNvPr id="12" name="Text Box 9"/>
          <p:cNvSpPr txBox="1">
            <a:spLocks noChangeArrowheads="1"/>
          </p:cNvSpPr>
          <p:nvPr/>
        </p:nvSpPr>
        <p:spPr bwMode="auto">
          <a:xfrm>
            <a:off x="1335534" y="2192179"/>
            <a:ext cx="56946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b="1" dirty="0" smtClean="0">
                <a:latin typeface="+mn-lt"/>
              </a:rPr>
              <a:t>498</a:t>
            </a:r>
            <a:endParaRPr lang="en-US" sz="1000" b="1" dirty="0">
              <a:latin typeface="+mn-lt"/>
            </a:endParaRPr>
          </a:p>
        </p:txBody>
      </p:sp>
      <p:sp>
        <p:nvSpPr>
          <p:cNvPr id="13" name="Text Box 9"/>
          <p:cNvSpPr txBox="1">
            <a:spLocks noChangeArrowheads="1"/>
          </p:cNvSpPr>
          <p:nvPr/>
        </p:nvSpPr>
        <p:spPr bwMode="auto">
          <a:xfrm>
            <a:off x="1600200" y="2362200"/>
            <a:ext cx="56946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b="1" dirty="0">
                <a:latin typeface="+mn-lt"/>
              </a:rPr>
              <a:t> </a:t>
            </a:r>
            <a:r>
              <a:rPr lang="en-US" sz="1000" b="1" dirty="0" smtClean="0">
                <a:latin typeface="+mn-lt"/>
              </a:rPr>
              <a:t>312</a:t>
            </a:r>
            <a:endParaRPr lang="en-US" sz="1000" b="1" dirty="0">
              <a:latin typeface="+mn-lt"/>
            </a:endParaRPr>
          </a:p>
        </p:txBody>
      </p:sp>
      <p:sp>
        <p:nvSpPr>
          <p:cNvPr id="14" name="Text Box 9"/>
          <p:cNvSpPr txBox="1">
            <a:spLocks noChangeArrowheads="1"/>
          </p:cNvSpPr>
          <p:nvPr/>
        </p:nvSpPr>
        <p:spPr bwMode="auto">
          <a:xfrm>
            <a:off x="1912913" y="2514600"/>
            <a:ext cx="4492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b="1" dirty="0">
                <a:latin typeface="+mn-lt"/>
              </a:rPr>
              <a:t> </a:t>
            </a:r>
            <a:r>
              <a:rPr lang="en-US" sz="1000" b="1" dirty="0" smtClean="0">
                <a:latin typeface="+mn-lt"/>
              </a:rPr>
              <a:t>186</a:t>
            </a:r>
            <a:endParaRPr lang="en-US" sz="1000" b="1" dirty="0">
              <a:latin typeface="+mn-lt"/>
            </a:endParaRPr>
          </a:p>
        </p:txBody>
      </p:sp>
      <p:sp>
        <p:nvSpPr>
          <p:cNvPr id="11" name="Text Box 9"/>
          <p:cNvSpPr txBox="1">
            <a:spLocks noChangeArrowheads="1"/>
          </p:cNvSpPr>
          <p:nvPr/>
        </p:nvSpPr>
        <p:spPr bwMode="auto">
          <a:xfrm>
            <a:off x="1066800" y="1905000"/>
            <a:ext cx="56946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b="1" dirty="0" smtClean="0">
                <a:latin typeface="+mn-lt"/>
              </a:rPr>
              <a:t>798</a:t>
            </a:r>
            <a:endParaRPr lang="en-US" sz="1000" b="1" dirty="0">
              <a:latin typeface="+mn-lt"/>
            </a:endParaRPr>
          </a:p>
        </p:txBody>
      </p:sp>
      <p:sp>
        <p:nvSpPr>
          <p:cNvPr id="2" name="Rectangle 1"/>
          <p:cNvSpPr/>
          <p:nvPr/>
        </p:nvSpPr>
        <p:spPr>
          <a:xfrm>
            <a:off x="533400" y="1247001"/>
            <a:ext cx="2024272" cy="276999"/>
          </a:xfrm>
          <a:prstGeom prst="rect">
            <a:avLst/>
          </a:prstGeom>
        </p:spPr>
        <p:txBody>
          <a:bodyPr wrap="none">
            <a:spAutoFit/>
          </a:bodyPr>
          <a:lstStyle/>
          <a:p>
            <a:r>
              <a:rPr lang="en-US" sz="1200" b="1" dirty="0" smtClean="0">
                <a:solidFill>
                  <a:srgbClr val="002060"/>
                </a:solidFill>
              </a:rPr>
              <a:t>2009 Common Causes of GI’s</a:t>
            </a:r>
          </a:p>
        </p:txBody>
      </p:sp>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755"/>
          <a:stretch/>
        </p:blipFill>
        <p:spPr bwMode="auto">
          <a:xfrm>
            <a:off x="76200" y="3962400"/>
            <a:ext cx="2743200" cy="224676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 Box 9"/>
          <p:cNvSpPr txBox="1">
            <a:spLocks noChangeArrowheads="1"/>
          </p:cNvSpPr>
          <p:nvPr/>
        </p:nvSpPr>
        <p:spPr bwMode="auto">
          <a:xfrm>
            <a:off x="7239000" y="3886200"/>
            <a:ext cx="1981199" cy="240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200" b="1" dirty="0" smtClean="0">
                <a:solidFill>
                  <a:srgbClr val="002060"/>
                </a:solidFill>
              </a:rPr>
              <a:t>Regression: Reject H0</a:t>
            </a:r>
          </a:p>
          <a:p>
            <a:endParaRPr lang="en-US" sz="800" dirty="0">
              <a:latin typeface="+mn-lt"/>
            </a:endParaRPr>
          </a:p>
          <a:p>
            <a:r>
              <a:rPr lang="en-US" sz="1000" dirty="0" smtClean="0">
                <a:latin typeface="+mn-lt"/>
              </a:rPr>
              <a:t>The </a:t>
            </a:r>
            <a:r>
              <a:rPr lang="en-US" sz="1000" dirty="0">
                <a:latin typeface="+mn-lt"/>
              </a:rPr>
              <a:t>p-value in the Analysis of Variance table (0.000), indicates that the relationship between </a:t>
            </a:r>
            <a:r>
              <a:rPr lang="en-US" sz="1000" dirty="0" smtClean="0">
                <a:solidFill>
                  <a:srgbClr val="FF0000"/>
                </a:solidFill>
                <a:latin typeface="+mn-lt"/>
              </a:rPr>
              <a:t>defects (x) </a:t>
            </a:r>
            <a:r>
              <a:rPr lang="en-US" sz="1000" dirty="0" smtClean="0">
                <a:latin typeface="+mn-lt"/>
              </a:rPr>
              <a:t>and </a:t>
            </a:r>
            <a:r>
              <a:rPr lang="en-US" sz="1000" dirty="0" smtClean="0">
                <a:solidFill>
                  <a:srgbClr val="FF0000"/>
                </a:solidFill>
                <a:latin typeface="+mn-lt"/>
              </a:rPr>
              <a:t>customer complaints  (y) </a:t>
            </a:r>
            <a:r>
              <a:rPr lang="en-US" sz="1000" dirty="0" smtClean="0">
                <a:latin typeface="+mn-lt"/>
              </a:rPr>
              <a:t>is </a:t>
            </a:r>
            <a:r>
              <a:rPr lang="en-US" sz="1000" dirty="0">
                <a:latin typeface="+mn-lt"/>
              </a:rPr>
              <a:t>statistically significant at an </a:t>
            </a:r>
            <a:r>
              <a:rPr lang="en-US" sz="1000" dirty="0" smtClean="0">
                <a:latin typeface="+mn-lt"/>
              </a:rPr>
              <a:t>alpha level </a:t>
            </a:r>
            <a:r>
              <a:rPr lang="en-US" sz="1000" dirty="0">
                <a:latin typeface="+mn-lt"/>
              </a:rPr>
              <a:t>of .05. </a:t>
            </a:r>
            <a:endParaRPr lang="en-US" sz="1000" dirty="0" smtClean="0">
              <a:latin typeface="+mn-lt"/>
            </a:endParaRPr>
          </a:p>
          <a:p>
            <a:endParaRPr lang="en-US" sz="1000" dirty="0">
              <a:latin typeface="+mn-lt"/>
            </a:endParaRPr>
          </a:p>
          <a:p>
            <a:r>
              <a:rPr lang="en-US" sz="1000" dirty="0" smtClean="0">
                <a:latin typeface="+mn-lt"/>
              </a:rPr>
              <a:t>Because </a:t>
            </a:r>
            <a:r>
              <a:rPr lang="en-US" sz="1000" dirty="0" smtClean="0">
                <a:solidFill>
                  <a:srgbClr val="FF0000"/>
                </a:solidFill>
                <a:latin typeface="+mn-lt"/>
              </a:rPr>
              <a:t>there is significance </a:t>
            </a:r>
            <a:r>
              <a:rPr lang="en-US" sz="1000" dirty="0" smtClean="0">
                <a:latin typeface="+mn-lt"/>
              </a:rPr>
              <a:t>in the rate of complaints versus GI’s we must </a:t>
            </a:r>
            <a:r>
              <a:rPr lang="en-US" sz="1000" b="1" i="1" u="sng" dirty="0" smtClean="0">
                <a:solidFill>
                  <a:srgbClr val="002060"/>
                </a:solidFill>
                <a:latin typeface="+mn-lt"/>
              </a:rPr>
              <a:t>reject H0: That there is no significance between the two occurrences, and accept the alternative.</a:t>
            </a:r>
            <a:r>
              <a:rPr lang="en-US" sz="1000" dirty="0"/>
              <a:t>  </a:t>
            </a:r>
            <a:endParaRPr lang="en-US" sz="1000" dirty="0" smtClean="0">
              <a:latin typeface="+mn-lt"/>
            </a:endParaRPr>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4400" y="3914458"/>
            <a:ext cx="2491562" cy="2294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865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1044575" y="2338782"/>
            <a:ext cx="5648623" cy="510882"/>
          </a:xfrm>
        </p:spPr>
        <p:txBody>
          <a:bodyPr/>
          <a:lstStyle/>
          <a:p>
            <a:r>
              <a:rPr lang="en-US" sz="2400" dirty="0" smtClean="0"/>
              <a:t>INSTALLATION Department </a:t>
            </a:r>
            <a:endParaRPr lang="en-US" sz="2400" dirty="0"/>
          </a:p>
        </p:txBody>
      </p:sp>
      <p:sp>
        <p:nvSpPr>
          <p:cNvPr id="3" name="Subtitle 2"/>
          <p:cNvSpPr>
            <a:spLocks noGrp="1"/>
          </p:cNvSpPr>
          <p:nvPr>
            <p:ph type="subTitle" idx="1"/>
          </p:nvPr>
        </p:nvSpPr>
        <p:spPr/>
        <p:txBody>
          <a:bodyPr>
            <a:normAutofit/>
          </a:bodyPr>
          <a:lstStyle/>
          <a:p>
            <a:r>
              <a:rPr lang="en-US" sz="1800" b="1" cap="none" dirty="0" smtClean="0"/>
              <a:t>Ghost Installation Reduction Project</a:t>
            </a:r>
            <a:endParaRPr lang="en-US" sz="1800" b="1" cap="none" dirty="0"/>
          </a:p>
        </p:txBody>
      </p:sp>
      <p:sp>
        <p:nvSpPr>
          <p:cNvPr id="4" name="Subtitle 2"/>
          <p:cNvSpPr txBox="1">
            <a:spLocks/>
          </p:cNvSpPr>
          <p:nvPr/>
        </p:nvSpPr>
        <p:spPr>
          <a:xfrm>
            <a:off x="4953000" y="6172201"/>
            <a:ext cx="4495800" cy="685800"/>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b="1" cap="none" dirty="0" smtClean="0">
                <a:solidFill>
                  <a:schemeClr val="bg1"/>
                </a:solidFill>
                <a:latin typeface="Arial" pitchFamily="34" charset="0"/>
                <a:cs typeface="Arial" pitchFamily="34" charset="0"/>
              </a:rPr>
              <a:t>Prepared By:</a:t>
            </a:r>
          </a:p>
          <a:p>
            <a:r>
              <a:rPr lang="en-US" b="1" cap="none" dirty="0" smtClean="0">
                <a:solidFill>
                  <a:schemeClr val="bg1"/>
                </a:solidFill>
                <a:latin typeface="Arial" pitchFamily="34" charset="0"/>
                <a:cs typeface="Arial" pitchFamily="34" charset="0"/>
              </a:rPr>
              <a:t>Joe Banks &amp; </a:t>
            </a:r>
            <a:r>
              <a:rPr lang="en-US" b="1" cap="none" dirty="0" err="1" smtClean="0">
                <a:solidFill>
                  <a:schemeClr val="bg1"/>
                </a:solidFill>
                <a:latin typeface="Arial" pitchFamily="34" charset="0"/>
                <a:cs typeface="Arial" pitchFamily="34" charset="0"/>
              </a:rPr>
              <a:t>Cecilyn</a:t>
            </a:r>
            <a:r>
              <a:rPr lang="en-US" b="1" cap="none" dirty="0" smtClean="0">
                <a:solidFill>
                  <a:schemeClr val="bg1"/>
                </a:solidFill>
                <a:latin typeface="Arial" pitchFamily="34" charset="0"/>
                <a:cs typeface="Arial" pitchFamily="34" charset="0"/>
              </a:rPr>
              <a:t> </a:t>
            </a:r>
            <a:r>
              <a:rPr lang="en-US" b="1" cap="none" dirty="0" err="1" smtClean="0">
                <a:solidFill>
                  <a:schemeClr val="bg1"/>
                </a:solidFill>
                <a:latin typeface="Arial" pitchFamily="34" charset="0"/>
                <a:cs typeface="Arial" pitchFamily="34" charset="0"/>
              </a:rPr>
              <a:t>Cayetano</a:t>
            </a:r>
            <a:r>
              <a:rPr lang="en-US" b="1" cap="none" dirty="0" smtClean="0">
                <a:solidFill>
                  <a:schemeClr val="bg1"/>
                </a:solidFill>
                <a:latin typeface="Arial" pitchFamily="34" charset="0"/>
                <a:cs typeface="Arial" pitchFamily="34" charset="0"/>
              </a:rPr>
              <a:t> </a:t>
            </a:r>
            <a:endParaRPr lang="en-US" b="1" cap="none" dirty="0">
              <a:solidFill>
                <a:schemeClr val="bg1"/>
              </a:solidFill>
              <a:latin typeface="Arial" pitchFamily="34" charset="0"/>
              <a:cs typeface="Arial" pitchFamily="34" charset="0"/>
            </a:endParaRPr>
          </a:p>
        </p:txBody>
      </p:sp>
      <p:sp>
        <p:nvSpPr>
          <p:cNvPr id="5" name="Title 1"/>
          <p:cNvSpPr txBox="1">
            <a:spLocks/>
          </p:cNvSpPr>
          <p:nvPr/>
        </p:nvSpPr>
        <p:spPr>
          <a:xfrm>
            <a:off x="76200" y="2137324"/>
            <a:ext cx="4114800" cy="30107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2800" b="1" dirty="0" smtClean="0">
                <a:solidFill>
                  <a:srgbClr val="0070C0"/>
                </a:solidFill>
              </a:rPr>
              <a:t>DSL Eastern Division</a:t>
            </a:r>
            <a:endParaRPr lang="en-US" sz="2800" b="1" dirty="0">
              <a:solidFill>
                <a:srgbClr val="0070C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82282"/>
            <a:ext cx="1952017" cy="17989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9203" b="34005"/>
          <a:stretch/>
        </p:blipFill>
        <p:spPr bwMode="auto">
          <a:xfrm>
            <a:off x="165105" y="149939"/>
            <a:ext cx="476250" cy="333375"/>
          </a:xfrm>
          <a:prstGeom prst="rect">
            <a:avLst/>
          </a:prstGeom>
          <a:noFill/>
          <a:ln w="0">
            <a:noFill/>
            <a:miter lim="800000"/>
            <a:headEnd type="none" w="sm" len="sm"/>
            <a:tailEnd type="none" w="sm" len="sm"/>
          </a:ln>
          <a:effectLst/>
          <a:extLst>
            <a:ext uri="{909E8E84-426E-40DD-AFC4-6F175D3DCCD1}">
              <a14:hiddenFill xmlns:a14="http://schemas.microsoft.com/office/drawing/2010/main" xmlns="">
                <a:solidFill>
                  <a:srgbClr val="C0C0C0"/>
                </a:solidFill>
              </a14:hiddenFill>
            </a:ext>
            <a:ext uri="{AF507438-7753-43E0-B8FC-AC1667EBCBE1}">
              <a14:hiddenEffects xmlns:a14="http://schemas.microsoft.com/office/drawing/2010/main" xmlns="">
                <a:effectLst>
                  <a:outerShdw dist="35921" dir="2700000" algn="ctr" rotWithShape="0">
                    <a:srgbClr val="969696"/>
                  </a:outerShdw>
                </a:effectLst>
              </a14:hiddenEffects>
            </a:ext>
          </a:extLst>
        </p:spPr>
      </p:pic>
    </p:spTree>
    <p:extLst>
      <p:ext uri="{BB962C8B-B14F-4D97-AF65-F5344CB8AC3E}">
        <p14:creationId xmlns:p14="http://schemas.microsoft.com/office/powerpoint/2010/main" xmlns="" val="486377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1600200"/>
            <a:ext cx="1626464" cy="354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descr="http://t0.gstatic.com/images?q=tbn:ANd9GcR8gf-R4Md4aKCqghxuj5Yb7zUCVtsTMShHoctNk26aY39c_Oc&amp;t=1&amp;usg=__RRv-azlRnMXj_rPhf2Ky0YiwMW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4058" y="1447799"/>
            <a:ext cx="2580942" cy="2386087"/>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Title 3"/>
          <p:cNvSpPr>
            <a:spLocks noGrp="1"/>
          </p:cNvSpPr>
          <p:nvPr>
            <p:ph type="title"/>
          </p:nvPr>
        </p:nvSpPr>
        <p:spPr>
          <a:xfrm>
            <a:off x="0" y="209490"/>
            <a:ext cx="3821589" cy="323910"/>
          </a:xfrm>
        </p:spPr>
        <p:txBody>
          <a:bodyPr>
            <a:noAutofit/>
          </a:bodyPr>
          <a:lstStyle/>
          <a:p>
            <a:pPr algn="l"/>
            <a:r>
              <a:rPr lang="en-US" sz="2800" b="1" dirty="0">
                <a:solidFill>
                  <a:srgbClr val="0070C0"/>
                </a:solidFill>
              </a:rPr>
              <a:t>F</a:t>
            </a:r>
            <a:r>
              <a:rPr lang="en-US" sz="2800" b="1" dirty="0" smtClean="0">
                <a:solidFill>
                  <a:srgbClr val="0070C0"/>
                </a:solidFill>
              </a:rPr>
              <a:t>uture State</a:t>
            </a:r>
            <a:br>
              <a:rPr lang="en-US" sz="2800" b="1" dirty="0" smtClean="0">
                <a:solidFill>
                  <a:srgbClr val="0070C0"/>
                </a:solidFill>
              </a:rPr>
            </a:br>
            <a:r>
              <a:rPr lang="en-US" sz="2800" b="1" dirty="0" smtClean="0">
                <a:solidFill>
                  <a:srgbClr val="0070C0"/>
                </a:solidFill>
              </a:rPr>
              <a:t>Brainstorming</a:t>
            </a:r>
            <a:endParaRPr lang="en-US" sz="2800" b="1" dirty="0">
              <a:solidFill>
                <a:srgbClr val="0070C0"/>
              </a:solidFill>
            </a:endParaRPr>
          </a:p>
        </p:txBody>
      </p:sp>
      <p:pic>
        <p:nvPicPr>
          <p:cNvPr id="16"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01341" y="3759958"/>
            <a:ext cx="2766059" cy="354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rgbClr val="FF6600"/>
                </a:solidFill>
                <a:effectLst>
                  <a:outerShdw blurRad="50800" dist="39000" dir="5460000" algn="tl">
                    <a:srgbClr val="000000">
                      <a:alpha val="38000"/>
                    </a:srgbClr>
                  </a:outerShdw>
                </a:effectLst>
              </a:rPr>
              <a:t>I</a:t>
            </a:r>
            <a:r>
              <a:rPr lang="en-US" sz="2000" b="1" dirty="0" smtClean="0">
                <a:ln w="11430"/>
                <a:solidFill>
                  <a:srgbClr val="0070C0"/>
                </a:solidFill>
                <a:effectLst>
                  <a:outerShdw blurRad="50800" dist="39000" dir="5460000" algn="tl">
                    <a:srgbClr val="000000">
                      <a:alpha val="38000"/>
                    </a:srgbClr>
                  </a:outerShdw>
                </a:effectLst>
              </a:rPr>
              <a:t>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2289956" y="76200"/>
            <a:ext cx="5763573"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3 Main Areas Identified for Improvement Opportunities</a:t>
            </a:r>
            <a:endParaRPr lang="en-US" sz="1800" b="1" dirty="0">
              <a:solidFill>
                <a:srgbClr val="0070C0"/>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29400" y="4328615"/>
            <a:ext cx="1981200" cy="2453889"/>
          </a:xfrm>
          <a:prstGeom prst="rect">
            <a:avLst/>
          </a:prstGeom>
        </p:spPr>
      </p:pic>
      <p:sp>
        <p:nvSpPr>
          <p:cNvPr id="20" name="Text Box 9"/>
          <p:cNvSpPr txBox="1">
            <a:spLocks noChangeArrowheads="1"/>
          </p:cNvSpPr>
          <p:nvPr/>
        </p:nvSpPr>
        <p:spPr bwMode="auto">
          <a:xfrm>
            <a:off x="6324600" y="1542633"/>
            <a:ext cx="2895600"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2000" b="1" dirty="0" smtClean="0">
                <a:solidFill>
                  <a:srgbClr val="002060"/>
                </a:solidFill>
              </a:rPr>
              <a:t>        </a:t>
            </a:r>
            <a:r>
              <a:rPr lang="en-US" sz="2000" b="1" dirty="0" smtClean="0">
                <a:solidFill>
                  <a:srgbClr val="FF6600"/>
                </a:solidFill>
              </a:rPr>
              <a:t>Technology:</a:t>
            </a:r>
          </a:p>
          <a:p>
            <a:endParaRPr lang="en-US" sz="1200" dirty="0">
              <a:latin typeface="+mn-lt"/>
            </a:endParaRPr>
          </a:p>
          <a:p>
            <a:pPr marL="285750" indent="-285750">
              <a:buFont typeface="Arial" pitchFamily="34" charset="0"/>
              <a:buChar char="•"/>
            </a:pPr>
            <a:r>
              <a:rPr lang="en-US" dirty="0" smtClean="0">
                <a:solidFill>
                  <a:srgbClr val="FF0000"/>
                </a:solidFill>
                <a:latin typeface="+mn-lt"/>
              </a:rPr>
              <a:t>Upgrade to GPS w/ Live Traffic Conditions</a:t>
            </a:r>
          </a:p>
          <a:p>
            <a:pPr marL="285750" indent="-285750">
              <a:buFont typeface="Arial" pitchFamily="34" charset="0"/>
              <a:buChar char="•"/>
            </a:pPr>
            <a:r>
              <a:rPr lang="en-US" dirty="0" smtClean="0">
                <a:latin typeface="+mn-lt"/>
              </a:rPr>
              <a:t>Upgrade to GPS that provides alternative routing</a:t>
            </a:r>
          </a:p>
          <a:p>
            <a:pPr marL="285750" indent="-285750">
              <a:buFont typeface="Arial" pitchFamily="34" charset="0"/>
              <a:buChar char="•"/>
            </a:pPr>
            <a:r>
              <a:rPr lang="en-US" dirty="0" smtClean="0">
                <a:solidFill>
                  <a:srgbClr val="FF0000"/>
                </a:solidFill>
                <a:latin typeface="+mn-lt"/>
              </a:rPr>
              <a:t>Text Weather Alerts</a:t>
            </a:r>
          </a:p>
          <a:p>
            <a:pPr marL="285750" indent="-285750">
              <a:buFont typeface="Arial" pitchFamily="34" charset="0"/>
              <a:buChar char="•"/>
            </a:pPr>
            <a:r>
              <a:rPr lang="en-US" dirty="0" smtClean="0">
                <a:latin typeface="+mn-lt"/>
              </a:rPr>
              <a:t>Automated Calling - Confirmation System</a:t>
            </a:r>
          </a:p>
        </p:txBody>
      </p:sp>
      <p:sp>
        <p:nvSpPr>
          <p:cNvPr id="21" name="Text Box 9"/>
          <p:cNvSpPr txBox="1">
            <a:spLocks noChangeArrowheads="1"/>
          </p:cNvSpPr>
          <p:nvPr/>
        </p:nvSpPr>
        <p:spPr bwMode="auto">
          <a:xfrm>
            <a:off x="2971800" y="3733800"/>
            <a:ext cx="3657601"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2000" b="1" dirty="0" smtClean="0">
                <a:solidFill>
                  <a:srgbClr val="FF6600"/>
                </a:solidFill>
              </a:rPr>
              <a:t>  Policy &amp; Procedures:</a:t>
            </a:r>
          </a:p>
          <a:p>
            <a:endParaRPr lang="en-US" sz="1200" dirty="0" smtClean="0">
              <a:latin typeface="+mn-lt"/>
            </a:endParaRPr>
          </a:p>
          <a:p>
            <a:pPr marL="285750" indent="-285750">
              <a:buFont typeface="Arial" pitchFamily="34" charset="0"/>
              <a:buChar char="•"/>
            </a:pPr>
            <a:r>
              <a:rPr lang="en-US" dirty="0" smtClean="0">
                <a:solidFill>
                  <a:srgbClr val="00CC00"/>
                </a:solidFill>
                <a:latin typeface="+mn-lt"/>
              </a:rPr>
              <a:t>No </a:t>
            </a:r>
            <a:r>
              <a:rPr lang="en-US" dirty="0">
                <a:solidFill>
                  <a:srgbClr val="00CC00"/>
                </a:solidFill>
                <a:latin typeface="+mn-lt"/>
              </a:rPr>
              <a:t>Discretionary Routes </a:t>
            </a:r>
          </a:p>
          <a:p>
            <a:pPr marL="285750" indent="-285750">
              <a:buFont typeface="Arial" pitchFamily="34" charset="0"/>
              <a:buChar char="•"/>
            </a:pPr>
            <a:r>
              <a:rPr lang="en-US" dirty="0" smtClean="0">
                <a:latin typeface="+mn-lt"/>
              </a:rPr>
              <a:t>Require Customer </a:t>
            </a:r>
            <a:r>
              <a:rPr lang="en-US" dirty="0">
                <a:latin typeface="+mn-lt"/>
              </a:rPr>
              <a:t>Confirmation Before </a:t>
            </a:r>
            <a:r>
              <a:rPr lang="en-US" dirty="0" smtClean="0">
                <a:latin typeface="+mn-lt"/>
              </a:rPr>
              <a:t>Traveling to Site</a:t>
            </a:r>
          </a:p>
          <a:p>
            <a:pPr marL="285750" indent="-285750">
              <a:buFont typeface="Arial" pitchFamily="34" charset="0"/>
              <a:buChar char="•"/>
            </a:pPr>
            <a:r>
              <a:rPr lang="en-US" dirty="0" smtClean="0">
                <a:solidFill>
                  <a:srgbClr val="00CC00"/>
                </a:solidFill>
                <a:latin typeface="+mn-lt"/>
              </a:rPr>
              <a:t>Post New Obstructions</a:t>
            </a:r>
          </a:p>
          <a:p>
            <a:pPr marL="285750" indent="-285750">
              <a:buFont typeface="Arial" pitchFamily="34" charset="0"/>
              <a:buChar char="•"/>
            </a:pPr>
            <a:r>
              <a:rPr lang="en-US" dirty="0" smtClean="0">
                <a:latin typeface="+mn-lt"/>
              </a:rPr>
              <a:t>Assign Drivers as Locally as Possible to Their Neighborhood </a:t>
            </a:r>
          </a:p>
          <a:p>
            <a:pPr marL="285750" indent="-285750">
              <a:buFont typeface="Arial" pitchFamily="34" charset="0"/>
              <a:buChar char="•"/>
            </a:pPr>
            <a:r>
              <a:rPr lang="en-US" dirty="0" smtClean="0">
                <a:latin typeface="+mn-lt"/>
              </a:rPr>
              <a:t>Hand-Off Routing (Flexible Ad-HOC Dispatching) </a:t>
            </a:r>
            <a:endParaRPr lang="en-US" dirty="0">
              <a:latin typeface="+mn-lt"/>
            </a:endParaRPr>
          </a:p>
        </p:txBody>
      </p:sp>
      <p:pic>
        <p:nvPicPr>
          <p:cNvPr id="15"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3400" y="1600200"/>
            <a:ext cx="1371600" cy="431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Text Box 9"/>
          <p:cNvSpPr txBox="1">
            <a:spLocks noChangeArrowheads="1"/>
          </p:cNvSpPr>
          <p:nvPr/>
        </p:nvSpPr>
        <p:spPr bwMode="auto">
          <a:xfrm>
            <a:off x="162636" y="1600200"/>
            <a:ext cx="2590800" cy="2000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2000" b="1" dirty="0" smtClean="0">
                <a:solidFill>
                  <a:srgbClr val="002060"/>
                </a:solidFill>
              </a:rPr>
              <a:t>      </a:t>
            </a:r>
            <a:r>
              <a:rPr lang="en-US" sz="2000" b="1" dirty="0" smtClean="0">
                <a:solidFill>
                  <a:srgbClr val="FF6600"/>
                </a:solidFill>
              </a:rPr>
              <a:t>Training:</a:t>
            </a:r>
          </a:p>
          <a:p>
            <a:endParaRPr lang="en-US" sz="1200" dirty="0" smtClean="0">
              <a:latin typeface="+mn-lt"/>
            </a:endParaRPr>
          </a:p>
          <a:p>
            <a:pPr marL="285750" indent="-285750">
              <a:buFont typeface="Arial" pitchFamily="34" charset="0"/>
              <a:buChar char="•"/>
            </a:pPr>
            <a:r>
              <a:rPr lang="en-US" dirty="0">
                <a:latin typeface="+mn-lt"/>
              </a:rPr>
              <a:t>GPS Features</a:t>
            </a:r>
          </a:p>
          <a:p>
            <a:pPr marL="285750" indent="-285750">
              <a:buFont typeface="Arial" pitchFamily="34" charset="0"/>
              <a:buChar char="•"/>
            </a:pPr>
            <a:r>
              <a:rPr lang="en-US" dirty="0" smtClean="0">
                <a:latin typeface="+mn-lt"/>
              </a:rPr>
              <a:t>Route Selection</a:t>
            </a:r>
          </a:p>
          <a:p>
            <a:pPr marL="285750" indent="-285750">
              <a:buFont typeface="Arial" pitchFamily="34" charset="0"/>
              <a:buChar char="•"/>
            </a:pPr>
            <a:r>
              <a:rPr lang="en-US" dirty="0" smtClean="0">
                <a:latin typeface="+mn-lt"/>
              </a:rPr>
              <a:t>Time Management</a:t>
            </a:r>
          </a:p>
          <a:p>
            <a:pPr marL="285750" indent="-285750">
              <a:buFont typeface="Arial" pitchFamily="34" charset="0"/>
              <a:buChar char="•"/>
            </a:pPr>
            <a:r>
              <a:rPr lang="en-US" dirty="0" smtClean="0">
                <a:solidFill>
                  <a:srgbClr val="00CC00"/>
                </a:solidFill>
                <a:latin typeface="+mn-lt"/>
              </a:rPr>
              <a:t>Quarterly Service Area Briefings</a:t>
            </a:r>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000" y="4371975"/>
            <a:ext cx="253365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 Box 9"/>
          <p:cNvSpPr txBox="1">
            <a:spLocks noChangeArrowheads="1"/>
          </p:cNvSpPr>
          <p:nvPr/>
        </p:nvSpPr>
        <p:spPr bwMode="auto">
          <a:xfrm>
            <a:off x="2819399" y="762000"/>
            <a:ext cx="4572001"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3000" b="1" u="sng" dirty="0" smtClean="0">
                <a:solidFill>
                  <a:srgbClr val="FF6600"/>
                </a:solidFill>
              </a:rPr>
              <a:t>Potential Solutions</a:t>
            </a:r>
          </a:p>
          <a:p>
            <a:r>
              <a:rPr lang="en-US" sz="1050" dirty="0" smtClean="0">
                <a:solidFill>
                  <a:srgbClr val="00CC00"/>
                </a:solidFill>
              </a:rPr>
              <a:t>* solutions in green text can </a:t>
            </a:r>
            <a:r>
              <a:rPr lang="en-US" sz="1050" dirty="0">
                <a:solidFill>
                  <a:srgbClr val="00CC00"/>
                </a:solidFill>
              </a:rPr>
              <a:t>b</a:t>
            </a:r>
            <a:r>
              <a:rPr lang="en-US" sz="1050" dirty="0" smtClean="0">
                <a:solidFill>
                  <a:srgbClr val="00CC00"/>
                </a:solidFill>
              </a:rPr>
              <a:t>e implemented immediately</a:t>
            </a:r>
            <a:endParaRPr lang="en-US" sz="1200" dirty="0" smtClean="0">
              <a:solidFill>
                <a:srgbClr val="00CC00"/>
              </a:solidFill>
            </a:endParaRPr>
          </a:p>
        </p:txBody>
      </p:sp>
      <p:sp>
        <p:nvSpPr>
          <p:cNvPr id="25" name="Rounded Rectangular Callout 24"/>
          <p:cNvSpPr/>
          <p:nvPr/>
        </p:nvSpPr>
        <p:spPr>
          <a:xfrm>
            <a:off x="76200" y="3833886"/>
            <a:ext cx="2137556" cy="509514"/>
          </a:xfrm>
          <a:prstGeom prst="wedgeRoundRectCallout">
            <a:avLst>
              <a:gd name="adj1" fmla="val 24667"/>
              <a:gd name="adj2" fmla="val 9316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dirty="0" smtClean="0">
                <a:solidFill>
                  <a:srgbClr val="0000FF"/>
                </a:solidFill>
              </a:rPr>
              <a:t>Construction Starts Downtown October 2nd</a:t>
            </a:r>
            <a:endParaRPr lang="en-US" sz="1300" dirty="0">
              <a:solidFill>
                <a:srgbClr val="0000FF"/>
              </a:solidFill>
            </a:endParaRPr>
          </a:p>
        </p:txBody>
      </p:sp>
    </p:spTree>
    <p:extLst>
      <p:ext uri="{BB962C8B-B14F-4D97-AF65-F5344CB8AC3E}">
        <p14:creationId xmlns:p14="http://schemas.microsoft.com/office/powerpoint/2010/main" xmlns="" val="170147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7034" y="2588469"/>
            <a:ext cx="8259766" cy="3659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descr="http://t3.gstatic.com/images?q=tbn:ANd9GcQRcwB9ZXJtFz6ZYacgQpQoJPtNI3fDVxpmpWG5AcB8-TLgIkk&amp;t=1&amp;usg=__oJSPE4Vn0jaVmNffvrxF9Gc-Qf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7034" y="1905000"/>
            <a:ext cx="2925766" cy="2285138"/>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Title 3"/>
          <p:cNvSpPr>
            <a:spLocks noGrp="1"/>
          </p:cNvSpPr>
          <p:nvPr>
            <p:ph type="title"/>
          </p:nvPr>
        </p:nvSpPr>
        <p:spPr>
          <a:xfrm>
            <a:off x="0" y="209490"/>
            <a:ext cx="3821589" cy="323910"/>
          </a:xfrm>
        </p:spPr>
        <p:txBody>
          <a:bodyPr>
            <a:noAutofit/>
          </a:bodyPr>
          <a:lstStyle/>
          <a:p>
            <a:pPr algn="l"/>
            <a:r>
              <a:rPr lang="en-US" sz="2800" b="1" dirty="0">
                <a:solidFill>
                  <a:srgbClr val="0070C0"/>
                </a:solidFill>
              </a:rPr>
              <a:t>F</a:t>
            </a:r>
            <a:r>
              <a:rPr lang="en-US" sz="2800" b="1" dirty="0" smtClean="0">
                <a:solidFill>
                  <a:srgbClr val="0070C0"/>
                </a:solidFill>
              </a:rPr>
              <a:t>uture State</a:t>
            </a:r>
            <a:br>
              <a:rPr lang="en-US" sz="2800" b="1" dirty="0" smtClean="0">
                <a:solidFill>
                  <a:srgbClr val="0070C0"/>
                </a:solidFill>
              </a:rPr>
            </a:br>
            <a:r>
              <a:rPr lang="en-US" sz="2800" b="1" dirty="0" smtClean="0">
                <a:solidFill>
                  <a:srgbClr val="0070C0"/>
                </a:solidFill>
              </a:rPr>
              <a:t>Brainstorming</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rgbClr val="FF6600"/>
                </a:solidFill>
                <a:effectLst>
                  <a:outerShdw blurRad="50800" dist="39000" dir="5460000" algn="tl">
                    <a:srgbClr val="000000">
                      <a:alpha val="38000"/>
                    </a:srgbClr>
                  </a:outerShdw>
                </a:effectLst>
              </a:rPr>
              <a:t>I</a:t>
            </a:r>
            <a:r>
              <a:rPr lang="en-US" sz="2000" b="1" dirty="0" smtClean="0">
                <a:ln w="11430"/>
                <a:solidFill>
                  <a:srgbClr val="0070C0"/>
                </a:solidFill>
                <a:effectLst>
                  <a:outerShdw blurRad="50800" dist="39000" dir="5460000" algn="tl">
                    <a:srgbClr val="000000">
                      <a:alpha val="38000"/>
                    </a:srgbClr>
                  </a:outerShdw>
                </a:effectLst>
              </a:rPr>
              <a:t>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2667000" y="76200"/>
            <a:ext cx="4949044"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Top Three Solutions Identified at Kaizen Event</a:t>
            </a:r>
            <a:endParaRPr lang="en-US" sz="1800" b="1" dirty="0">
              <a:solidFill>
                <a:srgbClr val="0070C0"/>
              </a:solidFill>
            </a:endParaRPr>
          </a:p>
        </p:txBody>
      </p:sp>
      <p:sp>
        <p:nvSpPr>
          <p:cNvPr id="19" name="Text Box 9"/>
          <p:cNvSpPr txBox="1">
            <a:spLocks noChangeArrowheads="1"/>
          </p:cNvSpPr>
          <p:nvPr/>
        </p:nvSpPr>
        <p:spPr bwMode="auto">
          <a:xfrm>
            <a:off x="2743200" y="1091625"/>
            <a:ext cx="51816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3200" b="1" u="sng" dirty="0" smtClean="0">
                <a:solidFill>
                  <a:srgbClr val="FF6600"/>
                </a:solidFill>
              </a:rPr>
              <a:t>Prioritization of Solutions</a:t>
            </a:r>
          </a:p>
        </p:txBody>
      </p:sp>
      <p:sp>
        <p:nvSpPr>
          <p:cNvPr id="23" name="Oval 22"/>
          <p:cNvSpPr/>
          <p:nvPr/>
        </p:nvSpPr>
        <p:spPr>
          <a:xfrm rot="5400000">
            <a:off x="8209802" y="5067299"/>
            <a:ext cx="304801"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8209801" y="4457701"/>
            <a:ext cx="304801"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8209800" y="4762498"/>
            <a:ext cx="304801"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Callout 11"/>
          <p:cNvSpPr/>
          <p:nvPr/>
        </p:nvSpPr>
        <p:spPr>
          <a:xfrm>
            <a:off x="236534" y="838200"/>
            <a:ext cx="2278066" cy="1066800"/>
          </a:xfrm>
          <a:prstGeom prst="cloudCallout">
            <a:avLst>
              <a:gd name="adj1" fmla="val -7231"/>
              <a:gd name="adj2" fmla="val 74629"/>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ctr"/>
          <a:lstStyle/>
          <a:p>
            <a:pPr algn="ctr" fontAlgn="base"/>
            <a:r>
              <a:rPr lang="en-US" sz="1400" b="1" dirty="0" smtClean="0">
                <a:solidFill>
                  <a:srgbClr val="E0322D"/>
                </a:solidFill>
                <a:effectLst>
                  <a:outerShdw blurRad="38100" dist="38100" dir="2700000" algn="tl">
                    <a:srgbClr val="FFFFFF"/>
                  </a:outerShdw>
                </a:effectLst>
                <a:latin typeface="Calibri" pitchFamily="34" charset="0"/>
                <a:cs typeface="Arial" pitchFamily="34" charset="0"/>
              </a:rPr>
              <a:t>When possible</a:t>
            </a:r>
            <a:r>
              <a:rPr lang="en-US" sz="1100" b="1" dirty="0" smtClean="0">
                <a:solidFill>
                  <a:srgbClr val="E0322D"/>
                </a:solidFill>
                <a:effectLst>
                  <a:outerShdw blurRad="38100" dist="38100" dir="2700000" algn="tl">
                    <a:srgbClr val="FFFFFF"/>
                  </a:outerShdw>
                </a:effectLst>
                <a:latin typeface="Calibri" pitchFamily="34" charset="0"/>
                <a:cs typeface="Arial" pitchFamily="34" charset="0"/>
              </a:rPr>
              <a:t>…</a:t>
            </a:r>
            <a:endParaRPr lang="en-US" sz="1100" dirty="0">
              <a:solidFill>
                <a:prstClr val="black"/>
              </a:solidFill>
              <a:latin typeface="Arial" pitchFamily="34" charset="0"/>
              <a:cs typeface="Arial" pitchFamily="34" charset="0"/>
            </a:endParaRPr>
          </a:p>
          <a:p>
            <a:pPr lvl="0" algn="ctr" fontAlgn="base"/>
            <a:r>
              <a:rPr lang="en-US" sz="1100" b="1" dirty="0">
                <a:solidFill>
                  <a:srgbClr val="E0322D"/>
                </a:solidFill>
                <a:effectLst>
                  <a:outerShdw blurRad="38100" dist="38100" dir="2700000" algn="tl">
                    <a:srgbClr val="FFFFFF"/>
                  </a:outerShdw>
                </a:effectLst>
                <a:latin typeface="Calibri" pitchFamily="34" charset="0"/>
                <a:cs typeface="Arial" pitchFamily="34" charset="0"/>
              </a:rPr>
              <a:t>W</a:t>
            </a:r>
            <a:r>
              <a:rPr lang="en-US" sz="1100" b="1" dirty="0" smtClean="0">
                <a:solidFill>
                  <a:srgbClr val="E0322D"/>
                </a:solidFill>
                <a:effectLst>
                  <a:outerShdw blurRad="38100" dist="38100" dir="2700000" algn="tl">
                    <a:srgbClr val="FFFFFF"/>
                  </a:outerShdw>
                </a:effectLst>
                <a:latin typeface="Calibri" pitchFamily="34" charset="0"/>
                <a:cs typeface="Arial" pitchFamily="34" charset="0"/>
              </a:rPr>
              <a:t>hy not move up waiting </a:t>
            </a:r>
          </a:p>
          <a:p>
            <a:pPr lvl="0" algn="ctr" fontAlgn="base"/>
            <a:r>
              <a:rPr lang="en-US" sz="1100" b="1" dirty="0" smtClean="0">
                <a:solidFill>
                  <a:srgbClr val="E0322D"/>
                </a:solidFill>
                <a:effectLst>
                  <a:outerShdw blurRad="38100" dist="38100" dir="2700000" algn="tl">
                    <a:srgbClr val="FFFFFF"/>
                  </a:outerShdw>
                </a:effectLst>
                <a:latin typeface="Calibri" pitchFamily="34" charset="0"/>
                <a:cs typeface="Arial" pitchFamily="34" charset="0"/>
              </a:rPr>
              <a:t>customers by dispatching </a:t>
            </a:r>
          </a:p>
          <a:p>
            <a:pPr lvl="0" algn="ctr" fontAlgn="base"/>
            <a:r>
              <a:rPr lang="en-US" sz="1100" b="1" dirty="0" smtClean="0">
                <a:solidFill>
                  <a:srgbClr val="E0322D"/>
                </a:solidFill>
                <a:effectLst>
                  <a:outerShdw blurRad="38100" dist="38100" dir="2700000" algn="tl">
                    <a:srgbClr val="FFFFFF"/>
                  </a:outerShdw>
                </a:effectLst>
                <a:latin typeface="Calibri" pitchFamily="34" charset="0"/>
                <a:cs typeface="Arial" pitchFamily="34" charset="0"/>
              </a:rPr>
              <a:t>close-by waiting installers?</a:t>
            </a:r>
            <a:endParaRPr lang="en-US" sz="1100" dirty="0">
              <a:solidFill>
                <a:prstClr val="black"/>
              </a:solidFill>
              <a:latin typeface="Arial" pitchFamily="34" charset="0"/>
              <a:cs typeface="Arial" pitchFamily="34" charset="0"/>
            </a:endParaRPr>
          </a:p>
        </p:txBody>
      </p:sp>
      <p:sp>
        <p:nvSpPr>
          <p:cNvPr id="13" name="Oval 12"/>
          <p:cNvSpPr/>
          <p:nvPr/>
        </p:nvSpPr>
        <p:spPr>
          <a:xfrm rot="5400000">
            <a:off x="1375567" y="3356767"/>
            <a:ext cx="914400" cy="3192466"/>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953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preferRelativeResize="0">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548" y="1143000"/>
            <a:ext cx="6464808"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Rounded Rectangle 25"/>
          <p:cNvSpPr/>
          <p:nvPr/>
        </p:nvSpPr>
        <p:spPr>
          <a:xfrm rot="16200000">
            <a:off x="5154010" y="2791809"/>
            <a:ext cx="5486400" cy="21887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Title 3"/>
          <p:cNvSpPr>
            <a:spLocks noGrp="1"/>
          </p:cNvSpPr>
          <p:nvPr>
            <p:ph type="title"/>
          </p:nvPr>
        </p:nvSpPr>
        <p:spPr>
          <a:xfrm>
            <a:off x="0" y="209490"/>
            <a:ext cx="3821589" cy="323910"/>
          </a:xfrm>
        </p:spPr>
        <p:txBody>
          <a:bodyPr>
            <a:noAutofit/>
          </a:bodyPr>
          <a:lstStyle/>
          <a:p>
            <a:pPr algn="l"/>
            <a:r>
              <a:rPr lang="en-US" sz="2800" b="1" dirty="0" smtClean="0">
                <a:solidFill>
                  <a:srgbClr val="0070C0"/>
                </a:solidFill>
              </a:rPr>
              <a:t>Pilot Testing of </a:t>
            </a:r>
            <a:br>
              <a:rPr lang="en-US" sz="2800" b="1" dirty="0" smtClean="0">
                <a:solidFill>
                  <a:srgbClr val="0070C0"/>
                </a:solidFill>
              </a:rPr>
            </a:br>
            <a:r>
              <a:rPr lang="en-US" sz="2800" b="1" dirty="0" smtClean="0">
                <a:solidFill>
                  <a:srgbClr val="0070C0"/>
                </a:solidFill>
              </a:rPr>
              <a:t>Solutions</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rgbClr val="FF6600"/>
                </a:solidFill>
                <a:effectLst>
                  <a:outerShdw blurRad="50800" dist="39000" dir="5460000" algn="tl">
                    <a:srgbClr val="000000">
                      <a:alpha val="38000"/>
                    </a:srgbClr>
                  </a:outerShdw>
                </a:effectLst>
              </a:rPr>
              <a:t>I</a:t>
            </a:r>
            <a:r>
              <a:rPr lang="en-US" sz="2000" b="1" dirty="0" smtClean="0">
                <a:ln w="11430"/>
                <a:solidFill>
                  <a:srgbClr val="0070C0"/>
                </a:solidFill>
                <a:effectLst>
                  <a:outerShdw blurRad="50800" dist="39000" dir="5460000" algn="tl">
                    <a:srgbClr val="000000">
                      <a:alpha val="38000"/>
                    </a:srgbClr>
                  </a:outerShdw>
                </a:effectLst>
              </a:rPr>
              <a:t>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2667000" y="76200"/>
            <a:ext cx="4949044"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Over Our 3 Month Trial Period Major </a:t>
            </a:r>
            <a:r>
              <a:rPr lang="en-US" sz="1600" dirty="0">
                <a:solidFill>
                  <a:srgbClr val="002060"/>
                </a:solidFill>
                <a:latin typeface="+mn-lt"/>
              </a:rPr>
              <a:t>O</a:t>
            </a:r>
            <a:r>
              <a:rPr lang="en-US" sz="1600" dirty="0" smtClean="0">
                <a:solidFill>
                  <a:srgbClr val="002060"/>
                </a:solidFill>
                <a:latin typeface="+mn-lt"/>
              </a:rPr>
              <a:t>verall </a:t>
            </a:r>
            <a:r>
              <a:rPr lang="en-US" sz="1600" dirty="0">
                <a:solidFill>
                  <a:srgbClr val="002060"/>
                </a:solidFill>
                <a:latin typeface="+mn-lt"/>
              </a:rPr>
              <a:t>G</a:t>
            </a:r>
            <a:r>
              <a:rPr lang="en-US" sz="1600" dirty="0" smtClean="0">
                <a:solidFill>
                  <a:srgbClr val="002060"/>
                </a:solidFill>
                <a:latin typeface="+mn-lt"/>
              </a:rPr>
              <a:t>ains </a:t>
            </a:r>
            <a:r>
              <a:rPr lang="en-US" sz="1600" dirty="0">
                <a:solidFill>
                  <a:srgbClr val="002060"/>
                </a:solidFill>
                <a:latin typeface="+mn-lt"/>
              </a:rPr>
              <a:t>H</a:t>
            </a:r>
            <a:r>
              <a:rPr lang="en-US" sz="1600" dirty="0" smtClean="0">
                <a:solidFill>
                  <a:srgbClr val="002060"/>
                </a:solidFill>
                <a:latin typeface="+mn-lt"/>
              </a:rPr>
              <a:t>ave </a:t>
            </a:r>
            <a:r>
              <a:rPr lang="en-US" sz="1600" dirty="0">
                <a:solidFill>
                  <a:srgbClr val="002060"/>
                </a:solidFill>
                <a:latin typeface="+mn-lt"/>
              </a:rPr>
              <a:t>B</a:t>
            </a:r>
            <a:r>
              <a:rPr lang="en-US" sz="1600" dirty="0" smtClean="0">
                <a:solidFill>
                  <a:srgbClr val="002060"/>
                </a:solidFill>
                <a:latin typeface="+mn-lt"/>
              </a:rPr>
              <a:t>een Made Regarding </a:t>
            </a:r>
            <a:r>
              <a:rPr lang="en-US" sz="1600" dirty="0" smtClean="0">
                <a:solidFill>
                  <a:srgbClr val="002060"/>
                </a:solidFill>
              </a:rPr>
              <a:t>Installation </a:t>
            </a:r>
            <a:r>
              <a:rPr lang="en-US" sz="1600" dirty="0">
                <a:solidFill>
                  <a:srgbClr val="002060"/>
                </a:solidFill>
              </a:rPr>
              <a:t>Attempts</a:t>
            </a:r>
            <a:endParaRPr lang="en-US" sz="1600" dirty="0">
              <a:solidFill>
                <a:srgbClr val="0070C0"/>
              </a:solidFill>
            </a:endParaRPr>
          </a:p>
        </p:txBody>
      </p:sp>
      <p:sp>
        <p:nvSpPr>
          <p:cNvPr id="22" name="Text Box 9"/>
          <p:cNvSpPr txBox="1">
            <a:spLocks noChangeArrowheads="1"/>
          </p:cNvSpPr>
          <p:nvPr/>
        </p:nvSpPr>
        <p:spPr bwMode="auto">
          <a:xfrm>
            <a:off x="6802820" y="1280517"/>
            <a:ext cx="218878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en-US" sz="1600" b="1" dirty="0" smtClean="0">
                <a:solidFill>
                  <a:srgbClr val="FF6600"/>
                </a:solidFill>
              </a:rPr>
              <a:t>Defects Reduction:</a:t>
            </a:r>
          </a:p>
          <a:p>
            <a:endParaRPr lang="en-US" sz="600" dirty="0">
              <a:latin typeface="+mn-lt"/>
            </a:endParaRPr>
          </a:p>
          <a:p>
            <a:pPr marL="285750" indent="-285750">
              <a:buFont typeface="Arial" pitchFamily="34" charset="0"/>
              <a:buChar char="•"/>
            </a:pPr>
            <a:r>
              <a:rPr lang="en-US" sz="1400" b="1" dirty="0" smtClean="0">
                <a:solidFill>
                  <a:srgbClr val="FF6600"/>
                </a:solidFill>
                <a:latin typeface="+mn-lt"/>
              </a:rPr>
              <a:t>52% </a:t>
            </a:r>
            <a:r>
              <a:rPr lang="en-US" sz="1400" dirty="0" smtClean="0">
                <a:solidFill>
                  <a:srgbClr val="002060"/>
                </a:solidFill>
                <a:latin typeface="+mn-lt"/>
              </a:rPr>
              <a:t>Overall Defective Reduction Achieved</a:t>
            </a:r>
          </a:p>
          <a:p>
            <a:pPr marL="285750" indent="-285750">
              <a:buFont typeface="Arial" pitchFamily="34" charset="0"/>
              <a:buChar char="•"/>
            </a:pPr>
            <a:r>
              <a:rPr lang="en-US" sz="1400" dirty="0" smtClean="0">
                <a:solidFill>
                  <a:srgbClr val="002060"/>
                </a:solidFill>
                <a:latin typeface="+mn-lt"/>
              </a:rPr>
              <a:t>Traffic, Communication, and Distance Have the Most Improvement</a:t>
            </a:r>
          </a:p>
        </p:txBody>
      </p:sp>
      <p:sp>
        <p:nvSpPr>
          <p:cNvPr id="23" name="Text Box 9"/>
          <p:cNvSpPr txBox="1">
            <a:spLocks noChangeArrowheads="1"/>
          </p:cNvSpPr>
          <p:nvPr/>
        </p:nvSpPr>
        <p:spPr bwMode="auto">
          <a:xfrm>
            <a:off x="6802819" y="2895600"/>
            <a:ext cx="2188781" cy="1723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600" b="1" dirty="0" smtClean="0">
                <a:solidFill>
                  <a:srgbClr val="FF6600"/>
                </a:solidFill>
              </a:rPr>
              <a:t>      Traffic Times:</a:t>
            </a:r>
          </a:p>
          <a:p>
            <a:endParaRPr lang="en-US" sz="600" dirty="0">
              <a:latin typeface="+mn-lt"/>
            </a:endParaRPr>
          </a:p>
          <a:p>
            <a:pPr marL="285750" indent="-285750">
              <a:buFont typeface="Arial" pitchFamily="34" charset="0"/>
              <a:buChar char="•"/>
            </a:pPr>
            <a:r>
              <a:rPr lang="en-US" sz="1400" dirty="0" smtClean="0">
                <a:solidFill>
                  <a:srgbClr val="002060"/>
                </a:solidFill>
                <a:latin typeface="+mn-lt"/>
              </a:rPr>
              <a:t>Ave. In-Traffic Times Reduced by    </a:t>
            </a:r>
            <a:r>
              <a:rPr lang="en-US" sz="1400" dirty="0" smtClean="0">
                <a:solidFill>
                  <a:schemeClr val="bg1"/>
                </a:solidFill>
                <a:latin typeface="+mn-lt"/>
              </a:rPr>
              <a:t>		</a:t>
            </a:r>
            <a:r>
              <a:rPr lang="en-US" sz="1400" dirty="0" smtClean="0">
                <a:solidFill>
                  <a:srgbClr val="FF6600"/>
                </a:solidFill>
                <a:latin typeface="+mn-lt"/>
              </a:rPr>
              <a:t>-24%</a:t>
            </a:r>
          </a:p>
          <a:p>
            <a:r>
              <a:rPr lang="en-US" sz="1400" dirty="0" smtClean="0">
                <a:solidFill>
                  <a:srgbClr val="FF6600"/>
                </a:solidFill>
                <a:latin typeface="+mn-lt"/>
              </a:rPr>
              <a:t>	-8mins </a:t>
            </a:r>
          </a:p>
          <a:p>
            <a:pPr marL="285750" indent="-285750">
              <a:buFont typeface="Arial" pitchFamily="34" charset="0"/>
              <a:buChar char="•"/>
            </a:pPr>
            <a:r>
              <a:rPr lang="en-US" sz="1400" dirty="0" smtClean="0">
                <a:solidFill>
                  <a:srgbClr val="002060"/>
                </a:solidFill>
                <a:latin typeface="+mn-lt"/>
              </a:rPr>
              <a:t>Logged Traffic Delay Counts Down by </a:t>
            </a:r>
            <a:r>
              <a:rPr lang="en-US" sz="1400" dirty="0" smtClean="0">
                <a:solidFill>
                  <a:srgbClr val="FF6600"/>
                </a:solidFill>
                <a:latin typeface="+mn-lt"/>
              </a:rPr>
              <a:t>67%</a:t>
            </a:r>
          </a:p>
        </p:txBody>
      </p:sp>
      <p:sp>
        <p:nvSpPr>
          <p:cNvPr id="29" name="Text Box 9"/>
          <p:cNvSpPr txBox="1">
            <a:spLocks noChangeArrowheads="1"/>
          </p:cNvSpPr>
          <p:nvPr/>
        </p:nvSpPr>
        <p:spPr bwMode="auto">
          <a:xfrm>
            <a:off x="6802820" y="4724400"/>
            <a:ext cx="2188779"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600" b="1" dirty="0" smtClean="0">
                <a:solidFill>
                  <a:srgbClr val="FF6600"/>
                </a:solidFill>
              </a:rPr>
              <a:t>   Distance Logged:</a:t>
            </a:r>
          </a:p>
          <a:p>
            <a:endParaRPr lang="en-US" sz="600" dirty="0">
              <a:latin typeface="+mn-lt"/>
            </a:endParaRPr>
          </a:p>
          <a:p>
            <a:pPr marL="285750" indent="-285750">
              <a:buFont typeface="Arial" pitchFamily="34" charset="0"/>
              <a:buChar char="•"/>
            </a:pPr>
            <a:r>
              <a:rPr lang="en-US" sz="1500" dirty="0" smtClean="0">
                <a:solidFill>
                  <a:srgbClr val="002060"/>
                </a:solidFill>
                <a:latin typeface="+mn-lt"/>
              </a:rPr>
              <a:t>Ave. Distance Reduced by    </a:t>
            </a:r>
            <a:r>
              <a:rPr lang="en-US" sz="1500" dirty="0" smtClean="0">
                <a:solidFill>
                  <a:schemeClr val="bg1"/>
                </a:solidFill>
                <a:latin typeface="+mn-lt"/>
              </a:rPr>
              <a:t>		</a:t>
            </a:r>
            <a:r>
              <a:rPr lang="en-US" sz="1500" dirty="0" smtClean="0">
                <a:solidFill>
                  <a:srgbClr val="FF6600"/>
                </a:solidFill>
                <a:latin typeface="+mn-lt"/>
              </a:rPr>
              <a:t>-14%</a:t>
            </a:r>
          </a:p>
          <a:p>
            <a:r>
              <a:rPr lang="en-US" sz="1500" dirty="0" smtClean="0">
                <a:solidFill>
                  <a:srgbClr val="FF6600"/>
                </a:solidFill>
                <a:latin typeface="+mn-lt"/>
              </a:rPr>
              <a:t>	-3mi </a:t>
            </a:r>
          </a:p>
          <a:p>
            <a:pPr marL="285750" indent="-285750">
              <a:buFont typeface="Arial" pitchFamily="34" charset="0"/>
              <a:buChar char="•"/>
            </a:pPr>
            <a:r>
              <a:rPr lang="en-US" sz="1500" dirty="0" smtClean="0">
                <a:solidFill>
                  <a:srgbClr val="002060"/>
                </a:solidFill>
                <a:latin typeface="+mn-lt"/>
              </a:rPr>
              <a:t>Logged Traffic Delay Counts Down by </a:t>
            </a:r>
            <a:r>
              <a:rPr lang="en-US" sz="1500" dirty="0" smtClean="0">
                <a:solidFill>
                  <a:srgbClr val="FF6600"/>
                </a:solidFill>
                <a:latin typeface="+mn-lt"/>
              </a:rPr>
              <a:t>37%</a:t>
            </a:r>
          </a:p>
        </p:txBody>
      </p:sp>
      <p:sp>
        <p:nvSpPr>
          <p:cNvPr id="30" name="Rounded Rectangular Callout 29"/>
          <p:cNvSpPr/>
          <p:nvPr/>
        </p:nvSpPr>
        <p:spPr>
          <a:xfrm>
            <a:off x="4572000" y="4595886"/>
            <a:ext cx="2061356" cy="661914"/>
          </a:xfrm>
          <a:prstGeom prst="wedgeRoundRectCallout">
            <a:avLst>
              <a:gd name="adj1" fmla="val 70189"/>
              <a:gd name="adj2" fmla="val -904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dirty="0" smtClean="0">
                <a:solidFill>
                  <a:srgbClr val="0000FF"/>
                </a:solidFill>
              </a:rPr>
              <a:t>Flexible Dispatching Reduced Ave. Distance Traveled</a:t>
            </a:r>
            <a:endParaRPr lang="en-US" sz="1300" dirty="0">
              <a:solidFill>
                <a:srgbClr val="0000FF"/>
              </a:solidFill>
            </a:endParaRPr>
          </a:p>
        </p:txBody>
      </p:sp>
      <p:sp>
        <p:nvSpPr>
          <p:cNvPr id="31" name="Rounded Rectangular Callout 30"/>
          <p:cNvSpPr/>
          <p:nvPr/>
        </p:nvSpPr>
        <p:spPr>
          <a:xfrm>
            <a:off x="4572000" y="2913797"/>
            <a:ext cx="2137556" cy="591403"/>
          </a:xfrm>
          <a:prstGeom prst="wedgeRoundRectCallout">
            <a:avLst>
              <a:gd name="adj1" fmla="val 74469"/>
              <a:gd name="adj2" fmla="val -3079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dirty="0" smtClean="0">
                <a:solidFill>
                  <a:srgbClr val="0000FF"/>
                </a:solidFill>
              </a:rPr>
              <a:t>Updated GPS Technology w/Alternate Traffic Views  Reduced Traffic Counts  </a:t>
            </a:r>
            <a:endParaRPr lang="en-US" sz="1300" dirty="0">
              <a:solidFill>
                <a:srgbClr val="0000FF"/>
              </a:solidFill>
            </a:endParaRPr>
          </a:p>
        </p:txBody>
      </p:sp>
      <p:sp>
        <p:nvSpPr>
          <p:cNvPr id="33" name="Rounded Rectangular Callout 32"/>
          <p:cNvSpPr/>
          <p:nvPr/>
        </p:nvSpPr>
        <p:spPr>
          <a:xfrm>
            <a:off x="5334000" y="685800"/>
            <a:ext cx="2137556" cy="594717"/>
          </a:xfrm>
          <a:prstGeom prst="wedgeRoundRectCallout">
            <a:avLst>
              <a:gd name="adj1" fmla="val -44926"/>
              <a:gd name="adj2" fmla="val 12019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dirty="0" smtClean="0">
                <a:solidFill>
                  <a:srgbClr val="0000FF"/>
                </a:solidFill>
              </a:rPr>
              <a:t>Forecasted Reductions Shows We’ll Beat Our Historical Benchmark!!!</a:t>
            </a:r>
            <a:endParaRPr lang="en-US" sz="1300" dirty="0">
              <a:solidFill>
                <a:srgbClr val="0000FF"/>
              </a:solidFill>
            </a:endParaRPr>
          </a:p>
        </p:txBody>
      </p:sp>
      <p:sp>
        <p:nvSpPr>
          <p:cNvPr id="2" name="Oval 1"/>
          <p:cNvSpPr/>
          <p:nvPr/>
        </p:nvSpPr>
        <p:spPr>
          <a:xfrm>
            <a:off x="304800" y="2316778"/>
            <a:ext cx="2667000" cy="426422"/>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5200" y="2316778"/>
            <a:ext cx="2667000" cy="426422"/>
          </a:xfrm>
          <a:prstGeom prst="ellipse">
            <a:avLst/>
          </a:prstGeom>
          <a:noFill/>
          <a:ln w="63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95600" y="3733800"/>
            <a:ext cx="381000" cy="21321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71800" y="5577989"/>
            <a:ext cx="304800" cy="21321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96000" y="3749189"/>
            <a:ext cx="439139" cy="213211"/>
          </a:xfrm>
          <a:prstGeom prst="ellipse">
            <a:avLst/>
          </a:prstGeom>
          <a:noFill/>
          <a:ln w="63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95999" y="5562600"/>
            <a:ext cx="439139" cy="213211"/>
          </a:xfrm>
          <a:prstGeom prst="ellipse">
            <a:avLst/>
          </a:prstGeom>
          <a:noFill/>
          <a:ln w="63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22056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8836" y="1204490"/>
            <a:ext cx="4485564" cy="53487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Title 3"/>
          <p:cNvSpPr>
            <a:spLocks noGrp="1"/>
          </p:cNvSpPr>
          <p:nvPr>
            <p:ph type="title"/>
          </p:nvPr>
        </p:nvSpPr>
        <p:spPr>
          <a:xfrm>
            <a:off x="0" y="209490"/>
            <a:ext cx="3821589" cy="323910"/>
          </a:xfrm>
        </p:spPr>
        <p:txBody>
          <a:bodyPr>
            <a:noAutofit/>
          </a:bodyPr>
          <a:lstStyle/>
          <a:p>
            <a:pPr algn="l"/>
            <a:r>
              <a:rPr lang="en-US" sz="2800" b="1" dirty="0" smtClean="0">
                <a:solidFill>
                  <a:srgbClr val="0070C0"/>
                </a:solidFill>
              </a:rPr>
              <a:t>Hypothesis Testing</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rgbClr val="FF6600"/>
                </a:solidFill>
                <a:effectLst>
                  <a:outerShdw blurRad="50800" dist="39000" dir="5460000" algn="tl">
                    <a:srgbClr val="000000">
                      <a:alpha val="38000"/>
                    </a:srgbClr>
                  </a:outerShdw>
                </a:effectLst>
              </a:rPr>
              <a:t>I</a:t>
            </a:r>
            <a:r>
              <a:rPr lang="en-US" sz="2000" b="1" dirty="0" smtClean="0">
                <a:ln w="11430"/>
                <a:solidFill>
                  <a:srgbClr val="0070C0"/>
                </a:solidFill>
                <a:effectLst>
                  <a:outerShdw blurRad="50800" dist="39000" dir="5460000" algn="tl">
                    <a:srgbClr val="000000">
                      <a:alpha val="38000"/>
                    </a:srgbClr>
                  </a:outerShdw>
                </a:effectLst>
              </a:rPr>
              <a:t>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3204356" y="152400"/>
            <a:ext cx="4720444"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The Percentage of Completed Installs Has </a:t>
            </a:r>
            <a:r>
              <a:rPr lang="en-US" sz="1600" dirty="0">
                <a:solidFill>
                  <a:srgbClr val="002060"/>
                </a:solidFill>
                <a:latin typeface="+mn-lt"/>
              </a:rPr>
              <a:t>R</a:t>
            </a:r>
            <a:r>
              <a:rPr lang="en-US" sz="1600" dirty="0" smtClean="0">
                <a:solidFill>
                  <a:srgbClr val="002060"/>
                </a:solidFill>
                <a:latin typeface="+mn-lt"/>
              </a:rPr>
              <a:t>isen </a:t>
            </a:r>
            <a:r>
              <a:rPr lang="en-US" sz="1600" dirty="0">
                <a:solidFill>
                  <a:srgbClr val="002060"/>
                </a:solidFill>
                <a:latin typeface="+mn-lt"/>
              </a:rPr>
              <a:t>I</a:t>
            </a:r>
            <a:r>
              <a:rPr lang="en-US" sz="1600" dirty="0" smtClean="0">
                <a:solidFill>
                  <a:srgbClr val="002060"/>
                </a:solidFill>
                <a:latin typeface="+mn-lt"/>
              </a:rPr>
              <a:t>nto the Specification Area.</a:t>
            </a:r>
            <a:endParaRPr lang="en-US" sz="1800" b="1" dirty="0">
              <a:solidFill>
                <a:srgbClr val="0070C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95400"/>
            <a:ext cx="4191000" cy="2540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ounded Rectangle 10"/>
          <p:cNvSpPr/>
          <p:nvPr/>
        </p:nvSpPr>
        <p:spPr>
          <a:xfrm>
            <a:off x="5410200" y="2667000"/>
            <a:ext cx="2895599" cy="19907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 Box 9"/>
          <p:cNvSpPr txBox="1">
            <a:spLocks noChangeArrowheads="1"/>
          </p:cNvSpPr>
          <p:nvPr/>
        </p:nvSpPr>
        <p:spPr bwMode="auto">
          <a:xfrm>
            <a:off x="5410200" y="2971800"/>
            <a:ext cx="2895598" cy="1723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400" dirty="0" smtClean="0">
                <a:latin typeface="+mn-lt"/>
              </a:rPr>
              <a:t>The Boxplot and Value Plot of before and after completed installations shows  the expected average % of completed jobs has risen to meet specs of &gt; 90% , </a:t>
            </a:r>
            <a:r>
              <a:rPr lang="en-US" sz="1400" b="1" dirty="0" smtClean="0">
                <a:solidFill>
                  <a:srgbClr val="002060"/>
                </a:solidFill>
                <a:latin typeface="+mn-lt"/>
              </a:rPr>
              <a:t>and will slightly surpass the prior historical baseline</a:t>
            </a:r>
            <a:r>
              <a:rPr lang="en-US" sz="1400" dirty="0" smtClean="0">
                <a:solidFill>
                  <a:srgbClr val="002060"/>
                </a:solidFill>
                <a:latin typeface="+mn-lt"/>
              </a:rPr>
              <a:t> </a:t>
            </a:r>
            <a:r>
              <a:rPr lang="en-US" sz="1400" dirty="0" smtClean="0">
                <a:latin typeface="+mn-lt"/>
              </a:rPr>
              <a:t>of 92%.</a:t>
            </a:r>
          </a:p>
          <a:p>
            <a:endParaRPr lang="en-US" sz="800" dirty="0">
              <a:latin typeface="+mn-lt"/>
            </a:endParaRPr>
          </a:p>
        </p:txBody>
      </p:sp>
      <p:sp>
        <p:nvSpPr>
          <p:cNvPr id="2" name="Rectangle 1"/>
          <p:cNvSpPr/>
          <p:nvPr/>
        </p:nvSpPr>
        <p:spPr>
          <a:xfrm>
            <a:off x="5410201" y="2676267"/>
            <a:ext cx="2895598" cy="369332"/>
          </a:xfrm>
          <a:prstGeom prst="rect">
            <a:avLst/>
          </a:prstGeom>
        </p:spPr>
        <p:txBody>
          <a:bodyPr wrap="square">
            <a:spAutoFit/>
          </a:bodyPr>
          <a:lstStyle/>
          <a:p>
            <a:pPr algn="ctr"/>
            <a:r>
              <a:rPr lang="en-US" b="1" dirty="0" smtClean="0">
                <a:solidFill>
                  <a:srgbClr val="002060"/>
                </a:solidFill>
              </a:rPr>
              <a:t>Two Sample T-Test</a:t>
            </a:r>
            <a:endParaRPr lang="en-US" b="1" dirty="0">
              <a:solidFill>
                <a:srgbClr val="002060"/>
              </a:solidFill>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3934968"/>
            <a:ext cx="4191000" cy="254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Straight Connector 3"/>
          <p:cNvCxnSpPr/>
          <p:nvPr/>
        </p:nvCxnSpPr>
        <p:spPr>
          <a:xfrm>
            <a:off x="990600" y="2590800"/>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 Box 9"/>
          <p:cNvSpPr txBox="1">
            <a:spLocks noChangeArrowheads="1"/>
          </p:cNvSpPr>
          <p:nvPr/>
        </p:nvSpPr>
        <p:spPr bwMode="auto">
          <a:xfrm>
            <a:off x="1219200" y="1887810"/>
            <a:ext cx="25527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b="1" u="sng" dirty="0" smtClean="0">
                <a:solidFill>
                  <a:srgbClr val="00CC00"/>
                </a:solidFill>
              </a:rPr>
              <a:t>In-Spec Area</a:t>
            </a:r>
          </a:p>
        </p:txBody>
      </p:sp>
      <p:sp>
        <p:nvSpPr>
          <p:cNvPr id="15" name="Text Box 9"/>
          <p:cNvSpPr txBox="1">
            <a:spLocks noChangeArrowheads="1"/>
          </p:cNvSpPr>
          <p:nvPr/>
        </p:nvSpPr>
        <p:spPr bwMode="auto">
          <a:xfrm>
            <a:off x="2443842" y="2860933"/>
            <a:ext cx="18233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b="1" u="sng" dirty="0" smtClean="0">
                <a:solidFill>
                  <a:srgbClr val="FF0000"/>
                </a:solidFill>
              </a:rPr>
              <a:t>Non-Spec Area</a:t>
            </a:r>
          </a:p>
        </p:txBody>
      </p:sp>
      <p:sp>
        <p:nvSpPr>
          <p:cNvPr id="7" name="Circular Arrow 6"/>
          <p:cNvSpPr/>
          <p:nvPr/>
        </p:nvSpPr>
        <p:spPr>
          <a:xfrm>
            <a:off x="2057400" y="4343400"/>
            <a:ext cx="1524000" cy="1066800"/>
          </a:xfrm>
          <a:prstGeom prst="circularArrow">
            <a:avLst>
              <a:gd name="adj1" fmla="val 2147"/>
              <a:gd name="adj2" fmla="val 1142319"/>
              <a:gd name="adj3" fmla="val 20004238"/>
              <a:gd name="adj4" fmla="val 12204727"/>
              <a:gd name="adj5" fmla="val 12500"/>
            </a:avLst>
          </a:prstGeom>
          <a:solidFill>
            <a:srgbClr val="0099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 Box 9"/>
          <p:cNvSpPr txBox="1">
            <a:spLocks noChangeArrowheads="1"/>
          </p:cNvSpPr>
          <p:nvPr/>
        </p:nvSpPr>
        <p:spPr bwMode="auto">
          <a:xfrm>
            <a:off x="1104900" y="4599801"/>
            <a:ext cx="25527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200" b="1" u="sng" dirty="0" smtClean="0">
                <a:solidFill>
                  <a:srgbClr val="00CC00"/>
                </a:solidFill>
              </a:rPr>
              <a:t>After Improvements</a:t>
            </a:r>
          </a:p>
        </p:txBody>
      </p:sp>
      <p:sp>
        <p:nvSpPr>
          <p:cNvPr id="22" name="Text Box 9"/>
          <p:cNvSpPr txBox="1">
            <a:spLocks noChangeArrowheads="1"/>
          </p:cNvSpPr>
          <p:nvPr/>
        </p:nvSpPr>
        <p:spPr bwMode="auto">
          <a:xfrm>
            <a:off x="2499506" y="5590401"/>
            <a:ext cx="184389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200" b="1" u="sng" dirty="0" smtClean="0">
                <a:solidFill>
                  <a:srgbClr val="FF0000"/>
                </a:solidFill>
              </a:rPr>
              <a:t>Before  Improvements</a:t>
            </a:r>
          </a:p>
        </p:txBody>
      </p:sp>
      <p:sp>
        <p:nvSpPr>
          <p:cNvPr id="23" name="Circular Arrow 22"/>
          <p:cNvSpPr/>
          <p:nvPr/>
        </p:nvSpPr>
        <p:spPr>
          <a:xfrm rot="10333634">
            <a:off x="1836273" y="5165456"/>
            <a:ext cx="1524000" cy="1066800"/>
          </a:xfrm>
          <a:prstGeom prst="circularArrow">
            <a:avLst>
              <a:gd name="adj1" fmla="val 2147"/>
              <a:gd name="adj2" fmla="val 1142319"/>
              <a:gd name="adj3" fmla="val 20004238"/>
              <a:gd name="adj4" fmla="val 12204727"/>
              <a:gd name="adj5"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p:nvPr/>
        </p:nvCxnSpPr>
        <p:spPr>
          <a:xfrm>
            <a:off x="990600" y="5105400"/>
            <a:ext cx="32766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3770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a:spLocks noGrp="1"/>
          </p:cNvSpPr>
          <p:nvPr>
            <p:ph type="title"/>
          </p:nvPr>
        </p:nvSpPr>
        <p:spPr>
          <a:xfrm>
            <a:off x="0" y="209490"/>
            <a:ext cx="3821589" cy="323910"/>
          </a:xfrm>
        </p:spPr>
        <p:txBody>
          <a:bodyPr>
            <a:noAutofit/>
          </a:bodyPr>
          <a:lstStyle/>
          <a:p>
            <a:pPr algn="l"/>
            <a:r>
              <a:rPr lang="en-US" sz="2800" b="1" dirty="0" smtClean="0">
                <a:solidFill>
                  <a:srgbClr val="0070C0"/>
                </a:solidFill>
              </a:rPr>
              <a:t>Improved Yield </a:t>
            </a:r>
            <a:br>
              <a:rPr lang="en-US" sz="2800" b="1" dirty="0" smtClean="0">
                <a:solidFill>
                  <a:srgbClr val="0070C0"/>
                </a:solidFill>
              </a:rPr>
            </a:br>
            <a:r>
              <a:rPr lang="en-US" sz="2800" b="1" dirty="0" smtClean="0">
                <a:solidFill>
                  <a:srgbClr val="0070C0"/>
                </a:solidFill>
              </a:rPr>
              <a:t>Analysis</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rgbClr val="FF6600"/>
                </a:solidFill>
                <a:effectLst>
                  <a:outerShdw blurRad="50800" dist="39000" dir="5460000" algn="tl">
                    <a:srgbClr val="000000">
                      <a:alpha val="38000"/>
                    </a:srgbClr>
                  </a:outerShdw>
                </a:effectLst>
              </a:rPr>
              <a:t>I</a:t>
            </a:r>
            <a:r>
              <a:rPr lang="en-US" sz="2000" b="1" dirty="0" smtClean="0">
                <a:ln w="11430"/>
                <a:solidFill>
                  <a:srgbClr val="0070C0"/>
                </a:solidFill>
                <a:effectLst>
                  <a:outerShdw blurRad="50800" dist="39000" dir="5460000" algn="tl">
                    <a:srgbClr val="000000">
                      <a:alpha val="38000"/>
                    </a:srgbClr>
                  </a:outerShdw>
                </a:effectLst>
              </a:rPr>
              <a:t>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2538272" y="152400"/>
            <a:ext cx="5310328"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Process Capability is Higher and Complaints Will Decline by &gt; 30% and Below All Historical Levels by Year </a:t>
            </a:r>
            <a:r>
              <a:rPr lang="en-US" sz="1600" dirty="0">
                <a:solidFill>
                  <a:srgbClr val="002060"/>
                </a:solidFill>
                <a:latin typeface="+mn-lt"/>
              </a:rPr>
              <a:t>E</a:t>
            </a:r>
            <a:r>
              <a:rPr lang="en-US" sz="1600" dirty="0" smtClean="0">
                <a:solidFill>
                  <a:srgbClr val="002060"/>
                </a:solidFill>
                <a:latin typeface="+mn-lt"/>
              </a:rPr>
              <a:t>nd</a:t>
            </a:r>
            <a:endParaRPr lang="en-US" sz="1800" b="1" dirty="0">
              <a:solidFill>
                <a:srgbClr val="0070C0"/>
              </a:solidFill>
            </a:endParaRPr>
          </a:p>
        </p:txBody>
      </p:sp>
      <p:sp>
        <p:nvSpPr>
          <p:cNvPr id="11" name="Rounded Rectangle 10"/>
          <p:cNvSpPr/>
          <p:nvPr/>
        </p:nvSpPr>
        <p:spPr>
          <a:xfrm>
            <a:off x="5781084" y="990600"/>
            <a:ext cx="3058115" cy="25930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 Box 9"/>
          <p:cNvSpPr txBox="1">
            <a:spLocks noChangeArrowheads="1"/>
          </p:cNvSpPr>
          <p:nvPr/>
        </p:nvSpPr>
        <p:spPr bwMode="auto">
          <a:xfrm>
            <a:off x="5867400" y="1600200"/>
            <a:ext cx="2895598" cy="189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400" dirty="0" smtClean="0">
                <a:latin typeface="+mn-lt"/>
              </a:rPr>
              <a:t>With the defective installs slashed by 52% we can expect to achieve an acceptable yield of 93% of all jobs completed without GI issues.</a:t>
            </a:r>
          </a:p>
          <a:p>
            <a:endParaRPr lang="en-US" sz="500" dirty="0">
              <a:latin typeface="+mn-lt"/>
            </a:endParaRPr>
          </a:p>
          <a:p>
            <a:r>
              <a:rPr lang="en-US" sz="1400" dirty="0" smtClean="0">
                <a:latin typeface="+mn-lt"/>
              </a:rPr>
              <a:t>We can also see below that customers complaints are decreasing in response to the improvements in service delivery.</a:t>
            </a:r>
            <a:endParaRPr lang="en-US" sz="800" dirty="0">
              <a:latin typeface="+mn-lt"/>
            </a:endParaRPr>
          </a:p>
        </p:txBody>
      </p:sp>
      <p:sp>
        <p:nvSpPr>
          <p:cNvPr id="2" name="Rectangle 1"/>
          <p:cNvSpPr/>
          <p:nvPr/>
        </p:nvSpPr>
        <p:spPr>
          <a:xfrm>
            <a:off x="5781084" y="990600"/>
            <a:ext cx="3058115" cy="646331"/>
          </a:xfrm>
          <a:prstGeom prst="rect">
            <a:avLst/>
          </a:prstGeom>
        </p:spPr>
        <p:txBody>
          <a:bodyPr wrap="square">
            <a:spAutoFit/>
          </a:bodyPr>
          <a:lstStyle/>
          <a:p>
            <a:pPr algn="ctr"/>
            <a:r>
              <a:rPr lang="en-US" b="1" dirty="0" smtClean="0">
                <a:solidFill>
                  <a:srgbClr val="002060"/>
                </a:solidFill>
              </a:rPr>
              <a:t>Post Improvement</a:t>
            </a:r>
          </a:p>
          <a:p>
            <a:pPr algn="ctr"/>
            <a:r>
              <a:rPr lang="en-US" b="1" dirty="0" smtClean="0">
                <a:solidFill>
                  <a:srgbClr val="002060"/>
                </a:solidFill>
              </a:rPr>
              <a:t> Capability</a:t>
            </a:r>
            <a:endParaRPr lang="en-US" b="1"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794" y="4495800"/>
            <a:ext cx="2640082" cy="1905000"/>
          </a:xfrm>
          <a:prstGeom prst="rect">
            <a:avLst/>
          </a:prstGeom>
        </p:spPr>
      </p:pic>
      <p:sp>
        <p:nvSpPr>
          <p:cNvPr id="15" name="Oval Callout 14"/>
          <p:cNvSpPr/>
          <p:nvPr/>
        </p:nvSpPr>
        <p:spPr>
          <a:xfrm>
            <a:off x="25730" y="3657600"/>
            <a:ext cx="2412670" cy="1060624"/>
          </a:xfrm>
          <a:prstGeom prst="wedgeEllipseCallout">
            <a:avLst>
              <a:gd name="adj1" fmla="val 27058"/>
              <a:gd name="adj2" fmla="val 99439"/>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1400" b="1" spc="150" dirty="0" smtClean="0">
                <a:ln w="11430"/>
                <a:solidFill>
                  <a:srgbClr val="FF6600"/>
                </a:solidFill>
              </a:rPr>
              <a:t>I’m telling you Homer, the guy was on time and did a great job!</a:t>
            </a:r>
            <a:endParaRPr lang="en-US" sz="1400" b="1" spc="150" dirty="0">
              <a:ln w="11430"/>
              <a:solidFill>
                <a:srgbClr val="FF6600"/>
              </a:solidFill>
            </a:endParaRPr>
          </a:p>
        </p:txBody>
      </p:sp>
      <p:graphicFrame>
        <p:nvGraphicFramePr>
          <p:cNvPr id="18" name="Chart 17"/>
          <p:cNvGraphicFramePr>
            <a:graphicFrameLocks/>
          </p:cNvGraphicFramePr>
          <p:nvPr>
            <p:extLst>
              <p:ext uri="{D42A27DB-BD31-4B8C-83A1-F6EECF244321}">
                <p14:modId xmlns:p14="http://schemas.microsoft.com/office/powerpoint/2010/main" xmlns="" val="2907822031"/>
              </p:ext>
            </p:extLst>
          </p:nvPr>
        </p:nvGraphicFramePr>
        <p:xfrm>
          <a:off x="2776536" y="4032840"/>
          <a:ext cx="6367463" cy="2800351"/>
        </p:xfrm>
        <a:graphic>
          <a:graphicData uri="http://schemas.openxmlformats.org/drawingml/2006/chart">
            <c:chart xmlns:c="http://schemas.openxmlformats.org/drawingml/2006/chart" xmlns:r="http://schemas.openxmlformats.org/officeDocument/2006/relationships" r:id="rId4"/>
          </a:graphicData>
        </a:graphic>
      </p:graphicFrame>
      <p:sp>
        <p:nvSpPr>
          <p:cNvPr id="19" name="Rounded Rectangular Callout 18"/>
          <p:cNvSpPr/>
          <p:nvPr/>
        </p:nvSpPr>
        <p:spPr>
          <a:xfrm>
            <a:off x="4572000" y="4572000"/>
            <a:ext cx="2057400" cy="367382"/>
          </a:xfrm>
          <a:prstGeom prst="wedgeRoundRectCallout">
            <a:avLst>
              <a:gd name="adj1" fmla="val -9615"/>
              <a:gd name="adj2" fmla="val 17808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dirty="0" smtClean="0">
                <a:solidFill>
                  <a:srgbClr val="0000FF"/>
                </a:solidFill>
              </a:rPr>
              <a:t>May 2010 Improvements Implemented!</a:t>
            </a:r>
            <a:endParaRPr lang="en-US" sz="1300" dirty="0">
              <a:solidFill>
                <a:srgbClr val="0000FF"/>
              </a:solidFill>
            </a:endParaRPr>
          </a:p>
        </p:txBody>
      </p:sp>
      <p:sp>
        <p:nvSpPr>
          <p:cNvPr id="14" name="Text Box 9"/>
          <p:cNvSpPr txBox="1">
            <a:spLocks noChangeArrowheads="1"/>
          </p:cNvSpPr>
          <p:nvPr/>
        </p:nvSpPr>
        <p:spPr bwMode="auto">
          <a:xfrm>
            <a:off x="0" y="6629400"/>
            <a:ext cx="342900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dirty="0" smtClean="0">
                <a:latin typeface="+mn-lt"/>
              </a:rPr>
              <a:t>* Capability Analysis Courtesy of Thomas  A. Little  Consulting</a:t>
            </a:r>
            <a:endParaRPr lang="en-US" sz="1000" dirty="0">
              <a:latin typeface="+mn-lt"/>
            </a:endParaRPr>
          </a:p>
        </p:txBody>
      </p:sp>
      <p:pic>
        <p:nvPicPr>
          <p:cNvPr id="5122"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7640" y="838200"/>
            <a:ext cx="539496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a:spLocks noGrp="1"/>
          </p:cNvSpPr>
          <p:nvPr>
            <p:ph type="title"/>
          </p:nvPr>
        </p:nvSpPr>
        <p:spPr>
          <a:xfrm>
            <a:off x="0" y="209490"/>
            <a:ext cx="3821589" cy="323910"/>
          </a:xfrm>
        </p:spPr>
        <p:txBody>
          <a:bodyPr>
            <a:noAutofit/>
          </a:bodyPr>
          <a:lstStyle/>
          <a:p>
            <a:pPr algn="l"/>
            <a:r>
              <a:rPr lang="en-US" sz="2800" b="1" dirty="0" smtClean="0">
                <a:solidFill>
                  <a:srgbClr val="0070C0"/>
                </a:solidFill>
              </a:rPr>
              <a:t>Forecasted </a:t>
            </a:r>
            <a:br>
              <a:rPr lang="en-US" sz="2800" b="1" dirty="0" smtClean="0">
                <a:solidFill>
                  <a:srgbClr val="0070C0"/>
                </a:solidFill>
              </a:rPr>
            </a:br>
            <a:r>
              <a:rPr lang="en-US" sz="2800" b="1" dirty="0" smtClean="0">
                <a:solidFill>
                  <a:srgbClr val="0070C0"/>
                </a:solidFill>
              </a:rPr>
              <a:t>Process Capability</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rgbClr val="FF6600"/>
                </a:solidFill>
                <a:effectLst>
                  <a:outerShdw blurRad="50800" dist="39000" dir="5460000" algn="tl">
                    <a:srgbClr val="000000">
                      <a:alpha val="38000"/>
                    </a:srgbClr>
                  </a:outerShdw>
                </a:effectLst>
              </a:rPr>
              <a:t>I</a:t>
            </a:r>
            <a:r>
              <a:rPr lang="en-US" sz="2000" b="1" dirty="0" smtClean="0">
                <a:ln w="11430"/>
                <a:solidFill>
                  <a:srgbClr val="0070C0"/>
                </a:solidFill>
                <a:effectLst>
                  <a:outerShdw blurRad="50800" dist="39000" dir="5460000" algn="tl">
                    <a:srgbClr val="000000">
                      <a:alpha val="38000"/>
                    </a:srgbClr>
                  </a:outerShdw>
                </a:effectLst>
              </a:rPr>
              <a:t>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9" name="Title 3"/>
          <p:cNvSpPr txBox="1">
            <a:spLocks/>
          </p:cNvSpPr>
          <p:nvPr/>
        </p:nvSpPr>
        <p:spPr>
          <a:xfrm>
            <a:off x="3204356" y="152400"/>
            <a:ext cx="4720444"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Capability Analysis Shows on Average We </a:t>
            </a:r>
            <a:r>
              <a:rPr lang="en-US" sz="1600" dirty="0">
                <a:solidFill>
                  <a:srgbClr val="002060"/>
                </a:solidFill>
                <a:latin typeface="+mn-lt"/>
              </a:rPr>
              <a:t>C</a:t>
            </a:r>
            <a:r>
              <a:rPr lang="en-US" sz="1600" dirty="0" smtClean="0">
                <a:solidFill>
                  <a:srgbClr val="002060"/>
                </a:solidFill>
                <a:latin typeface="+mn-lt"/>
              </a:rPr>
              <a:t>an </a:t>
            </a:r>
            <a:r>
              <a:rPr lang="en-US" sz="1600" dirty="0">
                <a:solidFill>
                  <a:srgbClr val="002060"/>
                </a:solidFill>
                <a:latin typeface="+mn-lt"/>
              </a:rPr>
              <a:t>N</a:t>
            </a:r>
            <a:r>
              <a:rPr lang="en-US" sz="1600" dirty="0" smtClean="0">
                <a:solidFill>
                  <a:srgbClr val="002060"/>
                </a:solidFill>
                <a:latin typeface="+mn-lt"/>
              </a:rPr>
              <a:t>ow Expect to Meet Service Specifications</a:t>
            </a:r>
            <a:endParaRPr lang="en-US" sz="1800" b="1" dirty="0">
              <a:solidFill>
                <a:srgbClr val="0070C0"/>
              </a:solidFill>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1872" y="3813048"/>
            <a:ext cx="3633928" cy="2663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179294"/>
            <a:ext cx="3850094" cy="2630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3810000"/>
            <a:ext cx="4272516"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6572" y="914400"/>
            <a:ext cx="4262628"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ular Callout 9"/>
          <p:cNvSpPr/>
          <p:nvPr/>
        </p:nvSpPr>
        <p:spPr>
          <a:xfrm>
            <a:off x="4671872" y="6019800"/>
            <a:ext cx="2262328" cy="685800"/>
          </a:xfrm>
          <a:prstGeom prst="wedgeRoundRectCallout">
            <a:avLst>
              <a:gd name="adj1" fmla="val 33301"/>
              <a:gd name="adj2" fmla="val -206409"/>
              <a:gd name="adj3" fmla="val 16667"/>
            </a:avLst>
          </a:prstGeom>
          <a:gradFill>
            <a:gsLst>
              <a:gs pos="23000">
                <a:schemeClr val="bg1">
                  <a:lumMod val="85000"/>
                </a:schemeClr>
              </a:gs>
              <a:gs pos="56000">
                <a:schemeClr val="bg1"/>
              </a:gs>
              <a:gs pos="100000">
                <a:schemeClr val="bg1"/>
              </a:gs>
            </a:gsLst>
            <a:lin ang="16200000" scaled="1"/>
          </a:gradFill>
          <a:ln>
            <a:solidFill>
              <a:schemeClr val="accent3">
                <a:lumMod val="60000"/>
                <a:lumOff val="40000"/>
              </a:schemeClr>
            </a:solidFill>
          </a:ln>
          <a:scene3d>
            <a:camera prst="orthographicFront"/>
            <a:lightRig rig="threePt" dir="t"/>
          </a:scene3d>
          <a:sp3d>
            <a:bevelT/>
          </a:sp3d>
        </p:spPr>
        <p:style>
          <a:lnRef idx="1">
            <a:schemeClr val="accent3"/>
          </a:lnRef>
          <a:fillRef idx="1001">
            <a:schemeClr val="lt1"/>
          </a:fillRef>
          <a:effectRef idx="1">
            <a:schemeClr val="accent3"/>
          </a:effectRef>
          <a:fontRef idx="minor">
            <a:schemeClr val="dk1"/>
          </a:fontRef>
        </p:style>
        <p:txBody>
          <a:bodyPr rtlCol="0" anchor="ctr"/>
          <a:lstStyle/>
          <a:p>
            <a:pPr algn="ctr"/>
            <a:r>
              <a:rPr lang="en-US" sz="1300" dirty="0" smtClean="0">
                <a:solidFill>
                  <a:srgbClr val="FF0000"/>
                </a:solidFill>
              </a:rPr>
              <a:t>Now We </a:t>
            </a:r>
            <a:r>
              <a:rPr lang="en-US" sz="1300" dirty="0">
                <a:solidFill>
                  <a:srgbClr val="FF0000"/>
                </a:solidFill>
              </a:rPr>
              <a:t>a</a:t>
            </a:r>
            <a:r>
              <a:rPr lang="en-US" sz="1300" dirty="0" smtClean="0">
                <a:solidFill>
                  <a:srgbClr val="FF0000"/>
                </a:solidFill>
              </a:rPr>
              <a:t>re </a:t>
            </a:r>
            <a:r>
              <a:rPr lang="en-US" sz="1300" dirty="0">
                <a:solidFill>
                  <a:srgbClr val="FF0000"/>
                </a:solidFill>
              </a:rPr>
              <a:t>o</a:t>
            </a:r>
            <a:r>
              <a:rPr lang="en-US" sz="1300" dirty="0" smtClean="0">
                <a:solidFill>
                  <a:srgbClr val="FF0000"/>
                </a:solidFill>
              </a:rPr>
              <a:t>n Target and Ready to Fully </a:t>
            </a:r>
            <a:r>
              <a:rPr lang="en-US" sz="1300" dirty="0">
                <a:solidFill>
                  <a:srgbClr val="FF0000"/>
                </a:solidFill>
              </a:rPr>
              <a:t>I</a:t>
            </a:r>
            <a:r>
              <a:rPr lang="en-US" sz="1300" dirty="0" smtClean="0">
                <a:solidFill>
                  <a:srgbClr val="FF0000"/>
                </a:solidFill>
              </a:rPr>
              <a:t>mplement the Solution!</a:t>
            </a:r>
            <a:endParaRPr lang="en-US" sz="1300" dirty="0">
              <a:solidFill>
                <a:srgbClr val="FF0000"/>
              </a:solidFill>
            </a:endParaRPr>
          </a:p>
        </p:txBody>
      </p:sp>
      <p:sp>
        <p:nvSpPr>
          <p:cNvPr id="12" name="Rounded Rectangular Callout 11"/>
          <p:cNvSpPr/>
          <p:nvPr/>
        </p:nvSpPr>
        <p:spPr>
          <a:xfrm>
            <a:off x="1447800" y="1066800"/>
            <a:ext cx="1981200" cy="685800"/>
          </a:xfrm>
          <a:prstGeom prst="wedgeRoundRectCallout">
            <a:avLst>
              <a:gd name="adj1" fmla="val -44091"/>
              <a:gd name="adj2" fmla="val 168387"/>
              <a:gd name="adj3" fmla="val 16667"/>
            </a:avLst>
          </a:prstGeom>
          <a:gradFill>
            <a:gsLst>
              <a:gs pos="23000">
                <a:schemeClr val="bg1">
                  <a:lumMod val="85000"/>
                </a:schemeClr>
              </a:gs>
              <a:gs pos="56000">
                <a:schemeClr val="bg1"/>
              </a:gs>
              <a:gs pos="100000">
                <a:schemeClr val="bg1"/>
              </a:gs>
            </a:gsLst>
            <a:lin ang="16200000" scaled="1"/>
          </a:gradFill>
          <a:ln>
            <a:solidFill>
              <a:schemeClr val="accent3">
                <a:lumMod val="60000"/>
                <a:lumOff val="40000"/>
              </a:schemeClr>
            </a:solidFill>
          </a:ln>
          <a:scene3d>
            <a:camera prst="orthographicFront"/>
            <a:lightRig rig="threePt" dir="t"/>
          </a:scene3d>
          <a:sp3d>
            <a:bevelT/>
          </a:sp3d>
        </p:spPr>
        <p:style>
          <a:lnRef idx="1">
            <a:schemeClr val="accent3"/>
          </a:lnRef>
          <a:fillRef idx="1001">
            <a:schemeClr val="lt1"/>
          </a:fillRef>
          <a:effectRef idx="1">
            <a:schemeClr val="accent3"/>
          </a:effectRef>
          <a:fontRef idx="minor">
            <a:schemeClr val="dk1"/>
          </a:fontRef>
        </p:style>
        <p:txBody>
          <a:bodyPr tIns="182880" rtlCol="0" anchor="ctr"/>
          <a:lstStyle/>
          <a:p>
            <a:pPr algn="ctr"/>
            <a:r>
              <a:rPr lang="en-US" sz="1300" dirty="0">
                <a:solidFill>
                  <a:srgbClr val="FF0000"/>
                </a:solidFill>
              </a:rPr>
              <a:t>This Process Simply Missed </a:t>
            </a:r>
            <a:r>
              <a:rPr lang="en-US" sz="1300" dirty="0" smtClean="0">
                <a:solidFill>
                  <a:srgbClr val="FF0000"/>
                </a:solidFill>
              </a:rPr>
              <a:t>the Mark </a:t>
            </a:r>
            <a:r>
              <a:rPr lang="en-US" sz="1300" dirty="0">
                <a:solidFill>
                  <a:srgbClr val="FF0000"/>
                </a:solidFill>
              </a:rPr>
              <a:t>Before Our </a:t>
            </a:r>
            <a:r>
              <a:rPr lang="en-US" sz="1300" dirty="0" smtClean="0">
                <a:solidFill>
                  <a:srgbClr val="FF0000"/>
                </a:solidFill>
              </a:rPr>
              <a:t>Analysis.</a:t>
            </a:r>
            <a:endParaRPr lang="en-US" sz="1300" dirty="0">
              <a:solidFill>
                <a:srgbClr val="FF0000"/>
              </a:solidFill>
            </a:endParaRPr>
          </a:p>
          <a:p>
            <a:pPr algn="ctr"/>
            <a:endParaRPr lang="en-US" sz="1300" dirty="0">
              <a:solidFill>
                <a:srgbClr val="FF0000"/>
              </a:solidFill>
            </a:endParaRPr>
          </a:p>
        </p:txBody>
      </p:sp>
    </p:spTree>
    <p:extLst>
      <p:ext uri="{BB962C8B-B14F-4D97-AF65-F5344CB8AC3E}">
        <p14:creationId xmlns:p14="http://schemas.microsoft.com/office/powerpoint/2010/main" xmlns="" val="2842451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a:spLocks noGrp="1"/>
          </p:cNvSpPr>
          <p:nvPr>
            <p:ph type="title"/>
          </p:nvPr>
        </p:nvSpPr>
        <p:spPr>
          <a:xfrm>
            <a:off x="0" y="209490"/>
            <a:ext cx="3821589" cy="323910"/>
          </a:xfrm>
        </p:spPr>
        <p:txBody>
          <a:bodyPr>
            <a:noAutofit/>
          </a:bodyPr>
          <a:lstStyle/>
          <a:p>
            <a:pPr algn="l"/>
            <a:r>
              <a:rPr lang="en-US" sz="2800" b="1" dirty="0" smtClean="0">
                <a:solidFill>
                  <a:srgbClr val="0070C0"/>
                </a:solidFill>
              </a:rPr>
              <a:t>Updated Process</a:t>
            </a:r>
            <a:br>
              <a:rPr lang="en-US" sz="2800" b="1" dirty="0" smtClean="0">
                <a:solidFill>
                  <a:srgbClr val="0070C0"/>
                </a:solidFill>
              </a:rPr>
            </a:br>
            <a:r>
              <a:rPr lang="en-US" sz="2800" b="1" dirty="0" smtClean="0">
                <a:solidFill>
                  <a:srgbClr val="0070C0"/>
                </a:solidFill>
              </a:rPr>
              <a:t>Map w/SOPs</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chemeClr val="tx2">
                    <a:lumMod val="60000"/>
                    <a:lumOff val="40000"/>
                  </a:schemeClr>
                </a:solidFill>
                <a:effectLst>
                  <a:outerShdw blurRad="50800" dist="39000" dir="5460000" algn="tl">
                    <a:srgbClr val="000000">
                      <a:alpha val="38000"/>
                    </a:srgbClr>
                  </a:outerShdw>
                </a:effectLst>
              </a:rPr>
              <a:t>I</a:t>
            </a:r>
            <a:r>
              <a:rPr lang="en-US" sz="2000" b="1" dirty="0" smtClean="0">
                <a:ln w="11430"/>
                <a:solidFill>
                  <a:srgbClr val="FF6600"/>
                </a:solidFill>
                <a:effectLst>
                  <a:outerShdw blurRad="50800" dist="39000" dir="5460000" algn="tl">
                    <a:srgbClr val="000000">
                      <a:alpha val="38000"/>
                    </a:srgbClr>
                  </a:outerShdw>
                </a:effectLst>
              </a:rPr>
              <a:t>C</a:t>
            </a:r>
            <a:endParaRPr lang="en-US" sz="2000" b="1" cap="none" spc="0" dirty="0">
              <a:ln w="11430"/>
              <a:solidFill>
                <a:srgbClr val="FF6600"/>
              </a:solidFill>
              <a:effectLst>
                <a:outerShdw blurRad="50800" dist="39000" dir="5460000" algn="tl">
                  <a:srgbClr val="000000">
                    <a:alpha val="38000"/>
                  </a:srgbClr>
                </a:outerShdw>
              </a:effectLst>
            </a:endParaRPr>
          </a:p>
        </p:txBody>
      </p:sp>
      <p:sp>
        <p:nvSpPr>
          <p:cNvPr id="9" name="Title 3"/>
          <p:cNvSpPr txBox="1">
            <a:spLocks/>
          </p:cNvSpPr>
          <p:nvPr/>
        </p:nvSpPr>
        <p:spPr>
          <a:xfrm>
            <a:off x="2672934" y="123855"/>
            <a:ext cx="5480466"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a:solidFill>
                  <a:srgbClr val="002060"/>
                </a:solidFill>
                <a:latin typeface="+mn-lt"/>
              </a:rPr>
              <a:t>K</a:t>
            </a:r>
            <a:r>
              <a:rPr lang="en-US" sz="1600" dirty="0" smtClean="0">
                <a:solidFill>
                  <a:srgbClr val="002060"/>
                </a:solidFill>
                <a:latin typeface="+mn-lt"/>
              </a:rPr>
              <a:t>ey Process Improvements: 1) Increased Efficiency 2) Increased </a:t>
            </a:r>
            <a:r>
              <a:rPr lang="en-US" sz="1600" dirty="0">
                <a:solidFill>
                  <a:srgbClr val="002060"/>
                </a:solidFill>
                <a:latin typeface="+mn-lt"/>
              </a:rPr>
              <a:t>C</a:t>
            </a:r>
            <a:r>
              <a:rPr lang="en-US" sz="1600" dirty="0" smtClean="0">
                <a:solidFill>
                  <a:srgbClr val="002060"/>
                </a:solidFill>
                <a:latin typeface="+mn-lt"/>
              </a:rPr>
              <a:t>ustomer Contact 3) Key SOP’s are Now in Place</a:t>
            </a:r>
            <a:endParaRPr lang="en-US" sz="1800" b="1" dirty="0">
              <a:solidFill>
                <a:srgbClr val="0070C0"/>
              </a:solidFill>
            </a:endParaRPr>
          </a:p>
        </p:txBody>
      </p:sp>
      <p:pic>
        <p:nvPicPr>
          <p:cNvPr id="6199" name="Picture 5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 y="1600200"/>
            <a:ext cx="91440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Rounded Rectangle 66"/>
          <p:cNvSpPr/>
          <p:nvPr/>
        </p:nvSpPr>
        <p:spPr>
          <a:xfrm>
            <a:off x="7086600" y="2200274"/>
            <a:ext cx="1950669" cy="3809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srgbClr val="002060"/>
                </a:solidFill>
              </a:rPr>
              <a:t>SOP-Process </a:t>
            </a:r>
          </a:p>
          <a:p>
            <a:pPr algn="ctr"/>
            <a:r>
              <a:rPr lang="en-US" sz="1100" dirty="0" smtClean="0">
                <a:solidFill>
                  <a:srgbClr val="002060"/>
                </a:solidFill>
              </a:rPr>
              <a:t>Improvement Steps</a:t>
            </a:r>
            <a:endParaRPr lang="en-US" sz="1100" dirty="0">
              <a:solidFill>
                <a:srgbClr val="002060"/>
              </a:solidFill>
            </a:endParaRPr>
          </a:p>
        </p:txBody>
      </p:sp>
      <p:sp>
        <p:nvSpPr>
          <p:cNvPr id="68" name="Rounded Rectangle 67"/>
          <p:cNvSpPr/>
          <p:nvPr/>
        </p:nvSpPr>
        <p:spPr>
          <a:xfrm>
            <a:off x="7086600" y="2696691"/>
            <a:ext cx="1950669" cy="3513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solidFill>
                  <a:srgbClr val="FF0000"/>
                </a:solidFill>
              </a:rPr>
              <a:t>SOP-Customer </a:t>
            </a:r>
            <a:r>
              <a:rPr lang="en-US" sz="1200" dirty="0">
                <a:solidFill>
                  <a:srgbClr val="FF0000"/>
                </a:solidFill>
              </a:rPr>
              <a:t>Interaction</a:t>
            </a:r>
          </a:p>
        </p:txBody>
      </p:sp>
      <p:sp>
        <p:nvSpPr>
          <p:cNvPr id="70" name="Rounded Rectangular Callout 69"/>
          <p:cNvSpPr/>
          <p:nvPr/>
        </p:nvSpPr>
        <p:spPr>
          <a:xfrm>
            <a:off x="4343400" y="5638800"/>
            <a:ext cx="1221178" cy="381000"/>
          </a:xfrm>
          <a:prstGeom prst="wedgeRoundRectCallout">
            <a:avLst>
              <a:gd name="adj1" fmla="val 3932"/>
              <a:gd name="adj2" fmla="val -151409"/>
              <a:gd name="adj3" fmla="val 16667"/>
            </a:avLst>
          </a:prstGeom>
          <a:gradFill>
            <a:gsLst>
              <a:gs pos="23000">
                <a:schemeClr val="bg1">
                  <a:lumMod val="85000"/>
                </a:schemeClr>
              </a:gs>
              <a:gs pos="56000">
                <a:schemeClr val="bg1"/>
              </a:gs>
              <a:gs pos="100000">
                <a:schemeClr val="bg1"/>
              </a:gs>
            </a:gsLst>
            <a:lin ang="16200000" scaled="1"/>
          </a:gradFill>
          <a:ln>
            <a:solidFill>
              <a:schemeClr val="accent3">
                <a:lumMod val="60000"/>
                <a:lumOff val="40000"/>
              </a:schemeClr>
            </a:solidFill>
          </a:ln>
          <a:scene3d>
            <a:camera prst="orthographicFront"/>
            <a:lightRig rig="threePt" dir="t"/>
          </a:scene3d>
          <a:sp3d>
            <a:bevelT/>
          </a:sp3d>
        </p:spPr>
        <p:style>
          <a:lnRef idx="1">
            <a:schemeClr val="accent3"/>
          </a:lnRef>
          <a:fillRef idx="1001">
            <a:schemeClr val="lt1"/>
          </a:fillRef>
          <a:effectRef idx="1">
            <a:schemeClr val="accent3"/>
          </a:effectRef>
          <a:fontRef idx="minor">
            <a:schemeClr val="dk1"/>
          </a:fontRef>
        </p:style>
        <p:txBody>
          <a:bodyPr rtlCol="0" anchor="ctr"/>
          <a:lstStyle/>
          <a:p>
            <a:pPr algn="ctr"/>
            <a:r>
              <a:rPr lang="en-US" sz="1300" dirty="0" smtClean="0">
                <a:solidFill>
                  <a:srgbClr val="002060"/>
                </a:solidFill>
              </a:rPr>
              <a:t>Gather VOC</a:t>
            </a:r>
            <a:endParaRPr lang="en-US" sz="1300" dirty="0">
              <a:solidFill>
                <a:srgbClr val="002060"/>
              </a:solidFill>
            </a:endParaRPr>
          </a:p>
        </p:txBody>
      </p:sp>
      <p:sp>
        <p:nvSpPr>
          <p:cNvPr id="71" name="Rounded Rectangular Callout 70"/>
          <p:cNvSpPr/>
          <p:nvPr/>
        </p:nvSpPr>
        <p:spPr>
          <a:xfrm>
            <a:off x="6172200" y="5638800"/>
            <a:ext cx="1221178" cy="381000"/>
          </a:xfrm>
          <a:prstGeom prst="wedgeRoundRectCallout">
            <a:avLst>
              <a:gd name="adj1" fmla="val -6988"/>
              <a:gd name="adj2" fmla="val -148909"/>
              <a:gd name="adj3" fmla="val 16667"/>
            </a:avLst>
          </a:prstGeom>
          <a:gradFill>
            <a:gsLst>
              <a:gs pos="23000">
                <a:schemeClr val="bg1">
                  <a:lumMod val="85000"/>
                </a:schemeClr>
              </a:gs>
              <a:gs pos="56000">
                <a:schemeClr val="bg1"/>
              </a:gs>
              <a:gs pos="100000">
                <a:schemeClr val="bg1"/>
              </a:gs>
            </a:gsLst>
            <a:lin ang="16200000" scaled="1"/>
          </a:gradFill>
          <a:ln>
            <a:solidFill>
              <a:schemeClr val="accent3">
                <a:lumMod val="60000"/>
                <a:lumOff val="40000"/>
              </a:schemeClr>
            </a:solidFill>
          </a:ln>
          <a:scene3d>
            <a:camera prst="orthographicFront"/>
            <a:lightRig rig="threePt" dir="t"/>
          </a:scene3d>
          <a:sp3d>
            <a:bevelT/>
          </a:sp3d>
        </p:spPr>
        <p:style>
          <a:lnRef idx="1">
            <a:schemeClr val="accent3"/>
          </a:lnRef>
          <a:fillRef idx="1001">
            <a:schemeClr val="lt1"/>
          </a:fillRef>
          <a:effectRef idx="1">
            <a:schemeClr val="accent3"/>
          </a:effectRef>
          <a:fontRef idx="minor">
            <a:schemeClr val="dk1"/>
          </a:fontRef>
        </p:style>
        <p:txBody>
          <a:bodyPr rtlCol="0" anchor="ctr"/>
          <a:lstStyle/>
          <a:p>
            <a:pPr algn="ctr"/>
            <a:r>
              <a:rPr lang="en-US" sz="1300" dirty="0" smtClean="0">
                <a:solidFill>
                  <a:srgbClr val="002060"/>
                </a:solidFill>
              </a:rPr>
              <a:t>Gather VOC</a:t>
            </a:r>
            <a:endParaRPr lang="en-US" sz="1300" dirty="0">
              <a:solidFill>
                <a:srgbClr val="002060"/>
              </a:solidFill>
            </a:endParaRPr>
          </a:p>
        </p:txBody>
      </p:sp>
      <p:sp>
        <p:nvSpPr>
          <p:cNvPr id="72" name="Rounded Rectangular Callout 71"/>
          <p:cNvSpPr/>
          <p:nvPr/>
        </p:nvSpPr>
        <p:spPr>
          <a:xfrm>
            <a:off x="3048000" y="4267200"/>
            <a:ext cx="1221178" cy="381000"/>
          </a:xfrm>
          <a:prstGeom prst="wedgeRoundRectCallout">
            <a:avLst>
              <a:gd name="adj1" fmla="val -6988"/>
              <a:gd name="adj2" fmla="val -148909"/>
              <a:gd name="adj3" fmla="val 16667"/>
            </a:avLst>
          </a:prstGeom>
          <a:gradFill>
            <a:gsLst>
              <a:gs pos="23000">
                <a:schemeClr val="bg1">
                  <a:lumMod val="85000"/>
                </a:schemeClr>
              </a:gs>
              <a:gs pos="56000">
                <a:schemeClr val="bg1"/>
              </a:gs>
              <a:gs pos="100000">
                <a:schemeClr val="bg1"/>
              </a:gs>
            </a:gsLst>
            <a:lin ang="16200000" scaled="1"/>
          </a:gradFill>
          <a:ln>
            <a:solidFill>
              <a:schemeClr val="accent3">
                <a:lumMod val="60000"/>
                <a:lumOff val="40000"/>
              </a:schemeClr>
            </a:solidFill>
          </a:ln>
          <a:scene3d>
            <a:camera prst="orthographicFront"/>
            <a:lightRig rig="threePt" dir="t"/>
          </a:scene3d>
          <a:sp3d>
            <a:bevelT/>
          </a:sp3d>
        </p:spPr>
        <p:style>
          <a:lnRef idx="1">
            <a:schemeClr val="accent3"/>
          </a:lnRef>
          <a:fillRef idx="1001">
            <a:schemeClr val="lt1"/>
          </a:fillRef>
          <a:effectRef idx="1">
            <a:schemeClr val="accent3"/>
          </a:effectRef>
          <a:fontRef idx="minor">
            <a:schemeClr val="dk1"/>
          </a:fontRef>
        </p:style>
        <p:txBody>
          <a:bodyPr rtlCol="0" anchor="ctr"/>
          <a:lstStyle/>
          <a:p>
            <a:pPr algn="ctr"/>
            <a:r>
              <a:rPr lang="en-US" sz="1300" dirty="0" smtClean="0">
                <a:solidFill>
                  <a:srgbClr val="002060"/>
                </a:solidFill>
              </a:rPr>
              <a:t>Gather VOC</a:t>
            </a:r>
            <a:endParaRPr lang="en-US" sz="1300" dirty="0">
              <a:solidFill>
                <a:srgbClr val="002060"/>
              </a:solidFill>
            </a:endParaRPr>
          </a:p>
        </p:txBody>
      </p:sp>
      <p:sp>
        <p:nvSpPr>
          <p:cNvPr id="3" name="AutoShape 57" descr="data:image/jpg;base64,/9j/4AAQSkZJRgABAQAAAQABAAD/2wCEAAkGBhQSEBQSExQWFBMVGBsVFxUVGBscHRwcFBgXHBYaGhgdGyceFxkjGhYYJTIgJic1MTg4Fx89NzAqNSgrOCoBCQoKDgwOGg8PGjQkHyQ1KjYvLi8sNSk1LCksKi0sLC0wLDIyMDE0KiwqMSwsLCwpNDUqKS8qLC0sNC0sLy8sLP/AABEIAGAAgAMBIgACEQEDEQH/xAAcAAACAgIDAAAAAAAAAAAAAAAABQQGAwcBAgj/xAA/EAACAQIEAwYEAgYJBQAAAAABAgMAEQQSITEFIkEGE1FhcYEyQoKRYrEUI1KSodEHM2NywcLS4vAVNEOio//EABoBAAIDAQEAAAAAAAAAAAAAAAAEAQMFAgb/xAAtEQACAgECAwYFBQAAAAAAAAAAAQIRAwQhEjFRBRNBcZHRUmGhwfAUIjOisf/aAAwDAQACEQMRAD8A3fRRRQAUUUUAFFFFABSrivFGVhDEB3hGZmPwop2JHzMbGy+RJ0GrWqtxfCSjFMYin6xQ5L5tClkC2BF773vpY6G4qnO5qDcOZ3BJypnaTAK5vJ+tPjJzD2U8o9hRHgEjOaMd03jHyg+qjlb3FRDj5Y798ihRvJG+YDzZWVWA8xfz0rOMcpJF7kWJA6ZtRcdAelYL72Mrbd+Y7Uaqh1wriveEo4CyKATbZlOgZfcWI6HxuCWNU3/qKxYiKVrhbsjEAnlZCxJA6Aop9quKsCAQbg6gjzrc0+V5IW+YnkjwyOaKKKYKwooooAKKKKACiiigAooooAKTcfg5onBIYkxadQ4J/gyA39fGnNL+OYeJoWaVsixguJASChAIzAg62BOnWuZK1RMXTsT4LBusSiRg8gHMVBAPoGJa3qaU4vh5R4xh40UjOzX5VKtYFbgHXMVNtuSmPDeJuYwJVY4i5BjWMg78ulyqgrlNy1tT4V0ixJE8kMmUSKquEU3sjacxsObNuOl18az5Qe9od4oulYowWMaPEscRZXAAjQHNdWtdksOZmay2HhbrV84RCyQRqwswUC3h4L7Cw9qq3aMFcMZFfu5ozmhfS4c6ZRf9pSVI8/Ks/Yjtc2KeWCXKZIgpDgWzA3DXGwINttOYaVfpsaVyQrnmoyUH4ltooopsrCiiigAooooAKg8U4kYu7CpnMjlPiy2sjNe5B/Zt71OpR2imVRCWNiJQQNz8LA2UanfoKAMg4w9v+3f2eM/564k42wXMYJAPNo+vo5rFgMSsiBlN1OoPuQdDqCCCLGk/akSkRmFirm6gbi4eJiSuzWQSb1MqSslKy41ixWESVDHIodG0KsLg9dvWsfDcZ3sSSEZSw1XwINmF+uoNSaggr/HcaYu7w8J7sZbkruqLZVVdLC50v0CnyrWPA+LpC7YuVnknYmOGEMSz3/rHfc5c1gD+E2BsKtvabjCxy4nEN8EeWMebIPhH1sR96V9keGRx4WJlUZ3QM7/MxJN7ne3ltVcnzsSnlqd9OXn1FmIw+Oxj95JaIdM+mUHoqC5HqdT1NZ8Oj8KYYqM98bBZVflBRmXNltcqQcpub7Gn4mJlKj4UW7f3n+Eeygn6lpV2tYfo8oPSNj9xp/EVCm+S5C6/kU3u/n+f4XPhvb/CygZ37hjusugH1/AR71YopQwDKQVOoINwfQjevPHF8cUhUKbNJYX8BbmPr09xXXsZ2okwE6FCe5LKskV+UqSASF2DjcEeFjepjO+ZsOJ6Loooqw4CiiigBHhMXJiM2ZjCFOUwr/WA/wBo52uNRkFtdGap8GFVPhUAnc7k+rHU+5rjiWALfrI7CZRYX2Yb5H/Ceh6HUdQeuDxgkQMLjcEHdSNGVh0YHQ12jli/Dp3c8sfysRMvpLfP/wDRWP1Co/HX7tO+1PcsHsOobkYe4c/as3aPEiExTkMVDGJ8oubSgZTYb2dF+5pPxbtBBJh5EzsCyEC8cm4F1+T9oCuJzik4tqyyFvcTYXt5LHimjhyyQGUgRyAqRcFpOYC4581rg1Zpf6Q41idmikVlUtawdbgEgZlN7X6kVrfG8BlEnfwsMzMJMklxvqRmA2sToRfzqTjcYQpWU92GulzbKcwI0fb72pPBqseRJRlv0+Yrm/UYpNuO1+exL49wuTEdzEDeP/yOLEhybs7KSNPisfFz5U3jVMJh1QFmWMWF9WOpPS3U2+1LOH4vPGjA6lRex6jQ/wAQal4aIySi+qpZjfq3yD2+L92r3yozk92T8DAUTn+NiXc/ibceg0A/u1V+2WP/AFRXrI1vpXVvyH3q046Syeula149ijLirX5FXIn75Dt7tp9IqIrxLsS4siTF3FZLuB0RFX3IBP5j7U47C9lHx2KUWIhjZXmfpYG4Qfia23QXPhev4iS7yN+JvsCR+Qr0P2G4OuGwEEYFmKCR/N5AGYnx3t7CpijXkx9RRRVpWFFFFACPjOPicxxCVdWLMFkCm0YvuGBHMVpf+gFXMkWJZWYDMGKSK2XYsCL5raXuDa2ugqbwnDoYY+RPhHyL008PKs7cLhO8MR9Y0/011wsiytcdaV8PKuIcSQ2Jf9HjS4Vea+RixLLYHRidNqgcZwr4fDmaPLLEArAyGzKrEamw5xqCDv433qy8Qw6wnvVVVjNklUAAAfJJYaDLex8m1+GqRi4WaOXC99IQl4rZ7qALGO46jLl08jWZ2hjxNJ5lasYwuVNQ5mbh3E5JUJEIJU5TaRQp0BBF+a1iNLfeucfweSeNkZY0Ddc5axGoIAQC4PnSjgOHxGGMi5VKtYgq43FwdCvhb7U3HFZeqP7ZD+TUlj0mhxz4oP8As/cWln1rjUo/RMj8P7ItGgQzCwJPLHbck2F3OmvhT7BYQRplBJ3JJ3JPU/8AOlK14u3g49UrHieKvlPLI3koA/MitPvofEvUz+6yNt8D9A7R8RsAiHmNwCOnif8AAeZ8qp/HMEI2iI6qw8uUqdPYn7U4wMEs797lAF92Ogy7KB8Rt6DUnapuPwECAPimD2Jyqw0uRrljGrm3jemNkqDT4cjycbVJGuMImYKp+Y5T9TW/xr1Uq2Fh0rzJxqePvVeGIQpqcgO+XmDZb2TUWsPGvTGHmDorjUMAw9GFx+dETUkZKKKK7OQooooAruFjnVAggJsWF2kRR8bEW3NrEdKmLhpzusS/Wzf5FptRXXEyKRSMRxvEKzRvFFoSpHPYjbq2oI/OkmCwJQAcoUE2UCwUX0UC50G2p6VfOMcCE3MpyvtrsfXz86ruI4NMm6E+a6j+FeO7Veutxkrh4NL2NPT91VrZkAoPAV1MC+FZWQjcEeotTDgscTvkkViSeUgm3uB+dYGCM8mRY1Km+raHJtJXQq/R18K5EI8Kup7OQfsn94/zro3ZiH8Q+qtqXYmt+Jer9hVarH0KW+GU30tfquh021GtI8f2NWRmcTyh2+Zgr28hcAgeV62W3ZOPo7j7fyrC3ZEdJD7qP5ipxaHtPT7Y3t5p/RkSy4J8zUb/ANHTgkiZDfcsrXPrqa2X2f428GFhw7ASPGgjz3IBy6Lpa+1hv0qeOyH9r/6/7qnYDs7HGwYkuw2vsPO1O4o9rSklJqK6/t+xXJ6dLbf1GiXsL2vbW21+tvKuaKK9MIH/2Q=="/>
          <p:cNvSpPr>
            <a:spLocks noChangeAspect="1" noChangeArrowheads="1"/>
          </p:cNvSpPr>
          <p:nvPr/>
        </p:nvSpPr>
        <p:spPr bwMode="auto">
          <a:xfrm>
            <a:off x="155575" y="-433388"/>
            <a:ext cx="1219200" cy="914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99379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204" y="1219200"/>
            <a:ext cx="8536996"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Title 3"/>
          <p:cNvSpPr>
            <a:spLocks noGrp="1"/>
          </p:cNvSpPr>
          <p:nvPr>
            <p:ph type="title"/>
          </p:nvPr>
        </p:nvSpPr>
        <p:spPr>
          <a:xfrm>
            <a:off x="0" y="228600"/>
            <a:ext cx="3821589" cy="323910"/>
          </a:xfrm>
        </p:spPr>
        <p:txBody>
          <a:bodyPr>
            <a:noAutofit/>
          </a:bodyPr>
          <a:lstStyle/>
          <a:p>
            <a:pPr algn="l"/>
            <a:r>
              <a:rPr lang="en-US" sz="2800" b="1" dirty="0" smtClean="0">
                <a:solidFill>
                  <a:srgbClr val="0070C0"/>
                </a:solidFill>
              </a:rPr>
              <a:t>Process Monitoring</a:t>
            </a:r>
            <a:br>
              <a:rPr lang="en-US" sz="2800" b="1" dirty="0" smtClean="0">
                <a:solidFill>
                  <a:srgbClr val="0070C0"/>
                </a:solidFill>
              </a:rPr>
            </a:br>
            <a:r>
              <a:rPr lang="en-US" sz="2800" b="1" dirty="0" smtClean="0">
                <a:solidFill>
                  <a:srgbClr val="0070C0"/>
                </a:solidFill>
              </a:rPr>
              <a:t>via Control Charts</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chemeClr val="tx2">
                    <a:lumMod val="60000"/>
                    <a:lumOff val="40000"/>
                  </a:schemeClr>
                </a:solidFill>
                <a:effectLst>
                  <a:outerShdw blurRad="50800" dist="39000" dir="5460000" algn="tl">
                    <a:srgbClr val="000000">
                      <a:alpha val="38000"/>
                    </a:srgbClr>
                  </a:outerShdw>
                </a:effectLst>
              </a:rPr>
              <a:t>I</a:t>
            </a:r>
            <a:r>
              <a:rPr lang="en-US" sz="2000" b="1" dirty="0" smtClean="0">
                <a:ln w="11430"/>
                <a:solidFill>
                  <a:srgbClr val="FF6600"/>
                </a:solidFill>
                <a:effectLst>
                  <a:outerShdw blurRad="50800" dist="39000" dir="5460000" algn="tl">
                    <a:srgbClr val="000000">
                      <a:alpha val="38000"/>
                    </a:srgbClr>
                  </a:outerShdw>
                </a:effectLst>
              </a:rPr>
              <a:t>C</a:t>
            </a:r>
            <a:endParaRPr lang="en-US" sz="2000" b="1" cap="none" spc="0" dirty="0">
              <a:ln w="11430"/>
              <a:solidFill>
                <a:srgbClr val="FF6600"/>
              </a:solidFill>
              <a:effectLst>
                <a:outerShdw blurRad="50800" dist="39000" dir="5460000" algn="tl">
                  <a:srgbClr val="000000">
                    <a:alpha val="38000"/>
                  </a:srgbClr>
                </a:outerShdw>
              </a:effectLst>
            </a:endParaRPr>
          </a:p>
        </p:txBody>
      </p:sp>
      <p:sp>
        <p:nvSpPr>
          <p:cNvPr id="9" name="Title 3"/>
          <p:cNvSpPr txBox="1">
            <a:spLocks/>
          </p:cNvSpPr>
          <p:nvPr/>
        </p:nvSpPr>
        <p:spPr>
          <a:xfrm>
            <a:off x="3048000" y="123854"/>
            <a:ext cx="5105400" cy="63814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Defectives and Customer Complaints Due to GI’s are Now In Control After the Improvements</a:t>
            </a:r>
            <a:endParaRPr lang="en-US" sz="1800" b="1" dirty="0">
              <a:solidFill>
                <a:srgbClr val="0070C0"/>
              </a:solidFill>
            </a:endParaRPr>
          </a:p>
        </p:txBody>
      </p:sp>
      <p:sp>
        <p:nvSpPr>
          <p:cNvPr id="3" name="AutoShape 57" descr="data:image/jpg;base64,/9j/4AAQSkZJRgABAQAAAQABAAD/2wCEAAkGBhQSEBQSExQWFBMVGBsVFxUVGBscHRwcFBgXHBYaGhgdGyceFxkjGhYYJTIgJic1MTg4Fx89NzAqNSgrOCoBCQoKDgwOGg8PGjQkHyQ1KjYvLi8sNSk1LCksKi0sLC0wLDIyMDE0KiwqMSwsLCwpNDUqKS8qLC0sNC0sLy8sLP/AABEIAGAAgAMBIgACEQEDEQH/xAAcAAACAgIDAAAAAAAAAAAAAAAABQQGAwcBAgj/xAA/EAACAQIEAwYEAgYJBQAAAAABAgMAEQQSITEFIkEGE1FhcYEyQoKRYrEUI1KSodEHM2NywcLS4vAVNEOio//EABoBAAIDAQEAAAAAAAAAAAAAAAAEAQMFAgb/xAAtEQACAgECAwYFBQAAAAAAAAAAAQIRAwQhEjFRBRNBcZHRUmGhwfAUIjOisf/aAAwDAQACEQMRAD8A3fRRRQAUUUUAFFFFABSrivFGVhDEB3hGZmPwop2JHzMbGy+RJ0GrWqtxfCSjFMYin6xQ5L5tClkC2BF773vpY6G4qnO5qDcOZ3BJypnaTAK5vJ+tPjJzD2U8o9hRHgEjOaMd03jHyg+qjlb3FRDj5Y798ihRvJG+YDzZWVWA8xfz0rOMcpJF7kWJA6ZtRcdAelYL72Mrbd+Y7Uaqh1wriveEo4CyKATbZlOgZfcWI6HxuCWNU3/qKxYiKVrhbsjEAnlZCxJA6Aop9quKsCAQbg6gjzrc0+V5IW+YnkjwyOaKKKYKwooooAKKKKACiiigAooooAKTcfg5onBIYkxadQ4J/gyA39fGnNL+OYeJoWaVsixguJASChAIzAg62BOnWuZK1RMXTsT4LBusSiRg8gHMVBAPoGJa3qaU4vh5R4xh40UjOzX5VKtYFbgHXMVNtuSmPDeJuYwJVY4i5BjWMg78ulyqgrlNy1tT4V0ixJE8kMmUSKquEU3sjacxsObNuOl18az5Qe9od4oulYowWMaPEscRZXAAjQHNdWtdksOZmay2HhbrV84RCyQRqwswUC3h4L7Cw9qq3aMFcMZFfu5ozmhfS4c6ZRf9pSVI8/Ks/Yjtc2KeWCXKZIgpDgWzA3DXGwINttOYaVfpsaVyQrnmoyUH4ltooopsrCiiigAooooAKg8U4kYu7CpnMjlPiy2sjNe5B/Zt71OpR2imVRCWNiJQQNz8LA2UanfoKAMg4w9v+3f2eM/564k42wXMYJAPNo+vo5rFgMSsiBlN1OoPuQdDqCCCLGk/akSkRmFirm6gbi4eJiSuzWQSb1MqSslKy41ixWESVDHIodG0KsLg9dvWsfDcZ3sSSEZSw1XwINmF+uoNSaggr/HcaYu7w8J7sZbkruqLZVVdLC50v0CnyrWPA+LpC7YuVnknYmOGEMSz3/rHfc5c1gD+E2BsKtvabjCxy4nEN8EeWMebIPhH1sR96V9keGRx4WJlUZ3QM7/MxJN7ne3ltVcnzsSnlqd9OXn1FmIw+Oxj95JaIdM+mUHoqC5HqdT1NZ8Oj8KYYqM98bBZVflBRmXNltcqQcpub7Gn4mJlKj4UW7f3n+Eeygn6lpV2tYfo8oPSNj9xp/EVCm+S5C6/kU3u/n+f4XPhvb/CygZ37hjusugH1/AR71YopQwDKQVOoINwfQjevPHF8cUhUKbNJYX8BbmPr09xXXsZ2okwE6FCe5LKskV+UqSASF2DjcEeFjepjO+ZsOJ6Loooqw4CiiigBHhMXJiM2ZjCFOUwr/WA/wBo52uNRkFtdGap8GFVPhUAnc7k+rHU+5rjiWALfrI7CZRYX2Yb5H/Ceh6HUdQeuDxgkQMLjcEHdSNGVh0YHQ12jli/Dp3c8sfysRMvpLfP/wDRWP1Co/HX7tO+1PcsHsOobkYe4c/as3aPEiExTkMVDGJ8oubSgZTYb2dF+5pPxbtBBJh5EzsCyEC8cm4F1+T9oCuJzik4tqyyFvcTYXt5LHimjhyyQGUgRyAqRcFpOYC4581rg1Zpf6Q41idmikVlUtawdbgEgZlN7X6kVrfG8BlEnfwsMzMJMklxvqRmA2sToRfzqTjcYQpWU92GulzbKcwI0fb72pPBqseRJRlv0+Yrm/UYpNuO1+exL49wuTEdzEDeP/yOLEhybs7KSNPisfFz5U3jVMJh1QFmWMWF9WOpPS3U2+1LOH4vPGjA6lRex6jQ/wAQal4aIySi+qpZjfq3yD2+L92r3yozk92T8DAUTn+NiXc/ibceg0A/u1V+2WP/AFRXrI1vpXVvyH3q046Syeula149ijLirX5FXIn75Dt7tp9IqIrxLsS4siTF3FZLuB0RFX3IBP5j7U47C9lHx2KUWIhjZXmfpYG4Qfia23QXPhev4iS7yN+JvsCR+Qr0P2G4OuGwEEYFmKCR/N5AGYnx3t7CpijXkx9RRRVpWFFFFACPjOPicxxCVdWLMFkCm0YvuGBHMVpf+gFXMkWJZWYDMGKSK2XYsCL5raXuDa2ugqbwnDoYY+RPhHyL008PKs7cLhO8MR9Y0/011wsiytcdaV8PKuIcSQ2Jf9HjS4Vea+RixLLYHRidNqgcZwr4fDmaPLLEArAyGzKrEamw5xqCDv433qy8Qw6wnvVVVjNklUAAAfJJYaDLex8m1+GqRi4WaOXC99IQl4rZ7qALGO46jLl08jWZ2hjxNJ5lasYwuVNQ5mbh3E5JUJEIJU5TaRQp0BBF+a1iNLfeucfweSeNkZY0Ddc5axGoIAQC4PnSjgOHxGGMi5VKtYgq43FwdCvhb7U3HFZeqP7ZD+TUlj0mhxz4oP8As/cWln1rjUo/RMj8P7ItGgQzCwJPLHbck2F3OmvhT7BYQRplBJ3JJ3JPU/8AOlK14u3g49UrHieKvlPLI3koA/MitPvofEvUz+6yNt8D9A7R8RsAiHmNwCOnif8AAeZ8qp/HMEI2iI6qw8uUqdPYn7U4wMEs797lAF92Ogy7KB8Rt6DUnapuPwECAPimD2Jyqw0uRrljGrm3jemNkqDT4cjycbVJGuMImYKp+Y5T9TW/xr1Uq2Fh0rzJxqePvVeGIQpqcgO+XmDZb2TUWsPGvTGHmDorjUMAw9GFx+dETUkZKKKK7OQooooAruFjnVAggJsWF2kRR8bEW3NrEdKmLhpzusS/Wzf5FptRXXEyKRSMRxvEKzRvFFoSpHPYjbq2oI/OkmCwJQAcoUE2UCwUX0UC50G2p6VfOMcCE3MpyvtrsfXz86ruI4NMm6E+a6j+FeO7Veutxkrh4NL2NPT91VrZkAoPAV1MC+FZWQjcEeotTDgscTvkkViSeUgm3uB+dYGCM8mRY1Km+raHJtJXQq/R18K5EI8Kup7OQfsn94/zro3ZiH8Q+qtqXYmt+Jer9hVarH0KW+GU30tfquh021GtI8f2NWRmcTyh2+Zgr28hcAgeV62W3ZOPo7j7fyrC3ZEdJD7qP5ipxaHtPT7Y3t5p/RkSy4J8zUb/ANHTgkiZDfcsrXPrqa2X2f428GFhw7ASPGgjz3IBy6Lpa+1hv0qeOyH9r/6/7qnYDs7HGwYkuw2vsPO1O4o9rSklJqK6/t+xXJ6dLbf1GiXsL2vbW21+tvKuaKK9MIH/2Q=="/>
          <p:cNvSpPr>
            <a:spLocks noChangeAspect="1" noChangeArrowheads="1"/>
          </p:cNvSpPr>
          <p:nvPr/>
        </p:nvSpPr>
        <p:spPr bwMode="auto">
          <a:xfrm>
            <a:off x="155575" y="-433388"/>
            <a:ext cx="1219200" cy="914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13"/>
          <p:cNvSpPr/>
          <p:nvPr/>
        </p:nvSpPr>
        <p:spPr>
          <a:xfrm rot="5400000">
            <a:off x="8141564" y="2426566"/>
            <a:ext cx="380999" cy="55707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5400000">
            <a:off x="3898035" y="2236067"/>
            <a:ext cx="380999" cy="557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5400000">
            <a:off x="3898034" y="4864970"/>
            <a:ext cx="380999" cy="557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5400000">
            <a:off x="8141563" y="4864965"/>
            <a:ext cx="380999" cy="55707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17672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a:spLocks noGrp="1"/>
          </p:cNvSpPr>
          <p:nvPr>
            <p:ph type="title"/>
          </p:nvPr>
        </p:nvSpPr>
        <p:spPr>
          <a:xfrm>
            <a:off x="0" y="209490"/>
            <a:ext cx="3821589" cy="323910"/>
          </a:xfrm>
        </p:spPr>
        <p:txBody>
          <a:bodyPr>
            <a:noAutofit/>
          </a:bodyPr>
          <a:lstStyle/>
          <a:p>
            <a:pPr algn="l"/>
            <a:r>
              <a:rPr lang="en-US" sz="2800" b="1" dirty="0" smtClean="0">
                <a:solidFill>
                  <a:srgbClr val="0070C0"/>
                </a:solidFill>
              </a:rPr>
              <a:t>Financial Benefits </a:t>
            </a:r>
            <a:br>
              <a:rPr lang="en-US" sz="2800" b="1" dirty="0" smtClean="0">
                <a:solidFill>
                  <a:srgbClr val="0070C0"/>
                </a:solidFill>
              </a:rPr>
            </a:br>
            <a:r>
              <a:rPr lang="en-US" sz="2800" b="1" dirty="0" smtClean="0">
                <a:solidFill>
                  <a:srgbClr val="0070C0"/>
                </a:solidFill>
              </a:rPr>
              <a:t>Summary</a:t>
            </a:r>
            <a:endParaRPr lang="en-US" sz="2800" b="1" dirty="0">
              <a:solidFill>
                <a:srgbClr val="0070C0"/>
              </a:solidFill>
            </a:endParaRPr>
          </a:p>
        </p:txBody>
      </p:sp>
      <p:sp>
        <p:nvSpPr>
          <p:cNvPr id="117" name="Rectangle 116"/>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a:t>
            </a:r>
            <a:r>
              <a:rPr lang="en-US" sz="2000" b="1" dirty="0" smtClean="0">
                <a:ln w="11430"/>
                <a:solidFill>
                  <a:schemeClr val="tx2">
                    <a:lumMod val="60000"/>
                    <a:lumOff val="40000"/>
                  </a:schemeClr>
                </a:solidFill>
                <a:effectLst>
                  <a:outerShdw blurRad="50800" dist="39000" dir="5460000" algn="tl">
                    <a:srgbClr val="000000">
                      <a:alpha val="38000"/>
                    </a:srgbClr>
                  </a:outerShdw>
                </a:effectLst>
              </a:rPr>
              <a:t>I</a:t>
            </a:r>
            <a:r>
              <a:rPr lang="en-US" sz="2000" b="1" dirty="0" smtClean="0">
                <a:ln w="11430"/>
                <a:solidFill>
                  <a:srgbClr val="FF6600"/>
                </a:solidFill>
                <a:effectLst>
                  <a:outerShdw blurRad="50800" dist="39000" dir="5460000" algn="tl">
                    <a:srgbClr val="000000">
                      <a:alpha val="38000"/>
                    </a:srgbClr>
                  </a:outerShdw>
                </a:effectLst>
              </a:rPr>
              <a:t>C</a:t>
            </a:r>
            <a:endParaRPr lang="en-US" sz="2000" b="1" cap="none" spc="0" dirty="0">
              <a:ln w="11430"/>
              <a:solidFill>
                <a:srgbClr val="FF6600"/>
              </a:solidFill>
              <a:effectLst>
                <a:outerShdw blurRad="50800" dist="39000" dir="5460000" algn="tl">
                  <a:srgbClr val="000000">
                    <a:alpha val="38000"/>
                  </a:srgbClr>
                </a:outerShdw>
              </a:effectLst>
            </a:endParaRPr>
          </a:p>
        </p:txBody>
      </p:sp>
      <p:sp>
        <p:nvSpPr>
          <p:cNvPr id="9" name="Title 3"/>
          <p:cNvSpPr txBox="1">
            <a:spLocks/>
          </p:cNvSpPr>
          <p:nvPr/>
        </p:nvSpPr>
        <p:spPr>
          <a:xfrm>
            <a:off x="2819401" y="123854"/>
            <a:ext cx="5410200" cy="71434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Through </a:t>
            </a:r>
            <a:r>
              <a:rPr lang="en-US" sz="1600" dirty="0">
                <a:solidFill>
                  <a:srgbClr val="002060"/>
                </a:solidFill>
                <a:latin typeface="+mn-lt"/>
              </a:rPr>
              <a:t>P</a:t>
            </a:r>
            <a:r>
              <a:rPr lang="en-US" sz="1600" dirty="0" smtClean="0">
                <a:solidFill>
                  <a:srgbClr val="002060"/>
                </a:solidFill>
                <a:latin typeface="+mn-lt"/>
              </a:rPr>
              <a:t>roject Improvement Efforts We Have Created $276,000 in Total Benefits for the next 12mo., and $196,400 in Reoccurring Annual Revenues </a:t>
            </a:r>
            <a:endParaRPr lang="en-US" sz="1800" b="1" dirty="0">
              <a:solidFill>
                <a:srgbClr val="0070C0"/>
              </a:solidFill>
            </a:endParaRPr>
          </a:p>
        </p:txBody>
      </p:sp>
      <p:sp>
        <p:nvSpPr>
          <p:cNvPr id="3" name="AutoShape 57" descr="data:image/jpg;base64,/9j/4AAQSkZJRgABAQAAAQABAAD/2wCEAAkGBhQSEBQSExQWFBMVGBsVFxUVGBscHRwcFBgXHBYaGhgdGyceFxkjGhYYJTIgJic1MTg4Fx89NzAqNSgrOCoBCQoKDgwOGg8PGjQkHyQ1KjYvLi8sNSk1LCksKi0sLC0wLDIyMDE0KiwqMSwsLCwpNDUqKS8qLC0sNC0sLy8sLP/AABEIAGAAgAMBIgACEQEDEQH/xAAcAAACAgIDAAAAAAAAAAAAAAAABQQGAwcBAgj/xAA/EAACAQIEAwYEAgYJBQAAAAABAgMAEQQSITEFIkEGE1FhcYEyQoKRYrEUI1KSodEHM2NywcLS4vAVNEOio//EABoBAAIDAQEAAAAAAAAAAAAAAAAEAQMFAgb/xAAtEQACAgECAwYFBQAAAAAAAAAAAQIRAwQhEjFRBRNBcZHRUmGhwfAUIjOisf/aAAwDAQACEQMRAD8A3fRRRQAUUUUAFFFFABSrivFGVhDEB3hGZmPwop2JHzMbGy+RJ0GrWqtxfCSjFMYin6xQ5L5tClkC2BF773vpY6G4qnO5qDcOZ3BJypnaTAK5vJ+tPjJzD2U8o9hRHgEjOaMd03jHyg+qjlb3FRDj5Y798ihRvJG+YDzZWVWA8xfz0rOMcpJF7kWJA6ZtRcdAelYL72Mrbd+Y7Uaqh1wriveEo4CyKATbZlOgZfcWI6HxuCWNU3/qKxYiKVrhbsjEAnlZCxJA6Aop9quKsCAQbg6gjzrc0+V5IW+YnkjwyOaKKKYKwooooAKKKKACiiigAooooAKTcfg5onBIYkxadQ4J/gyA39fGnNL+OYeJoWaVsixguJASChAIzAg62BOnWuZK1RMXTsT4LBusSiRg8gHMVBAPoGJa3qaU4vh5R4xh40UjOzX5VKtYFbgHXMVNtuSmPDeJuYwJVY4i5BjWMg78ulyqgrlNy1tT4V0ixJE8kMmUSKquEU3sjacxsObNuOl18az5Qe9od4oulYowWMaPEscRZXAAjQHNdWtdksOZmay2HhbrV84RCyQRqwswUC3h4L7Cw9qq3aMFcMZFfu5ozmhfS4c6ZRf9pSVI8/Ks/Yjtc2KeWCXKZIgpDgWzA3DXGwINttOYaVfpsaVyQrnmoyUH4ltooopsrCiiigAooooAKg8U4kYu7CpnMjlPiy2sjNe5B/Zt71OpR2imVRCWNiJQQNz8LA2UanfoKAMg4w9v+3f2eM/564k42wXMYJAPNo+vo5rFgMSsiBlN1OoPuQdDqCCCLGk/akSkRmFirm6gbi4eJiSuzWQSb1MqSslKy41ixWESVDHIodG0KsLg9dvWsfDcZ3sSSEZSw1XwINmF+uoNSaggr/HcaYu7w8J7sZbkruqLZVVdLC50v0CnyrWPA+LpC7YuVnknYmOGEMSz3/rHfc5c1gD+E2BsKtvabjCxy4nEN8EeWMebIPhH1sR96V9keGRx4WJlUZ3QM7/MxJN7ne3ltVcnzsSnlqd9OXn1FmIw+Oxj95JaIdM+mUHoqC5HqdT1NZ8Oj8KYYqM98bBZVflBRmXNltcqQcpub7Gn4mJlKj4UW7f3n+Eeygn6lpV2tYfo8oPSNj9xp/EVCm+S5C6/kU3u/n+f4XPhvb/CygZ37hjusugH1/AR71YopQwDKQVOoINwfQjevPHF8cUhUKbNJYX8BbmPr09xXXsZ2okwE6FCe5LKskV+UqSASF2DjcEeFjepjO+ZsOJ6Loooqw4CiiigBHhMXJiM2ZjCFOUwr/WA/wBo52uNRkFtdGap8GFVPhUAnc7k+rHU+5rjiWALfrI7CZRYX2Yb5H/Ceh6HUdQeuDxgkQMLjcEHdSNGVh0YHQ12jli/Dp3c8sfysRMvpLfP/wDRWP1Co/HX7tO+1PcsHsOobkYe4c/as3aPEiExTkMVDGJ8oubSgZTYb2dF+5pPxbtBBJh5EzsCyEC8cm4F1+T9oCuJzik4tqyyFvcTYXt5LHimjhyyQGUgRyAqRcFpOYC4581rg1Zpf6Q41idmikVlUtawdbgEgZlN7X6kVrfG8BlEnfwsMzMJMklxvqRmA2sToRfzqTjcYQpWU92GulzbKcwI0fb72pPBqseRJRlv0+Yrm/UYpNuO1+exL49wuTEdzEDeP/yOLEhybs7KSNPisfFz5U3jVMJh1QFmWMWF9WOpPS3U2+1LOH4vPGjA6lRex6jQ/wAQal4aIySi+qpZjfq3yD2+L92r3yozk92T8DAUTn+NiXc/ibceg0A/u1V+2WP/AFRXrI1vpXVvyH3q046Syeula149ijLirX5FXIn75Dt7tp9IqIrxLsS4siTF3FZLuB0RFX3IBP5j7U47C9lHx2KUWIhjZXmfpYG4Qfia23QXPhev4iS7yN+JvsCR+Qr0P2G4OuGwEEYFmKCR/N5AGYnx3t7CpijXkx9RRRVpWFFFFACPjOPicxxCVdWLMFkCm0YvuGBHMVpf+gFXMkWJZWYDMGKSK2XYsCL5raXuDa2ugqbwnDoYY+RPhHyL008PKs7cLhO8MR9Y0/011wsiytcdaV8PKuIcSQ2Jf9HjS4Vea+RixLLYHRidNqgcZwr4fDmaPLLEArAyGzKrEamw5xqCDv433qy8Qw6wnvVVVjNklUAAAfJJYaDLex8m1+GqRi4WaOXC99IQl4rZ7qALGO46jLl08jWZ2hjxNJ5lasYwuVNQ5mbh3E5JUJEIJU5TaRQp0BBF+a1iNLfeucfweSeNkZY0Ddc5axGoIAQC4PnSjgOHxGGMi5VKtYgq43FwdCvhb7U3HFZeqP7ZD+TUlj0mhxz4oP8As/cWln1rjUo/RMj8P7ItGgQzCwJPLHbck2F3OmvhT7BYQRplBJ3JJ3JPU/8AOlK14u3g49UrHieKvlPLI3koA/MitPvofEvUz+6yNt8D9A7R8RsAiHmNwCOnif8AAeZ8qp/HMEI2iI6qw8uUqdPYn7U4wMEs797lAF92Ogy7KB8Rt6DUnapuPwECAPimD2Jyqw0uRrljGrm3jemNkqDT4cjycbVJGuMImYKp+Y5T9TW/xr1Uq2Fh0rzJxqePvVeGIQpqcgO+XmDZb2TUWsPGvTGHmDorjUMAw9GFx+dETUkZKKKK7OQooooAruFjnVAggJsWF2kRR8bEW3NrEdKmLhpzusS/Wzf5FptRXXEyKRSMRxvEKzRvFFoSpHPYjbq2oI/OkmCwJQAcoUE2UCwUX0UC50G2p6VfOMcCE3MpyvtrsfXz86ruI4NMm6E+a6j+FeO7Veutxkrh4NL2NPT91VrZkAoPAV1MC+FZWQjcEeotTDgscTvkkViSeUgm3uB+dYGCM8mRY1Km+raHJtJXQq/R18K5EI8Kup7OQfsn94/zro3ZiH8Q+qtqXYmt+Jer9hVarH0KW+GU30tfquh021GtI8f2NWRmcTyh2+Zgr28hcAgeV62W3ZOPo7j7fyrC3ZEdJD7qP5ipxaHtPT7Y3t5p/RkSy4J8zUb/ANHTgkiZDfcsrXPrqa2X2f428GFhw7ASPGgjz3IBy6Lpa+1hv0qeOyH9r/6/7qnYDs7HGwYkuw2vsPO1O4o9rSklJqK6/t+xXJ6dLbf1GiXsL2vbW21+tvKuaKK9MIH/2Q=="/>
          <p:cNvSpPr>
            <a:spLocks noChangeAspect="1" noChangeArrowheads="1"/>
          </p:cNvSpPr>
          <p:nvPr/>
        </p:nvSpPr>
        <p:spPr bwMode="auto">
          <a:xfrm>
            <a:off x="155575" y="-433388"/>
            <a:ext cx="1219200" cy="914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xmlns="" val="4289755123"/>
              </p:ext>
            </p:extLst>
          </p:nvPr>
        </p:nvGraphicFramePr>
        <p:xfrm>
          <a:off x="314325" y="990600"/>
          <a:ext cx="8601075" cy="5934075"/>
        </p:xfrm>
        <a:graphic>
          <a:graphicData uri="http://schemas.openxmlformats.org/presentationml/2006/ole">
            <p:oleObj spid="_x0000_s2163" name="Worksheet" r:id="rId4" imgW="8601024" imgH="5934060" progId="Excel.Sheet.12">
              <p:embed/>
            </p:oleObj>
          </a:graphicData>
        </a:graphic>
      </p:graphicFrame>
      <p:sp>
        <p:nvSpPr>
          <p:cNvPr id="7" name="Text Box 9"/>
          <p:cNvSpPr txBox="1">
            <a:spLocks noChangeArrowheads="1"/>
          </p:cNvSpPr>
          <p:nvPr/>
        </p:nvSpPr>
        <p:spPr bwMode="auto">
          <a:xfrm>
            <a:off x="6705600" y="4524345"/>
            <a:ext cx="1166671"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600" dirty="0" smtClean="0"/>
              <a:t>(Ex-Equipment)</a:t>
            </a:r>
          </a:p>
        </p:txBody>
      </p:sp>
    </p:spTree>
    <p:extLst>
      <p:ext uri="{BB962C8B-B14F-4D97-AF65-F5344CB8AC3E}">
        <p14:creationId xmlns:p14="http://schemas.microsoft.com/office/powerpoint/2010/main" xmlns="" val="3066350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DMAI</a:t>
            </a:r>
            <a:r>
              <a:rPr lang="en-US" sz="2000" b="1" dirty="0" smtClean="0">
                <a:ln w="11430"/>
                <a:solidFill>
                  <a:schemeClr val="accent2"/>
                </a:solidFill>
                <a:effectLst>
                  <a:outerShdw blurRad="50800" dist="39000" dir="5460000" algn="tl">
                    <a:srgbClr val="000000">
                      <a:alpha val="38000"/>
                    </a:srgbClr>
                  </a:outerShdw>
                </a:effectLst>
              </a:rPr>
              <a:t>C</a:t>
            </a:r>
            <a:endParaRPr lang="en-US" sz="2000" b="1" cap="none" spc="0" dirty="0">
              <a:ln w="11430"/>
              <a:solidFill>
                <a:schemeClr val="accent2"/>
              </a:solidFill>
              <a:effectLst>
                <a:outerShdw blurRad="50800" dist="39000" dir="5460000" algn="tl">
                  <a:srgbClr val="000000">
                    <a:alpha val="38000"/>
                  </a:srgb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0400" y="1066800"/>
            <a:ext cx="2567763" cy="2403788"/>
          </a:xfrm>
          <a:prstGeom prst="rect">
            <a:avLst/>
          </a:prstGeom>
        </p:spPr>
      </p:pic>
      <p:sp>
        <p:nvSpPr>
          <p:cNvPr id="13" name="Title 3"/>
          <p:cNvSpPr>
            <a:spLocks noGrp="1"/>
          </p:cNvSpPr>
          <p:nvPr>
            <p:ph type="title"/>
          </p:nvPr>
        </p:nvSpPr>
        <p:spPr>
          <a:xfrm>
            <a:off x="0" y="209490"/>
            <a:ext cx="3821589" cy="323910"/>
          </a:xfrm>
        </p:spPr>
        <p:txBody>
          <a:bodyPr>
            <a:noAutofit/>
          </a:bodyPr>
          <a:lstStyle/>
          <a:p>
            <a:pPr algn="l"/>
            <a:r>
              <a:rPr lang="en-US" b="1" dirty="0" smtClean="0">
                <a:solidFill>
                  <a:srgbClr val="0070C0"/>
                </a:solidFill>
              </a:rPr>
              <a:t>Questions </a:t>
            </a:r>
            <a:r>
              <a:rPr lang="en-US" b="1" cap="none" dirty="0" smtClean="0">
                <a:solidFill>
                  <a:srgbClr val="0070C0"/>
                </a:solidFill>
              </a:rPr>
              <a:t>or</a:t>
            </a:r>
            <a:r>
              <a:rPr lang="en-US" b="1" dirty="0" smtClean="0">
                <a:solidFill>
                  <a:srgbClr val="0070C0"/>
                </a:solidFill>
              </a:rPr>
              <a:t> </a:t>
            </a:r>
            <a:br>
              <a:rPr lang="en-US" b="1" dirty="0" smtClean="0">
                <a:solidFill>
                  <a:srgbClr val="0070C0"/>
                </a:solidFill>
              </a:rPr>
            </a:br>
            <a:r>
              <a:rPr lang="en-US" b="1" dirty="0" smtClean="0">
                <a:solidFill>
                  <a:srgbClr val="0070C0"/>
                </a:solidFill>
              </a:rPr>
              <a:t>Comments?</a:t>
            </a:r>
            <a:endParaRPr lang="en-US" sz="2800" b="1" dirty="0">
              <a:solidFill>
                <a:srgbClr val="0070C0"/>
              </a:solidFill>
            </a:endParaRPr>
          </a:p>
        </p:txBody>
      </p:sp>
      <p:sp>
        <p:nvSpPr>
          <p:cNvPr id="14" name="Text Box 9"/>
          <p:cNvSpPr txBox="1">
            <a:spLocks noChangeArrowheads="1"/>
          </p:cNvSpPr>
          <p:nvPr/>
        </p:nvSpPr>
        <p:spPr bwMode="auto">
          <a:xfrm>
            <a:off x="2286000" y="4094202"/>
            <a:ext cx="472440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3000" b="1" dirty="0" smtClean="0">
                <a:solidFill>
                  <a:srgbClr val="FF6600"/>
                </a:solidFill>
              </a:rPr>
              <a:t>Thank You for Your Time</a:t>
            </a:r>
          </a:p>
        </p:txBody>
      </p:sp>
      <p:sp>
        <p:nvSpPr>
          <p:cNvPr id="7" name="Subtitle 2"/>
          <p:cNvSpPr txBox="1">
            <a:spLocks/>
          </p:cNvSpPr>
          <p:nvPr/>
        </p:nvSpPr>
        <p:spPr>
          <a:xfrm>
            <a:off x="3581400" y="6604941"/>
            <a:ext cx="2667001" cy="329259"/>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200" b="0" dirty="0" smtClean="0"/>
              <a:t>Ghost Installation Reduction Project</a:t>
            </a:r>
            <a:endParaRPr lang="en-US" sz="1200" b="0" dirty="0"/>
          </a:p>
        </p:txBody>
      </p:sp>
    </p:spTree>
    <p:extLst>
      <p:ext uri="{BB962C8B-B14F-4D97-AF65-F5344CB8AC3E}">
        <p14:creationId xmlns:p14="http://schemas.microsoft.com/office/powerpoint/2010/main" xmlns="" val="2522274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600200"/>
            <a:ext cx="5867400" cy="2215991"/>
          </a:xfrm>
          <a:prstGeom prst="rect">
            <a:avLst/>
          </a:prstGeom>
        </p:spPr>
        <p:txBody>
          <a:bodyPr wrap="square">
            <a:spAutoFit/>
          </a:bodyPr>
          <a:lstStyle/>
          <a:p>
            <a:r>
              <a:rPr lang="en-US" sz="2800" b="1" dirty="0" smtClean="0">
                <a:solidFill>
                  <a:srgbClr val="002060"/>
                </a:solidFill>
              </a:rPr>
              <a:t>Definition:</a:t>
            </a:r>
            <a:endParaRPr lang="en-US" sz="2800" b="1" dirty="0">
              <a:solidFill>
                <a:srgbClr val="002060"/>
              </a:solidFill>
            </a:endParaRPr>
          </a:p>
          <a:p>
            <a:endParaRPr lang="en-US" sz="1200" dirty="0"/>
          </a:p>
          <a:p>
            <a:r>
              <a:rPr lang="en-US" sz="2000" b="1" dirty="0">
                <a:latin typeface="Palatino Linotype" pitchFamily="18" charset="0"/>
              </a:rPr>
              <a:t>Ghost </a:t>
            </a:r>
            <a:r>
              <a:rPr lang="en-US" sz="2000" b="1" dirty="0" smtClean="0">
                <a:latin typeface="Palatino Linotype" pitchFamily="18" charset="0"/>
              </a:rPr>
              <a:t>Installation (GI’s)</a:t>
            </a:r>
            <a:r>
              <a:rPr lang="en-US" sz="2000" dirty="0" smtClean="0">
                <a:latin typeface="Palatino Linotype" pitchFamily="18" charset="0"/>
              </a:rPr>
              <a:t>: </a:t>
            </a:r>
            <a:r>
              <a:rPr lang="en-US" sz="2000" dirty="0">
                <a:latin typeface="Palatino Linotype" pitchFamily="18" charset="0"/>
              </a:rPr>
              <a:t>Installation </a:t>
            </a:r>
            <a:r>
              <a:rPr lang="en-US" sz="2000" dirty="0" smtClean="0">
                <a:latin typeface="Palatino Linotype" pitchFamily="18" charset="0"/>
              </a:rPr>
              <a:t>attempt in </a:t>
            </a:r>
            <a:r>
              <a:rPr lang="en-US" sz="2000" dirty="0">
                <a:latin typeface="Palatino Linotype" pitchFamily="18" charset="0"/>
              </a:rPr>
              <a:t>which the installer found no one </a:t>
            </a:r>
            <a:r>
              <a:rPr lang="en-US" sz="2000" dirty="0" smtClean="0">
                <a:latin typeface="Palatino Linotype" pitchFamily="18" charset="0"/>
              </a:rPr>
              <a:t>available on-site </a:t>
            </a:r>
            <a:r>
              <a:rPr lang="en-US" sz="2000" dirty="0">
                <a:latin typeface="Palatino Linotype" pitchFamily="18" charset="0"/>
              </a:rPr>
              <a:t>once he/she arrived to perform an </a:t>
            </a:r>
            <a:r>
              <a:rPr lang="en-US" sz="2000" dirty="0" smtClean="0">
                <a:latin typeface="Palatino Linotype" pitchFamily="18" charset="0"/>
              </a:rPr>
              <a:t>installation; </a:t>
            </a:r>
            <a:r>
              <a:rPr lang="en-US" sz="2000" dirty="0">
                <a:latin typeface="Palatino Linotype" pitchFamily="18" charset="0"/>
              </a:rPr>
              <a:t>resulting in a defective installation job. </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200" y="3505200"/>
            <a:ext cx="2438400" cy="3082089"/>
          </a:xfrm>
          <a:prstGeom prst="rect">
            <a:avLst/>
          </a:prstGeom>
        </p:spPr>
      </p:pic>
    </p:spTree>
    <p:extLst>
      <p:ext uri="{BB962C8B-B14F-4D97-AF65-F5344CB8AC3E}">
        <p14:creationId xmlns:p14="http://schemas.microsoft.com/office/powerpoint/2010/main" xmlns="" val="26002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23863"/>
            <a:ext cx="8534400" cy="346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201692" y="20275"/>
            <a:ext cx="3478292" cy="381000"/>
          </a:xfrm>
        </p:spPr>
        <p:txBody>
          <a:bodyPr>
            <a:noAutofit/>
          </a:bodyPr>
          <a:lstStyle/>
          <a:p>
            <a:pPr algn="ctr"/>
            <a:r>
              <a:rPr lang="en-US" sz="2800" b="1" cap="none" dirty="0" smtClean="0">
                <a:solidFill>
                  <a:srgbClr val="0070C0"/>
                </a:solidFill>
              </a:rPr>
              <a:t>Project Description</a:t>
            </a:r>
            <a:endParaRPr lang="en-US" sz="2800" b="1" dirty="0">
              <a:solidFill>
                <a:srgbClr val="0070C0"/>
              </a:solidFill>
            </a:endParaRPr>
          </a:p>
        </p:txBody>
      </p:sp>
      <p:sp>
        <p:nvSpPr>
          <p:cNvPr id="6" name="Rectangle 5"/>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6600"/>
                </a:solidFill>
                <a:effectLst>
                  <a:outerShdw blurRad="50800" dist="39000" dir="5460000" algn="tl">
                    <a:srgbClr val="000000">
                      <a:alpha val="38000"/>
                    </a:srgbClr>
                  </a:outerShdw>
                </a:effectLst>
              </a:rPr>
              <a:t>D</a:t>
            </a:r>
            <a:r>
              <a:rPr lang="en-US" sz="2000" b="1" dirty="0" smtClean="0">
                <a:ln w="11430"/>
                <a:solidFill>
                  <a:srgbClr val="0070C0"/>
                </a:solidFill>
                <a:effectLst>
                  <a:outerShdw blurRad="50800" dist="39000" dir="5460000" algn="tl">
                    <a:srgbClr val="000000">
                      <a:alpha val="38000"/>
                    </a:srgbClr>
                  </a:outerShdw>
                </a:effectLst>
              </a:rPr>
              <a:t>MAIC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10" name="TextBox 9"/>
          <p:cNvSpPr txBox="1"/>
          <p:nvPr/>
        </p:nvSpPr>
        <p:spPr>
          <a:xfrm>
            <a:off x="152400" y="3846255"/>
            <a:ext cx="2209800" cy="3023905"/>
          </a:xfrm>
          <a:prstGeom prst="rect">
            <a:avLst/>
          </a:prstGeom>
          <a:noFill/>
        </p:spPr>
        <p:txBody>
          <a:bodyPr wrap="square" rtlCol="0">
            <a:spAutoFit/>
          </a:bodyPr>
          <a:lstStyle/>
          <a:p>
            <a:r>
              <a:rPr lang="en-US" sz="1600" b="1" dirty="0" smtClean="0">
                <a:solidFill>
                  <a:srgbClr val="002060"/>
                </a:solidFill>
              </a:rPr>
              <a:t>Problem:</a:t>
            </a:r>
          </a:p>
          <a:p>
            <a:endParaRPr lang="en-US" sz="1050" dirty="0"/>
          </a:p>
          <a:p>
            <a:r>
              <a:rPr lang="en-US" sz="1200" dirty="0" smtClean="0"/>
              <a:t>During  a review of year over year comparisons of  DSL-East installation reports it was discovered that the GI rate across the DSL-Eastern Division’s  territory is trending an all time high of 15%, causing repeat installs and lost customers.</a:t>
            </a:r>
          </a:p>
          <a:p>
            <a:endParaRPr lang="en-US" sz="800" dirty="0" smtClean="0"/>
          </a:p>
          <a:p>
            <a:r>
              <a:rPr lang="en-US" sz="1200" dirty="0" smtClean="0"/>
              <a:t>In conjunction with the rise in GI’s there has also been a 10% increase in customer complaints due to the missed installation appointments.</a:t>
            </a:r>
            <a:endParaRPr lang="en-US" sz="1200" dirty="0"/>
          </a:p>
        </p:txBody>
      </p:sp>
      <p:sp>
        <p:nvSpPr>
          <p:cNvPr id="12" name="TextBox 11"/>
          <p:cNvSpPr txBox="1"/>
          <p:nvPr/>
        </p:nvSpPr>
        <p:spPr>
          <a:xfrm>
            <a:off x="2514600" y="3875544"/>
            <a:ext cx="2133599" cy="2831544"/>
          </a:xfrm>
          <a:prstGeom prst="rect">
            <a:avLst/>
          </a:prstGeom>
          <a:noFill/>
        </p:spPr>
        <p:txBody>
          <a:bodyPr wrap="square" rtlCol="0">
            <a:spAutoFit/>
          </a:bodyPr>
          <a:lstStyle/>
          <a:p>
            <a:r>
              <a:rPr lang="en-US" sz="1600" b="1" dirty="0" smtClean="0">
                <a:solidFill>
                  <a:srgbClr val="002060"/>
                </a:solidFill>
              </a:rPr>
              <a:t>Objective:</a:t>
            </a:r>
          </a:p>
          <a:p>
            <a:endParaRPr lang="en-US" sz="1000" dirty="0" smtClean="0"/>
          </a:p>
          <a:p>
            <a:r>
              <a:rPr lang="en-US" sz="1200" dirty="0" smtClean="0"/>
              <a:t>To </a:t>
            </a:r>
            <a:r>
              <a:rPr lang="en-US" sz="1200" dirty="0"/>
              <a:t>reduce </a:t>
            </a:r>
            <a:r>
              <a:rPr lang="en-US" sz="1200" dirty="0" smtClean="0"/>
              <a:t>the rate of GI’s        (Big Y) below the upper specification limit of 10%, which will in  turn increase the rate of completed jobs back to normal levels of 90% or more.</a:t>
            </a:r>
          </a:p>
          <a:p>
            <a:endParaRPr lang="en-US" sz="800" dirty="0"/>
          </a:p>
          <a:p>
            <a:r>
              <a:rPr lang="en-US" sz="1200" dirty="0" smtClean="0"/>
              <a:t>It </a:t>
            </a:r>
            <a:r>
              <a:rPr lang="en-US" sz="1200" dirty="0"/>
              <a:t>is our goal to reduce the </a:t>
            </a:r>
            <a:r>
              <a:rPr lang="en-US" sz="1200" dirty="0" smtClean="0"/>
              <a:t>rate of Ghost Installations from 15% of total installs to below 10%, a 33% reduction resulting in DPMO &lt; 100,000 and a yield of 90%. </a:t>
            </a:r>
            <a:endParaRPr lang="en-US" sz="1200" dirty="0"/>
          </a:p>
        </p:txBody>
      </p:sp>
      <p:sp>
        <p:nvSpPr>
          <p:cNvPr id="20" name="TextBox 19"/>
          <p:cNvSpPr txBox="1"/>
          <p:nvPr/>
        </p:nvSpPr>
        <p:spPr>
          <a:xfrm>
            <a:off x="7010400" y="3886200"/>
            <a:ext cx="1981200" cy="2954655"/>
          </a:xfrm>
          <a:prstGeom prst="rect">
            <a:avLst/>
          </a:prstGeom>
          <a:noFill/>
        </p:spPr>
        <p:txBody>
          <a:bodyPr wrap="square" rtlCol="0">
            <a:spAutoFit/>
          </a:bodyPr>
          <a:lstStyle/>
          <a:p>
            <a:r>
              <a:rPr lang="en-US" sz="1600" b="1" dirty="0" smtClean="0">
                <a:solidFill>
                  <a:srgbClr val="002060"/>
                </a:solidFill>
              </a:rPr>
              <a:t>Measurements:</a:t>
            </a:r>
          </a:p>
          <a:p>
            <a:endParaRPr lang="en-US" sz="1000" b="1" dirty="0" smtClean="0"/>
          </a:p>
          <a:p>
            <a:pPr marL="171450" indent="-171450">
              <a:buFont typeface="Arial" pitchFamily="34" charset="0"/>
              <a:buChar char="•"/>
            </a:pPr>
            <a:r>
              <a:rPr lang="en-US" sz="1200" dirty="0" smtClean="0"/>
              <a:t>Completed installations &gt;90% (5% improvement).</a:t>
            </a:r>
          </a:p>
          <a:p>
            <a:r>
              <a:rPr lang="en-US" sz="1200" dirty="0" smtClean="0"/>
              <a:t>                                                                                                                                                                                  </a:t>
            </a:r>
          </a:p>
          <a:p>
            <a:pPr marL="171450" indent="-171450">
              <a:buFont typeface="Arial" pitchFamily="34" charset="0"/>
              <a:buChar char="•"/>
            </a:pPr>
            <a:r>
              <a:rPr lang="en-US" sz="1200" dirty="0" smtClean="0"/>
              <a:t>Installations achieve a long term process sigma of &gt; 2.7.</a:t>
            </a:r>
          </a:p>
          <a:p>
            <a:endParaRPr lang="en-US" sz="800" dirty="0"/>
          </a:p>
          <a:p>
            <a:pPr marL="171450" indent="-171450">
              <a:buFont typeface="Arial" pitchFamily="34" charset="0"/>
              <a:buChar char="•"/>
            </a:pPr>
            <a:r>
              <a:rPr lang="en-US" sz="1200" dirty="0" smtClean="0"/>
              <a:t>Eliminate the 10% increase in customer complaints.</a:t>
            </a:r>
          </a:p>
          <a:p>
            <a:pPr marL="171450" indent="-171450">
              <a:buFont typeface="Arial" pitchFamily="34" charset="0"/>
              <a:buChar char="•"/>
            </a:pPr>
            <a:endParaRPr lang="en-US" sz="800" dirty="0"/>
          </a:p>
          <a:p>
            <a:pPr marL="171450" indent="-171450">
              <a:buFont typeface="Arial" pitchFamily="34" charset="0"/>
              <a:buChar char="•"/>
            </a:pPr>
            <a:r>
              <a:rPr lang="en-US" sz="1200" dirty="0" smtClean="0"/>
              <a:t>Achieve cost savings of  $99,700 within 12 months.</a:t>
            </a:r>
          </a:p>
        </p:txBody>
      </p:sp>
      <p:sp>
        <p:nvSpPr>
          <p:cNvPr id="11" name="TextBox 10"/>
          <p:cNvSpPr txBox="1"/>
          <p:nvPr/>
        </p:nvSpPr>
        <p:spPr>
          <a:xfrm>
            <a:off x="4800600" y="3862387"/>
            <a:ext cx="2133599" cy="2831544"/>
          </a:xfrm>
          <a:prstGeom prst="rect">
            <a:avLst/>
          </a:prstGeom>
          <a:noFill/>
        </p:spPr>
        <p:txBody>
          <a:bodyPr wrap="square" rtlCol="0">
            <a:spAutoFit/>
          </a:bodyPr>
          <a:lstStyle/>
          <a:p>
            <a:r>
              <a:rPr lang="en-US" sz="1600" b="1" dirty="0" smtClean="0">
                <a:solidFill>
                  <a:srgbClr val="002060"/>
                </a:solidFill>
              </a:rPr>
              <a:t>Scope:</a:t>
            </a:r>
          </a:p>
          <a:p>
            <a:endParaRPr lang="en-US" sz="1000" dirty="0" smtClean="0"/>
          </a:p>
          <a:p>
            <a:r>
              <a:rPr lang="en-US" sz="1200" b="1" dirty="0"/>
              <a:t>Metrics (unit of measure):</a:t>
            </a:r>
          </a:p>
          <a:p>
            <a:r>
              <a:rPr lang="en-US" sz="1200" dirty="0"/>
              <a:t>The </a:t>
            </a:r>
            <a:r>
              <a:rPr lang="en-US" sz="1200" dirty="0" smtClean="0"/>
              <a:t>rate of successfully completed Installations, non-defective.</a:t>
            </a:r>
            <a:endParaRPr lang="en-US" sz="1200" dirty="0"/>
          </a:p>
          <a:p>
            <a:endParaRPr lang="en-US" sz="800" dirty="0"/>
          </a:p>
          <a:p>
            <a:r>
              <a:rPr lang="en-US" sz="1200" b="1" dirty="0"/>
              <a:t>Defect Definition</a:t>
            </a:r>
            <a:r>
              <a:rPr lang="en-US" sz="1200" b="1" dirty="0" smtClean="0"/>
              <a:t>: </a:t>
            </a:r>
            <a:r>
              <a:rPr lang="en-US" sz="1200" dirty="0" smtClean="0"/>
              <a:t>Installation </a:t>
            </a:r>
            <a:r>
              <a:rPr lang="en-US" sz="1200" dirty="0"/>
              <a:t>attempt in which the installer found no one to be available on-site once he/she arrived to perform an installation resulting in a defective installation job. </a:t>
            </a:r>
          </a:p>
          <a:p>
            <a:endParaRPr lang="en-US" sz="1200" dirty="0"/>
          </a:p>
        </p:txBody>
      </p:sp>
    </p:spTree>
    <p:extLst>
      <p:ext uri="{BB962C8B-B14F-4D97-AF65-F5344CB8AC3E}">
        <p14:creationId xmlns:p14="http://schemas.microsoft.com/office/powerpoint/2010/main" xmlns="" val="298578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0275"/>
            <a:ext cx="5029200" cy="381000"/>
          </a:xfrm>
        </p:spPr>
        <p:txBody>
          <a:bodyPr>
            <a:noAutofit/>
          </a:bodyPr>
          <a:lstStyle/>
          <a:p>
            <a:pPr algn="ctr"/>
            <a:r>
              <a:rPr lang="en-US" sz="2800" b="1" dirty="0" smtClean="0">
                <a:solidFill>
                  <a:srgbClr val="0070C0"/>
                </a:solidFill>
              </a:rPr>
              <a:t>DSL-East Total Install Process</a:t>
            </a:r>
            <a:endParaRPr lang="en-US" sz="2800" b="1" dirty="0">
              <a:solidFill>
                <a:srgbClr val="0070C0"/>
              </a:solidFill>
            </a:endParaRPr>
          </a:p>
        </p:txBody>
      </p:sp>
      <p:sp>
        <p:nvSpPr>
          <p:cNvPr id="6" name="Rectangle 5"/>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6600"/>
                </a:solidFill>
                <a:effectLst>
                  <a:outerShdw blurRad="50800" dist="39000" dir="5460000" algn="tl">
                    <a:srgbClr val="000000">
                      <a:alpha val="38000"/>
                    </a:srgbClr>
                  </a:outerShdw>
                </a:effectLst>
              </a:rPr>
              <a:t>D</a:t>
            </a:r>
            <a:r>
              <a:rPr lang="en-US" sz="2000" b="1" dirty="0" smtClean="0">
                <a:ln w="11430"/>
                <a:solidFill>
                  <a:srgbClr val="0070C0"/>
                </a:solidFill>
                <a:effectLst>
                  <a:outerShdw blurRad="50800" dist="39000" dir="5460000" algn="tl">
                    <a:srgbClr val="000000">
                      <a:alpha val="38000"/>
                    </a:srgbClr>
                  </a:outerShdw>
                </a:effectLst>
              </a:rPr>
              <a:t>MAIC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11" name="Rounded Rectangle 10"/>
          <p:cNvSpPr/>
          <p:nvPr/>
        </p:nvSpPr>
        <p:spPr>
          <a:xfrm rot="16200000">
            <a:off x="6992082" y="1810482"/>
            <a:ext cx="2216829" cy="1782206"/>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09392" y="1592520"/>
            <a:ext cx="1782205" cy="2369880"/>
          </a:xfrm>
          <a:prstGeom prst="rect">
            <a:avLst/>
          </a:prstGeom>
          <a:noFill/>
        </p:spPr>
        <p:txBody>
          <a:bodyPr wrap="square" rtlCol="0">
            <a:spAutoFit/>
          </a:bodyPr>
          <a:lstStyle/>
          <a:p>
            <a:r>
              <a:rPr lang="en-US" sz="1600" b="1" dirty="0" smtClean="0">
                <a:solidFill>
                  <a:srgbClr val="002060"/>
                </a:solidFill>
              </a:rPr>
              <a:t>  Project Selection:</a:t>
            </a:r>
          </a:p>
          <a:p>
            <a:endParaRPr lang="en-US" sz="300" dirty="0"/>
          </a:p>
          <a:p>
            <a:r>
              <a:rPr lang="en-US" sz="1400" dirty="0" smtClean="0">
                <a:solidFill>
                  <a:schemeClr val="bg1"/>
                </a:solidFill>
              </a:rPr>
              <a:t>Several departments within the unit have improvement areas  and possible projects. </a:t>
            </a:r>
            <a:endParaRPr lang="en-US" sz="1400" dirty="0">
              <a:solidFill>
                <a:schemeClr val="bg1"/>
              </a:solidFill>
            </a:endParaRPr>
          </a:p>
          <a:p>
            <a:endParaRPr lang="en-US" sz="300" dirty="0" smtClean="0">
              <a:solidFill>
                <a:schemeClr val="bg1"/>
              </a:solidFill>
            </a:endParaRPr>
          </a:p>
          <a:p>
            <a:r>
              <a:rPr lang="en-US" sz="1400" dirty="0" smtClean="0">
                <a:solidFill>
                  <a:schemeClr val="bg1"/>
                </a:solidFill>
              </a:rPr>
              <a:t>We selected this project by using a Project Prioritization Matrix.</a:t>
            </a:r>
            <a:endParaRPr lang="en-US" sz="1400" dirty="0" smtClean="0"/>
          </a:p>
          <a:p>
            <a:endParaRPr lang="en-US" sz="1400" dirty="0" smtClean="0"/>
          </a:p>
        </p:txBody>
      </p:sp>
      <p:sp>
        <p:nvSpPr>
          <p:cNvPr id="13" name="TextBox 12"/>
          <p:cNvSpPr txBox="1"/>
          <p:nvPr/>
        </p:nvSpPr>
        <p:spPr>
          <a:xfrm>
            <a:off x="7162800" y="4079557"/>
            <a:ext cx="1902939" cy="492443"/>
          </a:xfrm>
          <a:prstGeom prst="rect">
            <a:avLst/>
          </a:prstGeom>
          <a:noFill/>
        </p:spPr>
        <p:txBody>
          <a:bodyPr wrap="square" lIns="0" rIns="0" rtlCol="0">
            <a:spAutoFit/>
          </a:bodyPr>
          <a:lstStyle/>
          <a:p>
            <a:pPr algn="ctr"/>
            <a:r>
              <a:rPr lang="en-US" sz="1400" b="1" dirty="0" smtClean="0">
                <a:solidFill>
                  <a:srgbClr val="002060"/>
                </a:solidFill>
              </a:rPr>
              <a:t>Prioritization Scores</a:t>
            </a:r>
            <a:r>
              <a:rPr lang="en-US" sz="1600" b="1" dirty="0" smtClean="0">
                <a:solidFill>
                  <a:srgbClr val="002060"/>
                </a:solidFill>
              </a:rPr>
              <a:t>:         </a:t>
            </a:r>
            <a:endParaRPr lang="en-US" sz="1000" dirty="0">
              <a:solidFill>
                <a:srgbClr val="002060"/>
              </a:solidFill>
            </a:endParaRPr>
          </a:p>
          <a:p>
            <a:pPr algn="ctr"/>
            <a:r>
              <a:rPr lang="en-US" sz="1000" dirty="0">
                <a:solidFill>
                  <a:srgbClr val="002060"/>
                </a:solidFill>
              </a:rPr>
              <a:t>s</a:t>
            </a:r>
            <a:r>
              <a:rPr lang="en-US" sz="1000" dirty="0" smtClean="0">
                <a:solidFill>
                  <a:srgbClr val="002060"/>
                </a:solidFill>
              </a:rPr>
              <a:t>cores are weighted</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9881" y="4562475"/>
            <a:ext cx="1628775"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3"/>
          <p:cNvSpPr txBox="1">
            <a:spLocks/>
          </p:cNvSpPr>
          <p:nvPr/>
        </p:nvSpPr>
        <p:spPr>
          <a:xfrm>
            <a:off x="1395271" y="602743"/>
            <a:ext cx="6529529" cy="381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FF6600"/>
                </a:solidFill>
              </a:rPr>
              <a:t>Key Point: </a:t>
            </a:r>
            <a:r>
              <a:rPr lang="en-US" sz="1600" dirty="0" smtClean="0">
                <a:solidFill>
                  <a:srgbClr val="002060"/>
                </a:solidFill>
                <a:latin typeface="+mn-lt"/>
              </a:rPr>
              <a:t>Our Project’s </a:t>
            </a:r>
            <a:r>
              <a:rPr lang="en-US" sz="1600" dirty="0">
                <a:solidFill>
                  <a:srgbClr val="002060"/>
                </a:solidFill>
                <a:latin typeface="+mn-lt"/>
              </a:rPr>
              <a:t>F</a:t>
            </a:r>
            <a:r>
              <a:rPr lang="en-US" sz="1600" dirty="0" smtClean="0">
                <a:solidFill>
                  <a:srgbClr val="002060"/>
                </a:solidFill>
                <a:latin typeface="+mn-lt"/>
              </a:rPr>
              <a:t>ocus will be in the DSL Installation </a:t>
            </a:r>
            <a:r>
              <a:rPr lang="en-US" sz="1600" dirty="0">
                <a:solidFill>
                  <a:srgbClr val="002060"/>
                </a:solidFill>
                <a:latin typeface="+mn-lt"/>
              </a:rPr>
              <a:t>D</a:t>
            </a:r>
            <a:r>
              <a:rPr lang="en-US" sz="1600" dirty="0" smtClean="0">
                <a:solidFill>
                  <a:srgbClr val="002060"/>
                </a:solidFill>
                <a:latin typeface="+mn-lt"/>
              </a:rPr>
              <a:t>epartment</a:t>
            </a:r>
            <a:r>
              <a:rPr lang="en-US" sz="1600" b="1" dirty="0" smtClean="0">
                <a:solidFill>
                  <a:srgbClr val="0070C0"/>
                </a:solidFill>
              </a:rPr>
              <a:t> </a:t>
            </a:r>
            <a:endParaRPr lang="en-US" sz="1800" b="1" dirty="0">
              <a:solidFill>
                <a:srgbClr val="0070C0"/>
              </a:solidFill>
            </a:endParaRPr>
          </a:p>
        </p:txBody>
      </p:sp>
      <p:pic>
        <p:nvPicPr>
          <p:cNvPr id="4098" name="Picture 2"/>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85" y="1060704"/>
            <a:ext cx="7452360" cy="579729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Oval 11"/>
          <p:cNvSpPr/>
          <p:nvPr/>
        </p:nvSpPr>
        <p:spPr>
          <a:xfrm rot="5400000">
            <a:off x="7990957" y="4638158"/>
            <a:ext cx="371476" cy="1934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9"/>
          <p:cNvSpPr txBox="1">
            <a:spLocks noChangeArrowheads="1"/>
          </p:cNvSpPr>
          <p:nvPr/>
        </p:nvSpPr>
        <p:spPr bwMode="auto">
          <a:xfrm>
            <a:off x="7590393" y="6457890"/>
            <a:ext cx="162980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sz="1000" dirty="0" smtClean="0">
                <a:latin typeface="+mn-lt"/>
              </a:rPr>
              <a:t>* RLD = Regional Logistics Department </a:t>
            </a:r>
            <a:endParaRPr lang="en-US" sz="1000" dirty="0">
              <a:latin typeface="+mn-lt"/>
            </a:endParaRPr>
          </a:p>
        </p:txBody>
      </p:sp>
      <p:sp>
        <p:nvSpPr>
          <p:cNvPr id="15" name="Rounded Rectangular Callout 14"/>
          <p:cNvSpPr/>
          <p:nvPr/>
        </p:nvSpPr>
        <p:spPr>
          <a:xfrm>
            <a:off x="6096000" y="5257799"/>
            <a:ext cx="838200" cy="533401"/>
          </a:xfrm>
          <a:prstGeom prst="wedgeRoundRectCallout">
            <a:avLst>
              <a:gd name="adj1" fmla="val 5775"/>
              <a:gd name="adj2" fmla="val 14974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Our Focus</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501158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8630" r="16585"/>
          <a:stretch/>
        </p:blipFill>
        <p:spPr bwMode="auto">
          <a:xfrm>
            <a:off x="76200" y="990600"/>
            <a:ext cx="4437079" cy="5303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6" name="Chart 15"/>
          <p:cNvGraphicFramePr>
            <a:graphicFrameLocks/>
          </p:cNvGraphicFramePr>
          <p:nvPr>
            <p:extLst>
              <p:ext uri="{D42A27DB-BD31-4B8C-83A1-F6EECF244321}">
                <p14:modId xmlns:p14="http://schemas.microsoft.com/office/powerpoint/2010/main" xmlns="" val="500203137"/>
              </p:ext>
            </p:extLst>
          </p:nvPr>
        </p:nvGraphicFramePr>
        <p:xfrm>
          <a:off x="4343400" y="1805940"/>
          <a:ext cx="4876800" cy="233172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990600" y="228600"/>
            <a:ext cx="5181600" cy="381000"/>
          </a:xfrm>
        </p:spPr>
        <p:txBody>
          <a:bodyPr>
            <a:noAutofit/>
          </a:bodyPr>
          <a:lstStyle/>
          <a:p>
            <a:pPr algn="ctr"/>
            <a:r>
              <a:rPr lang="en-US" sz="2800" b="1" dirty="0" smtClean="0">
                <a:solidFill>
                  <a:srgbClr val="0070C0"/>
                </a:solidFill>
              </a:rPr>
              <a:t>DSL-East’s GI Defects</a:t>
            </a:r>
            <a:br>
              <a:rPr lang="en-US" sz="2800" b="1" dirty="0" smtClean="0">
                <a:solidFill>
                  <a:srgbClr val="0070C0"/>
                </a:solidFill>
              </a:rPr>
            </a:br>
            <a:r>
              <a:rPr lang="en-US" sz="2800" b="1" dirty="0" smtClean="0">
                <a:solidFill>
                  <a:srgbClr val="0070C0"/>
                </a:solidFill>
              </a:rPr>
              <a:t>vs. Other Unit</a:t>
            </a:r>
            <a:endParaRPr lang="en-US" sz="2800" b="1" dirty="0">
              <a:solidFill>
                <a:srgbClr val="0070C0"/>
              </a:solidFill>
            </a:endParaRPr>
          </a:p>
        </p:txBody>
      </p:sp>
      <p:sp>
        <p:nvSpPr>
          <p:cNvPr id="6" name="Rectangle 5"/>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6600"/>
                </a:solidFill>
                <a:effectLst>
                  <a:outerShdw blurRad="50800" dist="39000" dir="5460000" algn="tl">
                    <a:srgbClr val="000000">
                      <a:alpha val="38000"/>
                    </a:srgbClr>
                  </a:outerShdw>
                </a:effectLst>
              </a:rPr>
              <a:t>D</a:t>
            </a:r>
            <a:r>
              <a:rPr lang="en-US" sz="2000" b="1" dirty="0" smtClean="0">
                <a:ln w="11430"/>
                <a:solidFill>
                  <a:srgbClr val="0070C0"/>
                </a:solidFill>
                <a:effectLst>
                  <a:outerShdw blurRad="50800" dist="39000" dir="5460000" algn="tl">
                    <a:srgbClr val="000000">
                      <a:alpha val="38000"/>
                    </a:srgbClr>
                  </a:outerShdw>
                </a:effectLst>
              </a:rPr>
              <a:t>MAIC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10" name="TextBox 9"/>
          <p:cNvSpPr txBox="1"/>
          <p:nvPr/>
        </p:nvSpPr>
        <p:spPr>
          <a:xfrm>
            <a:off x="4724400" y="599182"/>
            <a:ext cx="3657600" cy="1077218"/>
          </a:xfrm>
          <a:prstGeom prst="rect">
            <a:avLst/>
          </a:prstGeom>
          <a:noFill/>
        </p:spPr>
        <p:txBody>
          <a:bodyPr wrap="square" rtlCol="0">
            <a:spAutoFit/>
          </a:bodyPr>
          <a:lstStyle/>
          <a:p>
            <a:r>
              <a:rPr lang="en-US" sz="1600" b="1" dirty="0" smtClean="0">
                <a:solidFill>
                  <a:srgbClr val="002060"/>
                </a:solidFill>
              </a:rPr>
              <a:t>Project Validation:</a:t>
            </a:r>
            <a:endParaRPr lang="en-US" sz="1600" b="1" dirty="0" smtClean="0"/>
          </a:p>
          <a:p>
            <a:endParaRPr lang="en-US" sz="600" dirty="0"/>
          </a:p>
          <a:p>
            <a:r>
              <a:rPr lang="en-US" sz="1400" dirty="0" smtClean="0"/>
              <a:t>From the historical data we can see that the amount of DSL-East GI’s is at an all time high. The DSL-West Division is performing normally.</a:t>
            </a:r>
          </a:p>
        </p:txBody>
      </p:sp>
      <p:graphicFrame>
        <p:nvGraphicFramePr>
          <p:cNvPr id="20" name="Chart 19"/>
          <p:cNvGraphicFramePr>
            <a:graphicFrameLocks/>
          </p:cNvGraphicFramePr>
          <p:nvPr>
            <p:extLst>
              <p:ext uri="{D42A27DB-BD31-4B8C-83A1-F6EECF244321}">
                <p14:modId xmlns:p14="http://schemas.microsoft.com/office/powerpoint/2010/main" xmlns="" val="756657203"/>
              </p:ext>
            </p:extLst>
          </p:nvPr>
        </p:nvGraphicFramePr>
        <p:xfrm>
          <a:off x="4322618" y="4038600"/>
          <a:ext cx="4800600" cy="2819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3"/>
          <p:cNvSpPr txBox="1">
            <a:spLocks/>
          </p:cNvSpPr>
          <p:nvPr/>
        </p:nvSpPr>
        <p:spPr>
          <a:xfrm>
            <a:off x="3276600" y="76200"/>
            <a:ext cx="4724400" cy="381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The DSL East’s GI’s are Higher than Normal</a:t>
            </a:r>
            <a:endParaRPr lang="en-US" sz="1800" b="1" dirty="0">
              <a:solidFill>
                <a:srgbClr val="0070C0"/>
              </a:solidFill>
            </a:endParaRPr>
          </a:p>
        </p:txBody>
      </p:sp>
      <p:cxnSp>
        <p:nvCxnSpPr>
          <p:cNvPr id="3" name="Straight Connector 2"/>
          <p:cNvCxnSpPr/>
          <p:nvPr/>
        </p:nvCxnSpPr>
        <p:spPr>
          <a:xfrm>
            <a:off x="4876800" y="3352800"/>
            <a:ext cx="32004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3886200" y="2743200"/>
            <a:ext cx="1282995" cy="304800"/>
          </a:xfrm>
          <a:prstGeom prst="wedgeRoundRectCallout">
            <a:avLst>
              <a:gd name="adj1" fmla="val 56252"/>
              <a:gd name="adj2" fmla="val 124742"/>
              <a:gd name="adj3" fmla="val 16667"/>
            </a:avLst>
          </a:prstGeom>
          <a:ln w="19050">
            <a:solidFill>
              <a:srgbClr val="00B0F0"/>
            </a:solidFill>
          </a:ln>
        </p:spPr>
        <p:style>
          <a:lnRef idx="1">
            <a:schemeClr val="accent2"/>
          </a:lnRef>
          <a:fillRef idx="1002">
            <a:schemeClr val="lt1"/>
          </a:fillRef>
          <a:effectRef idx="1">
            <a:schemeClr val="accent2"/>
          </a:effectRef>
          <a:fontRef idx="minor">
            <a:schemeClr val="dk1"/>
          </a:fontRef>
        </p:style>
        <p:txBody>
          <a:bodyPr rtlCol="0" anchor="ctr"/>
          <a:lstStyle/>
          <a:p>
            <a:pPr lvl="0" algn="ctr" fontAlgn="base"/>
            <a:r>
              <a:rPr lang="en-US" sz="1100" b="1" dirty="0" smtClean="0">
                <a:solidFill>
                  <a:srgbClr val="FF6600"/>
                </a:solidFill>
                <a:effectLst>
                  <a:outerShdw blurRad="38100" dist="38100" dir="2700000" algn="tl">
                    <a:srgbClr val="FFFFFF"/>
                  </a:outerShdw>
                </a:effectLst>
                <a:latin typeface="Calibri" pitchFamily="34" charset="0"/>
                <a:cs typeface="Arial" pitchFamily="34" charset="0"/>
              </a:rPr>
              <a:t>8% Historical Baseline </a:t>
            </a:r>
            <a:endParaRPr lang="en-US" sz="1100" dirty="0">
              <a:solidFill>
                <a:srgbClr val="FF6600"/>
              </a:solidFill>
              <a:latin typeface="Arial" pitchFamily="34" charset="0"/>
              <a:cs typeface="Arial" pitchFamily="34" charset="0"/>
            </a:endParaRPr>
          </a:p>
        </p:txBody>
      </p:sp>
      <p:cxnSp>
        <p:nvCxnSpPr>
          <p:cNvPr id="22" name="Straight Connector 21"/>
          <p:cNvCxnSpPr/>
          <p:nvPr/>
        </p:nvCxnSpPr>
        <p:spPr>
          <a:xfrm>
            <a:off x="4876800" y="6019800"/>
            <a:ext cx="31242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3898605" y="5410200"/>
            <a:ext cx="1282995" cy="304800"/>
          </a:xfrm>
          <a:prstGeom prst="wedgeRoundRectCallout">
            <a:avLst>
              <a:gd name="adj1" fmla="val 57177"/>
              <a:gd name="adj2" fmla="val 152015"/>
              <a:gd name="adj3" fmla="val 16667"/>
            </a:avLst>
          </a:prstGeom>
          <a:ln w="19050">
            <a:solidFill>
              <a:srgbClr val="FFFF00"/>
            </a:solidFill>
          </a:ln>
        </p:spPr>
        <p:style>
          <a:lnRef idx="1">
            <a:schemeClr val="accent2"/>
          </a:lnRef>
          <a:fillRef idx="1002">
            <a:schemeClr val="lt1"/>
          </a:fillRef>
          <a:effectRef idx="1">
            <a:schemeClr val="accent2"/>
          </a:effectRef>
          <a:fontRef idx="minor">
            <a:schemeClr val="dk1"/>
          </a:fontRef>
        </p:style>
        <p:txBody>
          <a:bodyPr rtlCol="0" anchor="ctr"/>
          <a:lstStyle/>
          <a:p>
            <a:pPr lvl="0" algn="ctr" fontAlgn="base"/>
            <a:r>
              <a:rPr lang="en-US" sz="1100" b="1" dirty="0" smtClean="0">
                <a:solidFill>
                  <a:srgbClr val="002060"/>
                </a:solidFill>
                <a:effectLst>
                  <a:outerShdw blurRad="38100" dist="38100" dir="2700000" algn="tl">
                    <a:srgbClr val="FFFFFF"/>
                  </a:outerShdw>
                </a:effectLst>
                <a:latin typeface="Calibri" pitchFamily="34" charset="0"/>
                <a:cs typeface="Arial" pitchFamily="34" charset="0"/>
              </a:rPr>
              <a:t>6.5% Historical Baseline </a:t>
            </a:r>
            <a:endParaRPr lang="en-US" sz="1100" dirty="0">
              <a:solidFill>
                <a:srgbClr val="002060"/>
              </a:solidFill>
              <a:latin typeface="Arial" pitchFamily="34" charset="0"/>
              <a:cs typeface="Arial" pitchFamily="34" charset="0"/>
            </a:endParaRPr>
          </a:p>
        </p:txBody>
      </p:sp>
      <p:sp>
        <p:nvSpPr>
          <p:cNvPr id="25" name="TextBox 24"/>
          <p:cNvSpPr txBox="1"/>
          <p:nvPr/>
        </p:nvSpPr>
        <p:spPr>
          <a:xfrm>
            <a:off x="5867400" y="1750368"/>
            <a:ext cx="1447800" cy="215444"/>
          </a:xfrm>
          <a:prstGeom prst="rect">
            <a:avLst/>
          </a:prstGeom>
          <a:noFill/>
        </p:spPr>
        <p:txBody>
          <a:bodyPr wrap="square" rtlCol="0">
            <a:spAutoFit/>
          </a:bodyPr>
          <a:lstStyle/>
          <a:p>
            <a:r>
              <a:rPr lang="en-US" sz="800" dirty="0" smtClean="0"/>
              <a:t>Scale zoomed in for impact.</a:t>
            </a:r>
          </a:p>
        </p:txBody>
      </p:sp>
      <p:sp>
        <p:nvSpPr>
          <p:cNvPr id="26" name="TextBox 25"/>
          <p:cNvSpPr txBox="1"/>
          <p:nvPr/>
        </p:nvSpPr>
        <p:spPr>
          <a:xfrm>
            <a:off x="5867400" y="4280356"/>
            <a:ext cx="1447800" cy="215444"/>
          </a:xfrm>
          <a:prstGeom prst="rect">
            <a:avLst/>
          </a:prstGeom>
          <a:noFill/>
        </p:spPr>
        <p:txBody>
          <a:bodyPr wrap="square" rtlCol="0">
            <a:spAutoFit/>
          </a:bodyPr>
          <a:lstStyle/>
          <a:p>
            <a:r>
              <a:rPr lang="en-US" sz="800" dirty="0" smtClean="0"/>
              <a:t>Scale zoomed in for impact.</a:t>
            </a:r>
          </a:p>
        </p:txBody>
      </p:sp>
      <p:sp>
        <p:nvSpPr>
          <p:cNvPr id="7" name="Rounded Rectangular Callout 6"/>
          <p:cNvSpPr/>
          <p:nvPr/>
        </p:nvSpPr>
        <p:spPr>
          <a:xfrm>
            <a:off x="76200" y="4876799"/>
            <a:ext cx="838200" cy="533401"/>
          </a:xfrm>
          <a:prstGeom prst="wedgeRoundRectCallout">
            <a:avLst>
              <a:gd name="adj1" fmla="val 10210"/>
              <a:gd name="adj2" fmla="val 13593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Our Focus</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80886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09600" y="3650719"/>
            <a:ext cx="2743199" cy="19907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22769" y="914400"/>
            <a:ext cx="4240231" cy="2667000"/>
          </a:xfrm>
          <a:prstGeom prst="rect">
            <a:avLst/>
          </a:prstGeom>
        </p:spPr>
      </p:pic>
      <p:sp>
        <p:nvSpPr>
          <p:cNvPr id="5" name="Rectangle 4"/>
          <p:cNvSpPr/>
          <p:nvPr/>
        </p:nvSpPr>
        <p:spPr>
          <a:xfrm>
            <a:off x="582631" y="1447800"/>
            <a:ext cx="3913169" cy="2308324"/>
          </a:xfrm>
          <a:prstGeom prst="rect">
            <a:avLst/>
          </a:prstGeom>
        </p:spPr>
        <p:txBody>
          <a:bodyPr wrap="square">
            <a:spAutoFit/>
          </a:bodyPr>
          <a:lstStyle/>
          <a:p>
            <a:r>
              <a:rPr lang="en-US" sz="3600" b="1" dirty="0" smtClean="0">
                <a:solidFill>
                  <a:srgbClr val="002060"/>
                </a:solidFill>
              </a:rPr>
              <a:t>Fact:</a:t>
            </a:r>
            <a:endParaRPr lang="en-US" sz="1000" b="1" dirty="0" smtClean="0">
              <a:latin typeface="Palatino Linotype" pitchFamily="18" charset="0"/>
            </a:endParaRPr>
          </a:p>
          <a:p>
            <a:endParaRPr lang="en-US" sz="1200" b="1" dirty="0" smtClean="0">
              <a:latin typeface="Palatino Linotype" pitchFamily="18" charset="0"/>
            </a:endParaRPr>
          </a:p>
          <a:p>
            <a:r>
              <a:rPr lang="en-US" sz="2000" b="1" dirty="0" smtClean="0">
                <a:latin typeface="Palatino Linotype" pitchFamily="18" charset="0"/>
              </a:rPr>
              <a:t>Eastern U.S. Cities Experience Explosive Population Growth During the Recent Housing Boom</a:t>
            </a:r>
            <a:r>
              <a:rPr lang="en-US" sz="2000" dirty="0" smtClean="0">
                <a:latin typeface="Palatino Linotype" pitchFamily="18" charset="0"/>
              </a:rPr>
              <a:t>: </a:t>
            </a:r>
          </a:p>
          <a:p>
            <a:endParaRPr lang="en-US" sz="1600" dirty="0">
              <a:latin typeface="Palatino Linotype" pitchFamily="18" charset="0"/>
            </a:endParaRPr>
          </a:p>
        </p:txBody>
      </p:sp>
      <p:sp>
        <p:nvSpPr>
          <p:cNvPr id="6" name="Rectangle 5"/>
          <p:cNvSpPr/>
          <p:nvPr/>
        </p:nvSpPr>
        <p:spPr>
          <a:xfrm>
            <a:off x="685800" y="3657600"/>
            <a:ext cx="2971800" cy="2677656"/>
          </a:xfrm>
          <a:prstGeom prst="rect">
            <a:avLst/>
          </a:prstGeom>
        </p:spPr>
        <p:txBody>
          <a:bodyPr wrap="square">
            <a:spAutoFit/>
          </a:bodyPr>
          <a:lstStyle/>
          <a:p>
            <a:pPr marL="285750" lvl="0" indent="-285750">
              <a:buFont typeface="Arial" pitchFamily="34" charset="0"/>
              <a:buChar char="•"/>
            </a:pPr>
            <a:r>
              <a:rPr lang="en-US" dirty="0" smtClean="0">
                <a:solidFill>
                  <a:schemeClr val="accent6">
                    <a:lumMod val="75000"/>
                  </a:schemeClr>
                </a:solidFill>
              </a:rPr>
              <a:t>Jacksonville</a:t>
            </a:r>
            <a:r>
              <a:rPr lang="en-US" dirty="0">
                <a:solidFill>
                  <a:schemeClr val="accent6">
                    <a:lumMod val="75000"/>
                  </a:schemeClr>
                </a:solidFill>
              </a:rPr>
              <a:t>, FL	10.6%	</a:t>
            </a:r>
          </a:p>
          <a:p>
            <a:pPr marL="285750" lvl="0" indent="-285750">
              <a:buFont typeface="Arial" pitchFamily="34" charset="0"/>
              <a:buChar char="•"/>
            </a:pPr>
            <a:r>
              <a:rPr lang="en-US" dirty="0">
                <a:solidFill>
                  <a:schemeClr val="accent6">
                    <a:lumMod val="75000"/>
                  </a:schemeClr>
                </a:solidFill>
              </a:rPr>
              <a:t>Orlando, FL	21.5%</a:t>
            </a:r>
          </a:p>
          <a:p>
            <a:pPr marL="285750" lvl="0" indent="-285750">
              <a:buFont typeface="Arial" pitchFamily="34" charset="0"/>
              <a:buChar char="•"/>
            </a:pPr>
            <a:r>
              <a:rPr lang="en-US" dirty="0">
                <a:solidFill>
                  <a:schemeClr val="accent6">
                    <a:lumMod val="75000"/>
                  </a:schemeClr>
                </a:solidFill>
              </a:rPr>
              <a:t>Charlotte, NC 	24.9%</a:t>
            </a:r>
          </a:p>
          <a:p>
            <a:pPr marL="285750" lvl="0" indent="-285750">
              <a:buFont typeface="Arial" pitchFamily="34" charset="0"/>
              <a:buChar char="•"/>
            </a:pPr>
            <a:r>
              <a:rPr lang="en-US" dirty="0">
                <a:solidFill>
                  <a:schemeClr val="accent6">
                    <a:lumMod val="75000"/>
                  </a:schemeClr>
                </a:solidFill>
              </a:rPr>
              <a:t>Nashville, TN	11.0%, </a:t>
            </a:r>
          </a:p>
          <a:p>
            <a:pPr marL="285750" lvl="0" indent="-285750">
              <a:buFont typeface="Arial" pitchFamily="34" charset="0"/>
              <a:buChar char="•"/>
            </a:pPr>
            <a:r>
              <a:rPr lang="en-US" dirty="0">
                <a:solidFill>
                  <a:schemeClr val="accent6">
                    <a:lumMod val="75000"/>
                  </a:schemeClr>
                </a:solidFill>
              </a:rPr>
              <a:t>Atlanta, GA	29.2%</a:t>
            </a:r>
          </a:p>
          <a:p>
            <a:pPr marL="285750" lvl="0" indent="-285750">
              <a:buFont typeface="Arial" pitchFamily="34" charset="0"/>
              <a:buChar char="•"/>
            </a:pPr>
            <a:r>
              <a:rPr lang="en-US" dirty="0">
                <a:solidFill>
                  <a:schemeClr val="accent6">
                    <a:lumMod val="75000"/>
                  </a:schemeClr>
                </a:solidFill>
              </a:rPr>
              <a:t>Miami, FL	19.5%</a:t>
            </a:r>
          </a:p>
          <a:p>
            <a:pPr marL="285750" lvl="0" indent="-285750">
              <a:buFont typeface="Arial" pitchFamily="34" charset="0"/>
              <a:buChar char="•"/>
            </a:pPr>
            <a:r>
              <a:rPr lang="en-US" dirty="0">
                <a:solidFill>
                  <a:schemeClr val="accent6">
                    <a:lumMod val="75000"/>
                  </a:schemeClr>
                </a:solidFill>
              </a:rPr>
              <a:t>Raleigh, NC	40.7</a:t>
            </a:r>
            <a:r>
              <a:rPr lang="en-US" dirty="0" smtClean="0">
                <a:solidFill>
                  <a:schemeClr val="accent6">
                    <a:lumMod val="75000"/>
                  </a:schemeClr>
                </a:solidFill>
              </a:rPr>
              <a:t>%</a:t>
            </a:r>
          </a:p>
          <a:p>
            <a:pPr lvl="0"/>
            <a:endParaRPr lang="en-US" sz="400" dirty="0">
              <a:solidFill>
                <a:srgbClr val="0000FF"/>
              </a:solidFill>
            </a:endParaRPr>
          </a:p>
          <a:p>
            <a:pPr lvl="0"/>
            <a:r>
              <a:rPr lang="en-US" sz="1400" dirty="0" smtClean="0">
                <a:solidFill>
                  <a:srgbClr val="0000FF"/>
                </a:solidFill>
              </a:rPr>
              <a:t>           *Source: USA Today</a:t>
            </a:r>
            <a:endParaRPr lang="en-US" sz="1400" dirty="0">
              <a:solidFill>
                <a:srgbClr val="0000FF"/>
              </a:solidFill>
            </a:endParaRPr>
          </a:p>
          <a:p>
            <a:pPr marL="285750" indent="-285750">
              <a:buFont typeface="Arial" pitchFamily="34" charset="0"/>
              <a:buChar char="•"/>
            </a:pPr>
            <a:endParaRPr lang="en-US" dirty="0"/>
          </a:p>
        </p:txBody>
      </p:sp>
      <p:sp>
        <p:nvSpPr>
          <p:cNvPr id="7" name="Rectangle 6"/>
          <p:cNvSpPr/>
          <p:nvPr/>
        </p:nvSpPr>
        <p:spPr>
          <a:xfrm>
            <a:off x="4675169" y="3505200"/>
            <a:ext cx="4240231" cy="2970044"/>
          </a:xfrm>
          <a:prstGeom prst="rect">
            <a:avLst/>
          </a:prstGeom>
        </p:spPr>
        <p:txBody>
          <a:bodyPr wrap="square">
            <a:spAutoFit/>
          </a:bodyPr>
          <a:lstStyle/>
          <a:p>
            <a:r>
              <a:rPr lang="en-US" dirty="0">
                <a:latin typeface="Palatino Linotype" pitchFamily="18" charset="0"/>
              </a:rPr>
              <a:t>With the </a:t>
            </a:r>
            <a:r>
              <a:rPr lang="en-US" dirty="0" smtClean="0">
                <a:latin typeface="Palatino Linotype" pitchFamily="18" charset="0"/>
              </a:rPr>
              <a:t>recent housing </a:t>
            </a:r>
            <a:r>
              <a:rPr lang="en-US" dirty="0">
                <a:latin typeface="Palatino Linotype" pitchFamily="18" charset="0"/>
              </a:rPr>
              <a:t>expansion </a:t>
            </a:r>
            <a:r>
              <a:rPr lang="en-US" dirty="0" smtClean="0">
                <a:latin typeface="Palatino Linotype" pitchFamily="18" charset="0"/>
              </a:rPr>
              <a:t>in the United States we </a:t>
            </a:r>
            <a:r>
              <a:rPr lang="en-US" dirty="0">
                <a:latin typeface="Palatino Linotype" pitchFamily="18" charset="0"/>
              </a:rPr>
              <a:t>have seen new </a:t>
            </a:r>
            <a:r>
              <a:rPr lang="en-US" dirty="0" smtClean="0">
                <a:latin typeface="Palatino Linotype" pitchFamily="18" charset="0"/>
              </a:rPr>
              <a:t>neighborhoods and </a:t>
            </a:r>
            <a:r>
              <a:rPr lang="en-US" b="1" dirty="0">
                <a:solidFill>
                  <a:srgbClr val="002060"/>
                </a:solidFill>
                <a:latin typeface="Palatino Linotype" pitchFamily="18" charset="0"/>
              </a:rPr>
              <a:t>rural expansion </a:t>
            </a:r>
            <a:r>
              <a:rPr lang="en-US" dirty="0">
                <a:latin typeface="Palatino Linotype" pitchFamily="18" charset="0"/>
              </a:rPr>
              <a:t>surrounding many </a:t>
            </a:r>
            <a:r>
              <a:rPr lang="en-US" dirty="0" smtClean="0">
                <a:latin typeface="Palatino Linotype" pitchFamily="18" charset="0"/>
              </a:rPr>
              <a:t>previously smaller eastern US cities. </a:t>
            </a:r>
          </a:p>
          <a:p>
            <a:endParaRPr lang="en-US" sz="700" dirty="0">
              <a:latin typeface="Palatino Linotype" pitchFamily="18" charset="0"/>
            </a:endParaRPr>
          </a:p>
          <a:p>
            <a:r>
              <a:rPr lang="en-US" dirty="0" smtClean="0">
                <a:latin typeface="Palatino Linotype" pitchFamily="18" charset="0"/>
              </a:rPr>
              <a:t>This is in contrast to the West having greater population than geographical growth in major cities with less rural territory expansion, this evidenced by higher home prices.</a:t>
            </a:r>
          </a:p>
        </p:txBody>
      </p:sp>
      <p:sp>
        <p:nvSpPr>
          <p:cNvPr id="8" name="Rectangle 7"/>
          <p:cNvSpPr/>
          <p:nvPr/>
        </p:nvSpPr>
        <p:spPr>
          <a:xfrm>
            <a:off x="2286000" y="6477000"/>
            <a:ext cx="4953000" cy="276999"/>
          </a:xfrm>
          <a:prstGeom prst="rect">
            <a:avLst/>
          </a:prstGeom>
        </p:spPr>
        <p:txBody>
          <a:bodyPr wrap="square">
            <a:spAutoFit/>
          </a:bodyPr>
          <a:lstStyle/>
          <a:p>
            <a:r>
              <a:rPr lang="en-US" sz="1200" u="sng" dirty="0">
                <a:hlinkClick r:id="rId4"/>
              </a:rPr>
              <a:t>http://www.usatoday.com/news/nation/census/2010-06-22-census_N.htm</a:t>
            </a:r>
            <a:endParaRPr lang="en-US" sz="1200" dirty="0"/>
          </a:p>
        </p:txBody>
      </p:sp>
      <p:sp>
        <p:nvSpPr>
          <p:cNvPr id="9" name="Title 3"/>
          <p:cNvSpPr>
            <a:spLocks noGrp="1"/>
          </p:cNvSpPr>
          <p:nvPr>
            <p:ph type="title"/>
          </p:nvPr>
        </p:nvSpPr>
        <p:spPr>
          <a:xfrm>
            <a:off x="-381000" y="-76200"/>
            <a:ext cx="3962400" cy="914400"/>
          </a:xfrm>
        </p:spPr>
        <p:txBody>
          <a:bodyPr>
            <a:noAutofit/>
          </a:bodyPr>
          <a:lstStyle/>
          <a:p>
            <a:pPr algn="ctr"/>
            <a:r>
              <a:rPr lang="en-US" sz="2800" b="1" dirty="0" smtClean="0">
                <a:solidFill>
                  <a:srgbClr val="0070C0"/>
                </a:solidFill>
              </a:rPr>
              <a:t>Recent Changes for </a:t>
            </a:r>
            <a:br>
              <a:rPr lang="en-US" sz="2800" b="1" dirty="0" smtClean="0">
                <a:solidFill>
                  <a:srgbClr val="0070C0"/>
                </a:solidFill>
              </a:rPr>
            </a:br>
            <a:r>
              <a:rPr lang="en-US" sz="2800" b="1" dirty="0" smtClean="0">
                <a:solidFill>
                  <a:srgbClr val="0070C0"/>
                </a:solidFill>
              </a:rPr>
              <a:t>DSL-East Specifically</a:t>
            </a:r>
            <a:endParaRPr lang="en-US" sz="2800" b="1" dirty="0">
              <a:solidFill>
                <a:srgbClr val="0070C0"/>
              </a:solidFill>
            </a:endParaRPr>
          </a:p>
        </p:txBody>
      </p:sp>
      <p:sp>
        <p:nvSpPr>
          <p:cNvPr id="10" name="Title 3"/>
          <p:cNvSpPr txBox="1">
            <a:spLocks/>
          </p:cNvSpPr>
          <p:nvPr/>
        </p:nvSpPr>
        <p:spPr>
          <a:xfrm>
            <a:off x="3200400" y="76200"/>
            <a:ext cx="4953000" cy="55102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Geographical Expansion Has Expanded Service </a:t>
            </a:r>
            <a:r>
              <a:rPr lang="en-US" sz="1600" dirty="0">
                <a:solidFill>
                  <a:srgbClr val="002060"/>
                </a:solidFill>
                <a:latin typeface="+mn-lt"/>
              </a:rPr>
              <a:t>A</a:t>
            </a:r>
            <a:r>
              <a:rPr lang="en-US" sz="1600" dirty="0" smtClean="0">
                <a:solidFill>
                  <a:srgbClr val="002060"/>
                </a:solidFill>
                <a:latin typeface="+mn-lt"/>
              </a:rPr>
              <a:t>reas for Cities Serviced by DSL-East Units</a:t>
            </a:r>
            <a:endParaRPr lang="en-US" sz="1800" b="1" dirty="0">
              <a:solidFill>
                <a:srgbClr val="0070C0"/>
              </a:solidFill>
            </a:endParaRPr>
          </a:p>
        </p:txBody>
      </p:sp>
      <p:sp>
        <p:nvSpPr>
          <p:cNvPr id="11" name="Rectangle 10"/>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6600"/>
                </a:solidFill>
                <a:effectLst>
                  <a:outerShdw blurRad="50800" dist="39000" dir="5460000" algn="tl">
                    <a:srgbClr val="000000">
                      <a:alpha val="38000"/>
                    </a:srgbClr>
                  </a:outerShdw>
                </a:effectLst>
              </a:rPr>
              <a:t>D</a:t>
            </a:r>
            <a:r>
              <a:rPr lang="en-US" sz="2000" b="1" dirty="0" smtClean="0">
                <a:ln w="11430"/>
                <a:solidFill>
                  <a:srgbClr val="0070C0"/>
                </a:solidFill>
                <a:effectLst>
                  <a:outerShdw blurRad="50800" dist="39000" dir="5460000" algn="tl">
                    <a:srgbClr val="000000">
                      <a:alpha val="38000"/>
                    </a:srgbClr>
                  </a:outerShdw>
                </a:effectLst>
              </a:rPr>
              <a:t>MAIC</a:t>
            </a:r>
            <a:endParaRPr lang="en-US" sz="2000" b="1" cap="none" spc="0" dirty="0">
              <a:ln w="11430"/>
              <a:solidFill>
                <a:srgbClr val="0070C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866279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828800"/>
            <a:ext cx="6096000" cy="4306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622844"/>
            <a:ext cx="1143000" cy="1205956"/>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7429007" y="868694"/>
            <a:ext cx="1471964" cy="1379242"/>
          </a:xfrm>
          <a:prstGeom prst="rect">
            <a:avLst/>
          </a:prstGeom>
        </p:spPr>
      </p:pic>
      <p:sp>
        <p:nvSpPr>
          <p:cNvPr id="12" name="Rounded Rectangle 11"/>
          <p:cNvSpPr/>
          <p:nvPr/>
        </p:nvSpPr>
        <p:spPr>
          <a:xfrm rot="16200000">
            <a:off x="6342990" y="2448858"/>
            <a:ext cx="2832556" cy="2312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ectangle 5"/>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6600"/>
                </a:solidFill>
                <a:effectLst>
                  <a:outerShdw blurRad="50800" dist="39000" dir="5460000" algn="tl">
                    <a:srgbClr val="000000">
                      <a:alpha val="38000"/>
                    </a:srgbClr>
                  </a:outerShdw>
                </a:effectLst>
              </a:rPr>
              <a:t>D</a:t>
            </a:r>
            <a:r>
              <a:rPr lang="en-US" sz="2000" b="1" dirty="0" smtClean="0">
                <a:ln w="11430"/>
                <a:solidFill>
                  <a:srgbClr val="0070C0"/>
                </a:solidFill>
                <a:effectLst>
                  <a:outerShdw blurRad="50800" dist="39000" dir="5460000" algn="tl">
                    <a:srgbClr val="000000">
                      <a:alpha val="38000"/>
                    </a:srgbClr>
                  </a:outerShdw>
                </a:effectLst>
              </a:rPr>
              <a:t>MAIC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8" name="Title 3"/>
          <p:cNvSpPr>
            <a:spLocks noGrp="1"/>
          </p:cNvSpPr>
          <p:nvPr>
            <p:ph type="title"/>
          </p:nvPr>
        </p:nvSpPr>
        <p:spPr>
          <a:xfrm>
            <a:off x="-1" y="-152400"/>
            <a:ext cx="8164989" cy="762000"/>
          </a:xfrm>
        </p:spPr>
        <p:txBody>
          <a:bodyPr>
            <a:noAutofit/>
          </a:bodyPr>
          <a:lstStyle/>
          <a:p>
            <a:pPr algn="l"/>
            <a:r>
              <a:rPr lang="en-US" sz="2800" b="1" dirty="0" smtClean="0">
                <a:solidFill>
                  <a:srgbClr val="0070C0"/>
                </a:solidFill>
              </a:rPr>
              <a:t>Scope, VOC &amp; VOB </a:t>
            </a:r>
            <a:endParaRPr lang="en-US" sz="2800" b="1" dirty="0">
              <a:solidFill>
                <a:srgbClr val="0070C0"/>
              </a:solidFill>
            </a:endParaRPr>
          </a:p>
        </p:txBody>
      </p:sp>
      <p:sp>
        <p:nvSpPr>
          <p:cNvPr id="9" name="Rectangle 8"/>
          <p:cNvSpPr/>
          <p:nvPr/>
        </p:nvSpPr>
        <p:spPr>
          <a:xfrm>
            <a:off x="1676400" y="990600"/>
            <a:ext cx="3429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6600"/>
                </a:solidFill>
                <a:effectLst>
                  <a:outerShdw blurRad="50800" dist="39000" dir="5460000" algn="tl">
                    <a:srgbClr val="000000">
                      <a:alpha val="38000"/>
                    </a:srgbClr>
                  </a:outerShdw>
                </a:effectLst>
              </a:rPr>
              <a:t>SIPOC</a:t>
            </a:r>
          </a:p>
        </p:txBody>
      </p:sp>
      <p:sp>
        <p:nvSpPr>
          <p:cNvPr id="3" name="Rectangle 2"/>
          <p:cNvSpPr/>
          <p:nvPr/>
        </p:nvSpPr>
        <p:spPr>
          <a:xfrm>
            <a:off x="6755535" y="2235890"/>
            <a:ext cx="2145436" cy="2785378"/>
          </a:xfrm>
          <a:prstGeom prst="rect">
            <a:avLst/>
          </a:prstGeom>
        </p:spPr>
        <p:txBody>
          <a:bodyPr wrap="square" lIns="0" rIns="91440">
            <a:spAutoFit/>
          </a:bodyPr>
          <a:lstStyle/>
          <a:p>
            <a:r>
              <a:rPr lang="en-US" sz="1600" b="1" dirty="0" smtClean="0">
                <a:solidFill>
                  <a:srgbClr val="002060"/>
                </a:solidFill>
              </a:rPr>
              <a:t>Voice of the Customer:</a:t>
            </a:r>
            <a:endParaRPr lang="en-US" sz="1600" b="1" dirty="0">
              <a:solidFill>
                <a:srgbClr val="002060"/>
              </a:solidFill>
            </a:endParaRPr>
          </a:p>
          <a:p>
            <a:endParaRPr lang="en-US" sz="500" dirty="0"/>
          </a:p>
          <a:p>
            <a:r>
              <a:rPr lang="en-US" sz="1400" dirty="0" smtClean="0"/>
              <a:t>We used the call center database to retrieve details  on missed installations. The data contains customer comments about why the install was missed, the order info that was provided to the installer originally, as well as the installers reference code for the Ghost Installation.</a:t>
            </a:r>
          </a:p>
        </p:txBody>
      </p:sp>
      <p:sp>
        <p:nvSpPr>
          <p:cNvPr id="11" name="Rectangle 10"/>
          <p:cNvSpPr/>
          <p:nvPr/>
        </p:nvSpPr>
        <p:spPr>
          <a:xfrm>
            <a:off x="76200" y="3872567"/>
            <a:ext cx="2438400" cy="2985433"/>
          </a:xfrm>
          <a:prstGeom prst="rect">
            <a:avLst/>
          </a:prstGeom>
        </p:spPr>
        <p:txBody>
          <a:bodyPr wrap="square">
            <a:spAutoFit/>
          </a:bodyPr>
          <a:lstStyle/>
          <a:p>
            <a:r>
              <a:rPr lang="en-US" sz="1600" b="1" dirty="0" smtClean="0">
                <a:solidFill>
                  <a:srgbClr val="002060"/>
                </a:solidFill>
              </a:rPr>
              <a:t>Voice of the Business:</a:t>
            </a:r>
            <a:endParaRPr lang="en-US" sz="1600" b="1" dirty="0">
              <a:solidFill>
                <a:srgbClr val="002060"/>
              </a:solidFill>
            </a:endParaRPr>
          </a:p>
          <a:p>
            <a:endParaRPr lang="en-US" sz="600" dirty="0"/>
          </a:p>
          <a:p>
            <a:r>
              <a:rPr lang="en-US" sz="1400" dirty="0" smtClean="0"/>
              <a:t>There are several key factors that accurate, timely, and courteous installations affect.  All of which add to the success of the business, the business wants...</a:t>
            </a:r>
          </a:p>
          <a:p>
            <a:endParaRPr lang="en-US" sz="600" dirty="0"/>
          </a:p>
          <a:p>
            <a:pPr marL="285750" indent="-285750">
              <a:buFont typeface="Arial" pitchFamily="34" charset="0"/>
              <a:buChar char="•"/>
            </a:pPr>
            <a:r>
              <a:rPr lang="en-US" sz="1200" b="1" dirty="0" smtClean="0">
                <a:solidFill>
                  <a:srgbClr val="FF6600"/>
                </a:solidFill>
              </a:rPr>
              <a:t>High Customer Satisfaction </a:t>
            </a:r>
          </a:p>
          <a:p>
            <a:pPr marL="285750" indent="-285750">
              <a:buFont typeface="Arial" pitchFamily="34" charset="0"/>
              <a:buChar char="•"/>
            </a:pPr>
            <a:r>
              <a:rPr lang="en-US" sz="1200" b="1" dirty="0" smtClean="0">
                <a:solidFill>
                  <a:srgbClr val="FF6600"/>
                </a:solidFill>
              </a:rPr>
              <a:t>Potential Referrals W.O.M</a:t>
            </a:r>
          </a:p>
          <a:p>
            <a:pPr marL="285750" indent="-285750">
              <a:buFont typeface="Arial" pitchFamily="34" charset="0"/>
              <a:buChar char="•"/>
            </a:pPr>
            <a:r>
              <a:rPr lang="en-US" sz="1200" b="1" dirty="0" smtClean="0">
                <a:solidFill>
                  <a:srgbClr val="FF6600"/>
                </a:solidFill>
              </a:rPr>
              <a:t>To Secure New Billings</a:t>
            </a:r>
          </a:p>
          <a:p>
            <a:pPr marL="285750" indent="-285750">
              <a:buFont typeface="Arial" pitchFamily="34" charset="0"/>
              <a:buChar char="•"/>
            </a:pPr>
            <a:r>
              <a:rPr lang="en-US" sz="1200" b="1" dirty="0" smtClean="0">
                <a:solidFill>
                  <a:srgbClr val="FF6600"/>
                </a:solidFill>
              </a:rPr>
              <a:t>Fewer Re-Installs (Rework)</a:t>
            </a:r>
          </a:p>
          <a:p>
            <a:pPr marL="285750" indent="-285750">
              <a:buFont typeface="Arial" pitchFamily="34" charset="0"/>
              <a:buChar char="•"/>
            </a:pPr>
            <a:r>
              <a:rPr lang="en-US" sz="1200" b="1" dirty="0" smtClean="0">
                <a:solidFill>
                  <a:srgbClr val="FF6600"/>
                </a:solidFill>
              </a:rPr>
              <a:t>Reduce Equipment Restocks</a:t>
            </a:r>
          </a:p>
          <a:p>
            <a:pPr marL="285750" indent="-285750">
              <a:buFont typeface="Arial" pitchFamily="34" charset="0"/>
              <a:buChar char="•"/>
            </a:pPr>
            <a:r>
              <a:rPr lang="en-US" sz="1200" b="1" dirty="0" smtClean="0">
                <a:solidFill>
                  <a:srgbClr val="FF6600"/>
                </a:solidFill>
              </a:rPr>
              <a:t>Reduce Customer Complaints</a:t>
            </a:r>
            <a:endParaRPr lang="en-US" sz="14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19600" y="5008111"/>
            <a:ext cx="1665912" cy="1621289"/>
          </a:xfrm>
          <a:prstGeom prst="rect">
            <a:avLst/>
          </a:prstGeom>
        </p:spPr>
      </p:pic>
      <p:sp>
        <p:nvSpPr>
          <p:cNvPr id="4" name="Oval Callout 3"/>
          <p:cNvSpPr/>
          <p:nvPr/>
        </p:nvSpPr>
        <p:spPr>
          <a:xfrm>
            <a:off x="6286501" y="5182538"/>
            <a:ext cx="2781300" cy="1142062"/>
          </a:xfrm>
          <a:prstGeom prst="wedgeEllipseCallout">
            <a:avLst>
              <a:gd name="adj1" fmla="val -72510"/>
              <a:gd name="adj2" fmla="val 13319"/>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1400" b="1" spc="150" dirty="0" smtClean="0">
                <a:ln w="11430"/>
                <a:solidFill>
                  <a:srgbClr val="F8F8F8"/>
                </a:solidFill>
                <a:effectLst>
                  <a:outerShdw blurRad="25400" algn="tl" rotWithShape="0">
                    <a:srgbClr val="000000">
                      <a:alpha val="43000"/>
                    </a:srgbClr>
                  </a:outerShdw>
                </a:effectLst>
              </a:rPr>
              <a:t>I don’t care if you're stuck in traffic. I have to leave in 30mins!!!</a:t>
            </a:r>
            <a:endParaRPr lang="en-US" sz="1400" b="1" spc="150" dirty="0">
              <a:ln w="11430"/>
              <a:solidFill>
                <a:srgbClr val="F8F8F8"/>
              </a:solidFill>
              <a:effectLst>
                <a:outerShdw blurRad="25400" algn="tl" rotWithShape="0">
                  <a:srgbClr val="000000">
                    <a:alpha val="43000"/>
                  </a:srgbClr>
                </a:outerShdw>
              </a:effectLst>
            </a:endParaRPr>
          </a:p>
        </p:txBody>
      </p:sp>
      <p:sp>
        <p:nvSpPr>
          <p:cNvPr id="13" name="Oval Callout 12"/>
          <p:cNvSpPr/>
          <p:nvPr/>
        </p:nvSpPr>
        <p:spPr>
          <a:xfrm>
            <a:off x="5257801" y="855212"/>
            <a:ext cx="2057400" cy="914399"/>
          </a:xfrm>
          <a:prstGeom prst="wedgeEllipseCallout">
            <a:avLst>
              <a:gd name="adj1" fmla="val 70766"/>
              <a:gd name="adj2" fmla="val 25429"/>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1200" b="1" spc="150" dirty="0" smtClean="0">
                <a:ln w="11430"/>
                <a:solidFill>
                  <a:srgbClr val="F8F8F8"/>
                </a:solidFill>
                <a:effectLst>
                  <a:outerShdw blurRad="25400" algn="tl" rotWithShape="0">
                    <a:srgbClr val="000000">
                      <a:alpha val="43000"/>
                    </a:srgbClr>
                  </a:outerShdw>
                </a:effectLst>
              </a:rPr>
              <a:t>I had my phone with me… The jerk never called!!!</a:t>
            </a:r>
            <a:endParaRPr lang="en-US" sz="1200" b="1" spc="150" dirty="0">
              <a:ln w="11430"/>
              <a:solidFill>
                <a:srgbClr val="F8F8F8"/>
              </a:solidFill>
              <a:effectLst>
                <a:outerShdw blurRad="25400" algn="tl" rotWithShape="0">
                  <a:srgbClr val="000000">
                    <a:alpha val="43000"/>
                  </a:srgbClr>
                </a:outerShdw>
              </a:effectLst>
            </a:endParaRPr>
          </a:p>
        </p:txBody>
      </p:sp>
      <p:sp>
        <p:nvSpPr>
          <p:cNvPr id="14" name="Oval Callout 13"/>
          <p:cNvSpPr/>
          <p:nvPr/>
        </p:nvSpPr>
        <p:spPr>
          <a:xfrm>
            <a:off x="152400" y="622844"/>
            <a:ext cx="1219200" cy="1129160"/>
          </a:xfrm>
          <a:prstGeom prst="wedgeEllipseCallout">
            <a:avLst>
              <a:gd name="adj1" fmla="val 70043"/>
              <a:gd name="adj2" fmla="val 2784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0">
            <a:schemeClr val="accent2"/>
          </a:lnRef>
          <a:fillRef idx="3">
            <a:schemeClr val="accent2"/>
          </a:fillRef>
          <a:effectRef idx="3">
            <a:schemeClr val="accent2"/>
          </a:effectRef>
          <a:fontRef idx="minor">
            <a:schemeClr val="lt1"/>
          </a:fontRef>
        </p:style>
        <p:txBody>
          <a:bodyPr lIns="0" rIns="0" rtlCol="0" anchor="ctr">
            <a:scene3d>
              <a:camera prst="orthographicFront"/>
              <a:lightRig rig="soft" dir="t">
                <a:rot lat="0" lon="0" rev="10800000"/>
              </a:lightRig>
            </a:scene3d>
            <a:sp3d>
              <a:bevelT w="27940" h="12700"/>
              <a:contourClr>
                <a:srgbClr val="DDDDDD"/>
              </a:contourClr>
            </a:sp3d>
          </a:bodyPr>
          <a:lstStyle/>
          <a:p>
            <a:pPr algn="ctr"/>
            <a:r>
              <a:rPr lang="en-US" sz="1200" b="1" spc="150" dirty="0" smtClean="0">
                <a:ln w="11430"/>
                <a:solidFill>
                  <a:srgbClr val="F8F8F8"/>
                </a:solidFill>
                <a:effectLst>
                  <a:outerShdw blurRad="25400" algn="tl" rotWithShape="0">
                    <a:srgbClr val="000000">
                      <a:alpha val="43000"/>
                    </a:srgbClr>
                  </a:outerShdw>
                </a:effectLst>
              </a:rPr>
              <a:t>So you’re going to be 30mins late…</a:t>
            </a:r>
            <a:endParaRPr lang="en-US" sz="1200" b="1" spc="150" dirty="0">
              <a:ln w="11430"/>
              <a:solidFill>
                <a:srgbClr val="F8F8F8"/>
              </a:solidFill>
              <a:effectLst>
                <a:outerShdw blurRad="25400" algn="tl" rotWithShape="0">
                  <a:srgbClr val="000000">
                    <a:alpha val="43000"/>
                  </a:srgbClr>
                </a:outerShdw>
              </a:effectLst>
            </a:endParaRPr>
          </a:p>
        </p:txBody>
      </p:sp>
      <p:sp>
        <p:nvSpPr>
          <p:cNvPr id="15" name="Title 3"/>
          <p:cNvSpPr txBox="1">
            <a:spLocks/>
          </p:cNvSpPr>
          <p:nvPr/>
        </p:nvSpPr>
        <p:spPr>
          <a:xfrm>
            <a:off x="2960211" y="68127"/>
            <a:ext cx="5193189" cy="381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dirty="0" smtClean="0">
                <a:solidFill>
                  <a:srgbClr val="002060"/>
                </a:solidFill>
                <a:latin typeface="+mn-lt"/>
              </a:rPr>
              <a:t>Customers are </a:t>
            </a:r>
            <a:r>
              <a:rPr lang="en-US" sz="1600" dirty="0">
                <a:solidFill>
                  <a:srgbClr val="002060"/>
                </a:solidFill>
                <a:latin typeface="+mn-lt"/>
              </a:rPr>
              <a:t>C</a:t>
            </a:r>
            <a:r>
              <a:rPr lang="en-US" sz="1600" dirty="0" smtClean="0">
                <a:solidFill>
                  <a:srgbClr val="002060"/>
                </a:solidFill>
                <a:latin typeface="+mn-lt"/>
              </a:rPr>
              <a:t>omplaining; There’s a </a:t>
            </a:r>
            <a:r>
              <a:rPr lang="en-US" sz="1600" dirty="0">
                <a:solidFill>
                  <a:srgbClr val="002060"/>
                </a:solidFill>
                <a:latin typeface="+mn-lt"/>
              </a:rPr>
              <a:t>P</a:t>
            </a:r>
            <a:r>
              <a:rPr lang="en-US" sz="1600" dirty="0" smtClean="0">
                <a:solidFill>
                  <a:srgbClr val="002060"/>
                </a:solidFill>
                <a:latin typeface="+mn-lt"/>
              </a:rPr>
              <a:t>roblem…</a:t>
            </a:r>
            <a:endParaRPr lang="en-US" sz="1800" b="1" dirty="0">
              <a:solidFill>
                <a:srgbClr val="0070C0"/>
              </a:solidFill>
            </a:endParaRPr>
          </a:p>
        </p:txBody>
      </p:sp>
    </p:spTree>
    <p:extLst>
      <p:ext uri="{BB962C8B-B14F-4D97-AF65-F5344CB8AC3E}">
        <p14:creationId xmlns:p14="http://schemas.microsoft.com/office/powerpoint/2010/main" xmlns="" val="90903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4495800" y="695979"/>
            <a:ext cx="4419600" cy="6075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963904215"/>
              </p:ext>
            </p:extLst>
          </p:nvPr>
        </p:nvGraphicFramePr>
        <p:xfrm>
          <a:off x="4648201" y="2057400"/>
          <a:ext cx="4209196" cy="2047875"/>
        </p:xfrm>
        <a:graphic>
          <a:graphicData uri="http://schemas.openxmlformats.org/presentationml/2006/ole">
            <p:oleObj spid="_x0000_s1349" name="Worksheet" r:id="rId3" imgW="4705249" imgH="2047986" progId="Excel.Sheet.12">
              <p:embed/>
            </p:oleObj>
          </a:graphicData>
        </a:graphic>
      </p:graphicFrame>
      <p:sp>
        <p:nvSpPr>
          <p:cNvPr id="6" name="Rectangle 5"/>
          <p:cNvSpPr/>
          <p:nvPr/>
        </p:nvSpPr>
        <p:spPr>
          <a:xfrm>
            <a:off x="8053529" y="-76200"/>
            <a:ext cx="1166671"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70C0"/>
                </a:solidFill>
                <a:effectLst>
                  <a:outerShdw blurRad="50800" dist="39000" dir="5460000" algn="tl">
                    <a:srgbClr val="000000">
                      <a:alpha val="38000"/>
                    </a:srgbClr>
                  </a:outerShdw>
                </a:effectLst>
              </a:rPr>
              <a:t>D</a:t>
            </a:r>
            <a:r>
              <a:rPr lang="en-US" sz="2000" b="1" dirty="0" smtClean="0">
                <a:ln w="11430"/>
                <a:solidFill>
                  <a:srgbClr val="FF6600"/>
                </a:solidFill>
                <a:effectLst>
                  <a:outerShdw blurRad="50800" dist="39000" dir="5460000" algn="tl">
                    <a:srgbClr val="000000">
                      <a:alpha val="38000"/>
                    </a:srgbClr>
                  </a:outerShdw>
                </a:effectLst>
              </a:rPr>
              <a:t>M</a:t>
            </a:r>
            <a:r>
              <a:rPr lang="en-US" sz="2000" b="1" dirty="0" smtClean="0">
                <a:ln w="11430"/>
                <a:solidFill>
                  <a:srgbClr val="0070C0"/>
                </a:solidFill>
                <a:effectLst>
                  <a:outerShdw blurRad="50800" dist="39000" dir="5460000" algn="tl">
                    <a:srgbClr val="000000">
                      <a:alpha val="38000"/>
                    </a:srgbClr>
                  </a:outerShdw>
                </a:effectLst>
              </a:rPr>
              <a:t>AIC</a:t>
            </a:r>
            <a:endParaRPr lang="en-US" sz="2000" b="1" cap="none" spc="0" dirty="0">
              <a:ln w="11430"/>
              <a:solidFill>
                <a:srgbClr val="0070C0"/>
              </a:solidFill>
              <a:effectLst>
                <a:outerShdw blurRad="50800" dist="39000" dir="5460000" algn="tl">
                  <a:srgbClr val="000000">
                    <a:alpha val="38000"/>
                  </a:srgbClr>
                </a:outerShdw>
              </a:effectLst>
            </a:endParaRPr>
          </a:p>
        </p:txBody>
      </p:sp>
      <p:sp>
        <p:nvSpPr>
          <p:cNvPr id="8" name="Title 3"/>
          <p:cNvSpPr>
            <a:spLocks noGrp="1"/>
          </p:cNvSpPr>
          <p:nvPr>
            <p:ph type="title"/>
          </p:nvPr>
        </p:nvSpPr>
        <p:spPr>
          <a:xfrm>
            <a:off x="0" y="228600"/>
            <a:ext cx="4191000" cy="381000"/>
          </a:xfrm>
        </p:spPr>
        <p:txBody>
          <a:bodyPr>
            <a:noAutofit/>
          </a:bodyPr>
          <a:lstStyle/>
          <a:p>
            <a:pPr algn="l"/>
            <a:r>
              <a:rPr lang="en-US" sz="2800" b="1" dirty="0" smtClean="0">
                <a:solidFill>
                  <a:srgbClr val="0070C0"/>
                </a:solidFill>
              </a:rPr>
              <a:t>KPIV,KPOV, &amp;                          Data Collection</a:t>
            </a:r>
            <a:endParaRPr lang="en-US" sz="2800" b="1" dirty="0">
              <a:solidFill>
                <a:srgbClr val="0070C0"/>
              </a:solidFill>
            </a:endParaRPr>
          </a:p>
        </p:txBody>
      </p:sp>
      <p:sp>
        <p:nvSpPr>
          <p:cNvPr id="11" name="Rectangle 10"/>
          <p:cNvSpPr/>
          <p:nvPr/>
        </p:nvSpPr>
        <p:spPr>
          <a:xfrm>
            <a:off x="4648200" y="887849"/>
            <a:ext cx="4209197" cy="1169551"/>
          </a:xfrm>
          <a:prstGeom prst="rect">
            <a:avLst/>
          </a:prstGeom>
          <a:noFill/>
        </p:spPr>
        <p:txBody>
          <a:bodyPr wrap="square">
            <a:spAutoFit/>
          </a:bodyPr>
          <a:lstStyle/>
          <a:p>
            <a:r>
              <a:rPr lang="en-US" sz="1600" b="1" dirty="0" smtClean="0">
                <a:solidFill>
                  <a:srgbClr val="002060"/>
                </a:solidFill>
              </a:rPr>
              <a:t>Cause &amp; Effects Matrix</a:t>
            </a:r>
          </a:p>
          <a:p>
            <a:endParaRPr lang="en-US" sz="500" dirty="0" smtClean="0"/>
          </a:p>
          <a:p>
            <a:r>
              <a:rPr lang="en-US" sz="1200" dirty="0" smtClean="0">
                <a:solidFill>
                  <a:srgbClr val="002060"/>
                </a:solidFill>
              </a:rPr>
              <a:t>From the results of our cause and effects matrix we can see that the key inputs (x’s) to the process are </a:t>
            </a:r>
            <a:r>
              <a:rPr lang="en-US" sz="1200" b="1" dirty="0" smtClean="0">
                <a:solidFill>
                  <a:srgbClr val="002060"/>
                </a:solidFill>
              </a:rPr>
              <a:t>estimating traffic delays </a:t>
            </a:r>
            <a:r>
              <a:rPr lang="en-US" sz="1200" dirty="0" smtClean="0">
                <a:solidFill>
                  <a:srgbClr val="002060"/>
                </a:solidFill>
              </a:rPr>
              <a:t>and</a:t>
            </a:r>
            <a:r>
              <a:rPr lang="en-US" sz="1200" b="1" dirty="0" smtClean="0">
                <a:solidFill>
                  <a:srgbClr val="002060"/>
                </a:solidFill>
              </a:rPr>
              <a:t> </a:t>
            </a:r>
            <a:r>
              <a:rPr lang="en-US" sz="1200" dirty="0" smtClean="0">
                <a:solidFill>
                  <a:srgbClr val="002060"/>
                </a:solidFill>
              </a:rPr>
              <a:t>effectively measuring the </a:t>
            </a:r>
            <a:r>
              <a:rPr lang="en-US" sz="1200" b="1" dirty="0" smtClean="0">
                <a:solidFill>
                  <a:srgbClr val="002060"/>
                </a:solidFill>
              </a:rPr>
              <a:t>distance from location to location </a:t>
            </a:r>
            <a:r>
              <a:rPr lang="en-US" sz="1200" dirty="0" smtClean="0">
                <a:solidFill>
                  <a:srgbClr val="002060"/>
                </a:solidFill>
              </a:rPr>
              <a:t>ahead of leaving for the installation.</a:t>
            </a:r>
            <a:endParaRPr lang="en-US" sz="1400" dirty="0">
              <a:solidFill>
                <a:srgbClr val="002060"/>
              </a:solidFill>
            </a:endParaRPr>
          </a:p>
        </p:txBody>
      </p:sp>
      <p:sp>
        <p:nvSpPr>
          <p:cNvPr id="20" name="Rectangle 19"/>
          <p:cNvSpPr/>
          <p:nvPr/>
        </p:nvSpPr>
        <p:spPr>
          <a:xfrm>
            <a:off x="304798" y="4248596"/>
            <a:ext cx="3429001" cy="2139047"/>
          </a:xfrm>
          <a:prstGeom prst="rect">
            <a:avLst/>
          </a:prstGeom>
          <a:solidFill>
            <a:schemeClr val="bg1"/>
          </a:solidFill>
        </p:spPr>
        <p:txBody>
          <a:bodyPr wrap="square">
            <a:spAutoFit/>
          </a:bodyPr>
          <a:lstStyle/>
          <a:p>
            <a:r>
              <a:rPr lang="en-US" sz="1600" b="1" dirty="0" smtClean="0">
                <a:solidFill>
                  <a:srgbClr val="002060"/>
                </a:solidFill>
              </a:rPr>
              <a:t>      Causes for Ghost Installations </a:t>
            </a:r>
          </a:p>
          <a:p>
            <a:endParaRPr lang="en-US" sz="500" dirty="0" smtClean="0"/>
          </a:p>
          <a:p>
            <a:r>
              <a:rPr lang="en-US" sz="1400" dirty="0" smtClean="0"/>
              <a:t>Based on the coded data retrieved from the data entry system it appears that the most common cause for missed appointments as stated by installers is </a:t>
            </a:r>
            <a:r>
              <a:rPr lang="en-US" sz="1400" b="1" dirty="0" smtClean="0">
                <a:solidFill>
                  <a:srgbClr val="00CC00"/>
                </a:solidFill>
              </a:rPr>
              <a:t>traffic</a:t>
            </a:r>
            <a:r>
              <a:rPr lang="en-US" sz="1400" b="1" dirty="0" smtClean="0"/>
              <a:t> </a:t>
            </a:r>
            <a:r>
              <a:rPr lang="en-US" sz="1400" i="1" dirty="0" smtClean="0"/>
              <a:t>(construction, detours, accidents)</a:t>
            </a:r>
            <a:r>
              <a:rPr lang="en-US" sz="1400" dirty="0" smtClean="0"/>
              <a:t>,</a:t>
            </a:r>
            <a:r>
              <a:rPr lang="en-US" sz="1400" b="1" dirty="0" smtClean="0"/>
              <a:t> </a:t>
            </a:r>
            <a:r>
              <a:rPr lang="en-US" sz="1400" dirty="0" smtClean="0"/>
              <a:t>followed by </a:t>
            </a:r>
            <a:r>
              <a:rPr lang="en-US" sz="1400" b="1" dirty="0" smtClean="0">
                <a:solidFill>
                  <a:srgbClr val="0070C0"/>
                </a:solidFill>
              </a:rPr>
              <a:t>distance </a:t>
            </a:r>
            <a:r>
              <a:rPr lang="en-US" sz="1400" i="1" u="sng" dirty="0" smtClean="0"/>
              <a:t>(location to location distance)</a:t>
            </a:r>
            <a:r>
              <a:rPr lang="en-US" sz="1400" dirty="0" smtClean="0"/>
              <a:t>, </a:t>
            </a:r>
            <a:r>
              <a:rPr lang="en-US" sz="1400" b="1" dirty="0" smtClean="0">
                <a:solidFill>
                  <a:srgbClr val="C00000"/>
                </a:solidFill>
              </a:rPr>
              <a:t>communication</a:t>
            </a:r>
            <a:r>
              <a:rPr lang="en-US" sz="1400" dirty="0" smtClean="0">
                <a:solidFill>
                  <a:srgbClr val="C00000"/>
                </a:solidFill>
              </a:rPr>
              <a:t> </a:t>
            </a:r>
            <a:r>
              <a:rPr lang="en-US" sz="1400" i="1" dirty="0" smtClean="0"/>
              <a:t>(cannot reach customer)</a:t>
            </a:r>
            <a:r>
              <a:rPr lang="en-US" sz="1400" dirty="0" smtClean="0"/>
              <a:t>, etc...</a:t>
            </a:r>
          </a:p>
        </p:txBody>
      </p:sp>
      <p:sp>
        <p:nvSpPr>
          <p:cNvPr id="3" name="Oval 2"/>
          <p:cNvSpPr/>
          <p:nvPr/>
        </p:nvSpPr>
        <p:spPr>
          <a:xfrm rot="5400000">
            <a:off x="8496300" y="3695699"/>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hart 14"/>
          <p:cNvGraphicFramePr>
            <a:graphicFrameLocks/>
          </p:cNvGraphicFramePr>
          <p:nvPr>
            <p:extLst>
              <p:ext uri="{D42A27DB-BD31-4B8C-83A1-F6EECF244321}">
                <p14:modId xmlns:p14="http://schemas.microsoft.com/office/powerpoint/2010/main" xmlns="" val="1024093184"/>
              </p:ext>
            </p:extLst>
          </p:nvPr>
        </p:nvGraphicFramePr>
        <p:xfrm>
          <a:off x="4495800" y="3901713"/>
          <a:ext cx="4981575" cy="2933701"/>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3"/>
          <p:cNvSpPr txBox="1">
            <a:spLocks/>
          </p:cNvSpPr>
          <p:nvPr/>
        </p:nvSpPr>
        <p:spPr>
          <a:xfrm>
            <a:off x="2477639" y="95422"/>
            <a:ext cx="5370961" cy="381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FF6600"/>
                </a:solidFill>
              </a:rPr>
              <a:t>Key Point: </a:t>
            </a:r>
            <a:r>
              <a:rPr lang="en-US" sz="1600" b="1" dirty="0" smtClean="0">
                <a:solidFill>
                  <a:srgbClr val="002060"/>
                </a:solidFill>
                <a:latin typeface="+mn-lt"/>
              </a:rPr>
              <a:t>KPIV’s: </a:t>
            </a:r>
            <a:r>
              <a:rPr lang="en-US" sz="1600" dirty="0" smtClean="0">
                <a:solidFill>
                  <a:srgbClr val="002060"/>
                </a:solidFill>
                <a:latin typeface="+mn-lt"/>
              </a:rPr>
              <a:t>Traffic &amp; Distance, </a:t>
            </a:r>
            <a:r>
              <a:rPr lang="en-US" sz="1600" b="1" dirty="0" smtClean="0">
                <a:solidFill>
                  <a:srgbClr val="002060"/>
                </a:solidFill>
                <a:latin typeface="+mn-lt"/>
              </a:rPr>
              <a:t>KPOV: </a:t>
            </a:r>
            <a:r>
              <a:rPr lang="en-US" sz="1600" dirty="0" smtClean="0">
                <a:solidFill>
                  <a:srgbClr val="002060"/>
                </a:solidFill>
                <a:latin typeface="+mn-lt"/>
              </a:rPr>
              <a:t>Completed Jobs</a:t>
            </a:r>
            <a:endParaRPr lang="en-US" sz="1800" b="1" dirty="0">
              <a:solidFill>
                <a:srgbClr val="0070C0"/>
              </a:solidFill>
            </a:endParaRPr>
          </a:p>
        </p:txBody>
      </p:sp>
      <p:grpSp>
        <p:nvGrpSpPr>
          <p:cNvPr id="27" name="Group 26"/>
          <p:cNvGrpSpPr/>
          <p:nvPr/>
        </p:nvGrpSpPr>
        <p:grpSpPr>
          <a:xfrm>
            <a:off x="1238554" y="2088860"/>
            <a:ext cx="692351" cy="644794"/>
            <a:chOff x="2647148" y="218626"/>
            <a:chExt cx="692351" cy="644794"/>
          </a:xfrm>
        </p:grpSpPr>
        <p:sp>
          <p:nvSpPr>
            <p:cNvPr id="28" name="Oval 27"/>
            <p:cNvSpPr/>
            <p:nvPr/>
          </p:nvSpPr>
          <p:spPr>
            <a:xfrm>
              <a:off x="2647148" y="218626"/>
              <a:ext cx="692351" cy="644794"/>
            </a:xfrm>
            <a:prstGeom prst="ellipse">
              <a:avLst/>
            </a:prstGeom>
          </p:spPr>
          <p:style>
            <a:lnRef idx="1">
              <a:schemeClr val="accent4"/>
            </a:lnRef>
            <a:fillRef idx="2">
              <a:schemeClr val="accent4"/>
            </a:fillRef>
            <a:effectRef idx="1">
              <a:schemeClr val="accent4"/>
            </a:effectRef>
            <a:fontRef idx="minor">
              <a:schemeClr val="dk1"/>
            </a:fontRef>
          </p:style>
        </p:sp>
        <p:sp>
          <p:nvSpPr>
            <p:cNvPr id="29" name="Oval 4"/>
            <p:cNvSpPr/>
            <p:nvPr/>
          </p:nvSpPr>
          <p:spPr>
            <a:xfrm>
              <a:off x="2748540" y="313054"/>
              <a:ext cx="489567" cy="45593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dirty="0" smtClean="0"/>
                <a:t>Other</a:t>
              </a:r>
              <a:endParaRPr lang="en-US" sz="900" b="1" kern="1200" dirty="0"/>
            </a:p>
          </p:txBody>
        </p:sp>
      </p:grpSp>
      <p:graphicFrame>
        <p:nvGraphicFramePr>
          <p:cNvPr id="2" name="Diagram 1"/>
          <p:cNvGraphicFramePr/>
          <p:nvPr>
            <p:extLst>
              <p:ext uri="{D42A27DB-BD31-4B8C-83A1-F6EECF244321}">
                <p14:modId xmlns:p14="http://schemas.microsoft.com/office/powerpoint/2010/main" xmlns="" val="11609178"/>
              </p:ext>
            </p:extLst>
          </p:nvPr>
        </p:nvGraphicFramePr>
        <p:xfrm>
          <a:off x="-469395" y="1102372"/>
          <a:ext cx="4800600" cy="3262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3" name="Group 22"/>
          <p:cNvGrpSpPr/>
          <p:nvPr/>
        </p:nvGrpSpPr>
        <p:grpSpPr>
          <a:xfrm>
            <a:off x="1441249" y="1412606"/>
            <a:ext cx="692351" cy="644794"/>
            <a:chOff x="2647148" y="218626"/>
            <a:chExt cx="692351" cy="644794"/>
          </a:xfrm>
        </p:grpSpPr>
        <p:sp>
          <p:nvSpPr>
            <p:cNvPr id="25" name="Oval 24"/>
            <p:cNvSpPr/>
            <p:nvPr/>
          </p:nvSpPr>
          <p:spPr>
            <a:xfrm>
              <a:off x="2647148" y="218626"/>
              <a:ext cx="692351" cy="644794"/>
            </a:xfrm>
            <a:prstGeom prst="ellipse">
              <a:avLst/>
            </a:prstGeom>
          </p:spPr>
          <p:style>
            <a:lnRef idx="1">
              <a:schemeClr val="accent1"/>
            </a:lnRef>
            <a:fillRef idx="2">
              <a:schemeClr val="accent1"/>
            </a:fillRef>
            <a:effectRef idx="1">
              <a:schemeClr val="accent1"/>
            </a:effectRef>
            <a:fontRef idx="minor">
              <a:schemeClr val="dk1"/>
            </a:fontRef>
          </p:style>
        </p:sp>
        <p:sp>
          <p:nvSpPr>
            <p:cNvPr id="26" name="Oval 4"/>
            <p:cNvSpPr/>
            <p:nvPr/>
          </p:nvSpPr>
          <p:spPr>
            <a:xfrm>
              <a:off x="2748540" y="313054"/>
              <a:ext cx="489567" cy="45593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Weather</a:t>
              </a:r>
              <a:endParaRPr lang="en-US" sz="900" kern="1200" dirty="0"/>
            </a:p>
          </p:txBody>
        </p:sp>
      </p:grpSp>
    </p:spTree>
    <p:extLst>
      <p:ext uri="{BB962C8B-B14F-4D97-AF65-F5344CB8AC3E}">
        <p14:creationId xmlns:p14="http://schemas.microsoft.com/office/powerpoint/2010/main" xmlns="" val="1740680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8305</TotalTime>
  <Words>2816</Words>
  <Application>Microsoft Office PowerPoint</Application>
  <PresentationFormat>On-screen Show (4:3)</PresentationFormat>
  <Paragraphs>424</Paragraphs>
  <Slides>29</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Angles</vt:lpstr>
      <vt:lpstr>Office Theme</vt:lpstr>
      <vt:lpstr>Worksheet</vt:lpstr>
      <vt:lpstr>About This Project</vt:lpstr>
      <vt:lpstr>INSTALLATION Department </vt:lpstr>
      <vt:lpstr>Slide 3</vt:lpstr>
      <vt:lpstr>Project Description</vt:lpstr>
      <vt:lpstr>DSL-East Total Install Process</vt:lpstr>
      <vt:lpstr>DSL-East’s GI Defects vs. Other Unit</vt:lpstr>
      <vt:lpstr>Recent Changes for  DSL-East Specifically</vt:lpstr>
      <vt:lpstr>Scope, VOC &amp; VOB </vt:lpstr>
      <vt:lpstr>KPIV,KPOV, &amp;                          Data Collection</vt:lpstr>
      <vt:lpstr>Measure System Analysis</vt:lpstr>
      <vt:lpstr>MSA Continued </vt:lpstr>
      <vt:lpstr>MSA  Continued</vt:lpstr>
      <vt:lpstr>MSA  Continued</vt:lpstr>
      <vt:lpstr>MSA Continued</vt:lpstr>
      <vt:lpstr>Process Capability</vt:lpstr>
      <vt:lpstr>Current State Process Map</vt:lpstr>
      <vt:lpstr>Ishikawa (Fishbone)  Diagrams</vt:lpstr>
      <vt:lpstr>FMEA</vt:lpstr>
      <vt:lpstr>Root Cause &amp;  DOE Analysis</vt:lpstr>
      <vt:lpstr>Future State Brainstorming</vt:lpstr>
      <vt:lpstr>Future State Brainstorming</vt:lpstr>
      <vt:lpstr>Pilot Testing of  Solutions</vt:lpstr>
      <vt:lpstr>Hypothesis Testing</vt:lpstr>
      <vt:lpstr>Improved Yield  Analysis</vt:lpstr>
      <vt:lpstr>Forecasted  Process Capability</vt:lpstr>
      <vt:lpstr>Updated Process Map w/SOPs</vt:lpstr>
      <vt:lpstr>Process Monitoring via Control Charts</vt:lpstr>
      <vt:lpstr>Financial Benefits  Summary</vt:lpstr>
      <vt:lpstr>Questions or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Department</dc:title>
  <dc:creator>Joseph Banks</dc:creator>
  <cp:lastModifiedBy>Nargundkar</cp:lastModifiedBy>
  <cp:revision>542</cp:revision>
  <dcterms:created xsi:type="dcterms:W3CDTF">2010-10-02T16:08:12Z</dcterms:created>
  <dcterms:modified xsi:type="dcterms:W3CDTF">2011-02-25T13:50:42Z</dcterms:modified>
</cp:coreProperties>
</file>