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0" r:id="rId2"/>
    <p:sldId id="261" r:id="rId3"/>
    <p:sldId id="267" r:id="rId4"/>
    <p:sldId id="256" r:id="rId5"/>
    <p:sldId id="257" r:id="rId6"/>
    <p:sldId id="276" r:id="rId7"/>
    <p:sldId id="288" r:id="rId8"/>
    <p:sldId id="286" r:id="rId9"/>
    <p:sldId id="287" r:id="rId10"/>
    <p:sldId id="263" r:id="rId11"/>
    <p:sldId id="264" r:id="rId12"/>
    <p:sldId id="290" r:id="rId13"/>
    <p:sldId id="291" r:id="rId14"/>
    <p:sldId id="279" r:id="rId15"/>
    <p:sldId id="280" r:id="rId16"/>
    <p:sldId id="273" r:id="rId17"/>
    <p:sldId id="281" r:id="rId18"/>
    <p:sldId id="268" r:id="rId19"/>
    <p:sldId id="292" r:id="rId20"/>
    <p:sldId id="269" r:id="rId21"/>
    <p:sldId id="284" r:id="rId22"/>
    <p:sldId id="285" r:id="rId23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4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59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2EC00A-9633-42FF-8B98-2FD5F545E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7958DA-9A17-4101-929B-D3B9A58447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3DD200-23DA-4AD8-8990-7644BF707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2909F83-D6F9-4113-B49B-F9AF7E7FB8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73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E0EAAF-B27F-465A-94E4-B6014B4B50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B267D4-839D-4437-B248-6E0A390E11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EA3394-E5EA-4507-B3BC-7EC812C0F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2E4DA1-3F6E-4DF6-961F-B05267469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7E4697-443E-403D-BD45-CACE5DAA74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A5DF21-7F39-4FEF-8C6C-0EE22D9F9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1BF29-6896-496A-8526-E3B7F5C9C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818594-B8B7-480F-8F32-E10E6C9B1D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713872-3F5C-4ADF-8D48-9B6F66CE0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5249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opperplate Gothic Bold" pitchFamily="34" charset="0"/>
              </a:rPr>
              <a:t>LEAN </a:t>
            </a:r>
            <a:r>
              <a:rPr lang="en-US" sz="4400" dirty="0">
                <a:solidFill>
                  <a:schemeClr val="tx1"/>
                </a:solidFill>
                <a:latin typeface="Copperplate Gothic Bold" pitchFamily="34" charset="0"/>
              </a:rPr>
              <a:t>SIX SIGMA </a:t>
            </a:r>
            <a:r>
              <a:rPr lang="en-US" sz="4400" dirty="0" smtClean="0">
                <a:solidFill>
                  <a:schemeClr val="tx1"/>
                </a:solidFill>
                <a:latin typeface="Copperplate Gothic Bold" pitchFamily="34" charset="0"/>
              </a:rPr>
              <a:t/>
            </a:r>
            <a:br>
              <a:rPr lang="en-US" sz="4400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n-US" sz="4400" dirty="0" smtClean="0">
                <a:solidFill>
                  <a:schemeClr val="tx1"/>
                </a:solidFill>
                <a:latin typeface="Copperplate Gothic Bold" pitchFamily="34" charset="0"/>
              </a:rPr>
              <a:t>BLACK </a:t>
            </a:r>
            <a:r>
              <a:rPr lang="en-US" sz="4400" dirty="0">
                <a:solidFill>
                  <a:schemeClr val="tx1"/>
                </a:solidFill>
                <a:latin typeface="Copperplate Gothic Bold" pitchFamily="34" charset="0"/>
              </a:rPr>
              <a:t>BELT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64619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en-US" sz="2800" b="1" dirty="0" smtClean="0"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opperplate Gothic Bold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US" sz="2800" b="1" dirty="0" smtClean="0"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opperplate Gothic Bold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pperplate Gothic Bold" pitchFamily="34" charset="0"/>
                <a:ea typeface="+mj-ea"/>
                <a:cs typeface="+mj-cs"/>
              </a:rPr>
              <a:t>SHAHNAWAZ FARID</a:t>
            </a:r>
            <a:endParaRPr lang="en-US" sz="2800" b="1" dirty="0"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opperplate Gothic Bold" pitchFamily="34" charset="0"/>
              <a:ea typeface="+mj-ea"/>
              <a:cs typeface="+mj-cs"/>
            </a:endParaRPr>
          </a:p>
        </p:txBody>
      </p:sp>
      <p:pic>
        <p:nvPicPr>
          <p:cNvPr id="4" name="Picture 3" descr="http://4.bp.blogspot.com/_RK6rTpuzVZY/TT3ZUKzMAFI/AAAAAAAAAxw/j_7_uKLY20U/s1600/RockTenn%2B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2" y="700087"/>
            <a:ext cx="4270375" cy="1095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989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opperplate Gothic Bold" pitchFamily="34" charset="0"/>
              </a:rPr>
              <a:t>PROCESS TIME </a:t>
            </a:r>
            <a:r>
              <a:rPr lang="en-US" sz="4400" dirty="0" err="1" smtClean="0">
                <a:solidFill>
                  <a:schemeClr val="tx1"/>
                </a:solidFill>
                <a:latin typeface="Copperplate Gothic Bold" pitchFamily="34" charset="0"/>
              </a:rPr>
              <a:t>vs</a:t>
            </a:r>
            <a:r>
              <a:rPr lang="en-US" sz="4400" dirty="0" smtClean="0">
                <a:solidFill>
                  <a:schemeClr val="tx1"/>
                </a:solidFill>
                <a:latin typeface="Copperplate Gothic Bold" pitchFamily="34" charset="0"/>
              </a:rPr>
              <a:t> X’s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" t="38480" r="4386"/>
          <a:stretch/>
        </p:blipFill>
        <p:spPr bwMode="auto">
          <a:xfrm>
            <a:off x="164886" y="6367670"/>
            <a:ext cx="1828800" cy="36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28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opperplate Gothic Bold" pitchFamily="34" charset="0"/>
              </a:rPr>
              <a:t>PROCESS CAPABILITY ANALYSIS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59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" t="38480" r="4386"/>
          <a:stretch/>
        </p:blipFill>
        <p:spPr bwMode="auto">
          <a:xfrm>
            <a:off x="164886" y="6367670"/>
            <a:ext cx="1828800" cy="36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43" y="6431471"/>
            <a:ext cx="1152686" cy="23815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10" name="Straight Connector 9"/>
          <p:cNvCxnSpPr/>
          <p:nvPr/>
        </p:nvCxnSpPr>
        <p:spPr>
          <a:xfrm>
            <a:off x="5285850" y="5313255"/>
            <a:ext cx="1197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285850" y="5449935"/>
            <a:ext cx="1197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919743" y="5385688"/>
            <a:ext cx="366107" cy="1015112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7" idx="3"/>
          </p:cNvCxnSpPr>
          <p:nvPr/>
        </p:nvCxnSpPr>
        <p:spPr>
          <a:xfrm flipH="1">
            <a:off x="6072429" y="5381712"/>
            <a:ext cx="411286" cy="116883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71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opperplate Gothic Bold" pitchFamily="34" charset="0"/>
              </a:rPr>
              <a:t>ANALYSIS OF FAILURE MODES</a:t>
            </a:r>
            <a:endParaRPr lang="en-US" sz="4000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" t="37105" r="5002"/>
          <a:stretch/>
        </p:blipFill>
        <p:spPr bwMode="auto">
          <a:xfrm>
            <a:off x="171769" y="6366344"/>
            <a:ext cx="1828800" cy="37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229600" cy="4800600"/>
          </a:xfrm>
        </p:spPr>
      </p:pic>
    </p:spTree>
    <p:extLst>
      <p:ext uri="{BB962C8B-B14F-4D97-AF65-F5344CB8AC3E}">
        <p14:creationId xmlns:p14="http://schemas.microsoft.com/office/powerpoint/2010/main" val="20483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opperplate Gothic Bold" pitchFamily="34" charset="0"/>
              </a:rPr>
              <a:t>FAILURE MODE EXAMPLE</a:t>
            </a:r>
            <a:endParaRPr lang="en-US" sz="4000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3657600"/>
          </a:xfr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" t="37105" r="5002"/>
          <a:stretch/>
        </p:blipFill>
        <p:spPr bwMode="auto">
          <a:xfrm>
            <a:off x="171769" y="6366344"/>
            <a:ext cx="1828800" cy="37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89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3300" dirty="0" smtClean="0">
                <a:solidFill>
                  <a:schemeClr val="tx1"/>
                </a:solidFill>
                <a:latin typeface="Copperplate Gothic Bold" pitchFamily="34" charset="0"/>
              </a:rPr>
              <a:t>PREDICTION MODEL OF PROCESS TIME (Y=PROCESS TIME)</a:t>
            </a:r>
            <a:endParaRPr lang="en-US" sz="3300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229600" cy="4800600"/>
          </a:xfr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" t="37105" r="5002"/>
          <a:stretch/>
        </p:blipFill>
        <p:spPr bwMode="auto">
          <a:xfrm>
            <a:off x="171769" y="6366344"/>
            <a:ext cx="1828800" cy="37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63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US" sz="2800" b="1" u="sng" dirty="0">
                <a:latin typeface="Copperplate Gothic Bold" pitchFamily="34" charset="0"/>
              </a:rPr>
              <a:t>STANDARDIZATION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Copperplate Gothic Light" pitchFamily="34" charset="0"/>
              </a:rPr>
              <a:t>Addition Templates (Uploading Addition Assets)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Copperplate Gothic Light" pitchFamily="34" charset="0"/>
              </a:rPr>
              <a:t>Created Tutorial (Training)</a:t>
            </a:r>
          </a:p>
          <a:p>
            <a:pPr marL="109728" indent="0">
              <a:buNone/>
            </a:pPr>
            <a:endParaRPr lang="en-US" sz="2800" dirty="0" smtClean="0">
              <a:latin typeface="Copperplate Gothic Light" pitchFamily="34" charset="0"/>
            </a:endParaRPr>
          </a:p>
          <a:p>
            <a:pPr marL="109728" indent="0">
              <a:buNone/>
            </a:pPr>
            <a:r>
              <a:rPr lang="en-US" sz="2800" b="1" u="sng" dirty="0">
                <a:latin typeface="Copperplate Gothic Bold" pitchFamily="34" charset="0"/>
              </a:rPr>
              <a:t>BENCHMARK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Copperplate Gothic Light" pitchFamily="34" charset="0"/>
              </a:rPr>
              <a:t>Automate </a:t>
            </a:r>
            <a:r>
              <a:rPr lang="en-US" sz="2800" dirty="0">
                <a:latin typeface="Copperplate Gothic Light" pitchFamily="34" charset="0"/>
              </a:rPr>
              <a:t>Addition/Retirement/Transfer Activities in FAS as in JDE/SAP</a:t>
            </a:r>
          </a:p>
          <a:p>
            <a:pPr marL="109728" indent="0">
              <a:buNone/>
            </a:pPr>
            <a:endParaRPr lang="en-US" sz="2800" dirty="0">
              <a:latin typeface="Copperplate Gothic Light" pitchFamily="34" charset="0"/>
            </a:endParaRPr>
          </a:p>
          <a:p>
            <a:pPr marL="109728" indent="0">
              <a:buNone/>
            </a:pPr>
            <a:r>
              <a:rPr lang="en-US" sz="2800" b="1" u="sng" dirty="0" smtClean="0">
                <a:latin typeface="Copperplate Gothic Bold" pitchFamily="34" charset="0"/>
              </a:rPr>
              <a:t>OTHER</a:t>
            </a:r>
            <a:endParaRPr lang="en-US" sz="2800" b="1" u="sng" dirty="0">
              <a:latin typeface="Copperplate Gothic Bold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>
                <a:latin typeface="Copperplate Gothic Light" pitchFamily="34" charset="0"/>
              </a:rPr>
              <a:t>Audited Every Asset in FAS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>
                <a:latin typeface="Copperplate Gothic Light" pitchFamily="34" charset="0"/>
              </a:rPr>
              <a:t>Labeled Each Asset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Copperplate Gothic Light" pitchFamily="34" charset="0"/>
              </a:rPr>
              <a:t>Got </a:t>
            </a:r>
            <a:r>
              <a:rPr lang="en-US" sz="2800" dirty="0">
                <a:latin typeface="Copperplate Gothic Light" pitchFamily="34" charset="0"/>
              </a:rPr>
              <a:t>New Server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Copperplate Gothic Light" pitchFamily="34" charset="0"/>
              </a:rPr>
              <a:t>Cross-Training (FAS &amp; JDE)</a:t>
            </a:r>
            <a:endParaRPr lang="en-US" sz="2800" dirty="0">
              <a:latin typeface="Copperplate Gothic Light" pitchFamily="34" charset="0"/>
            </a:endParaRPr>
          </a:p>
          <a:p>
            <a:pPr marL="109728" indent="0">
              <a:buNone/>
            </a:pPr>
            <a:endParaRPr lang="en-US" dirty="0" smtClean="0">
              <a:latin typeface="Copperplate Gothic Light" pitchFamily="34" charset="0"/>
            </a:endParaRPr>
          </a:p>
          <a:p>
            <a:pPr marL="109728" indent="0">
              <a:buNone/>
            </a:pPr>
            <a:endParaRPr lang="en-US" dirty="0">
              <a:latin typeface="Copperplate Gothic Light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opperplate Gothic Bold" pitchFamily="34" charset="0"/>
              </a:rPr>
              <a:t>MISTAKE - PROOFING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" t="37958" r="5620"/>
          <a:stretch/>
        </p:blipFill>
        <p:spPr bwMode="auto">
          <a:xfrm>
            <a:off x="164274" y="6361043"/>
            <a:ext cx="1828800" cy="36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87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marL="109728" indent="0">
              <a:buNone/>
            </a:pPr>
            <a:r>
              <a:rPr lang="en-US" b="1" u="sng" dirty="0" smtClean="0">
                <a:latin typeface="Copperplate Gothic Bold" pitchFamily="34" charset="0"/>
              </a:rPr>
              <a:t>TRAINING TUTORIAL:</a:t>
            </a:r>
          </a:p>
          <a:p>
            <a:pPr marL="109728" indent="0">
              <a:buNone/>
            </a:pPr>
            <a:endParaRPr lang="en-US" b="1" u="sng" dirty="0" smtClean="0">
              <a:latin typeface="Copperplate Gothic Bold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opperplate Gothic Bold" pitchFamily="34" charset="0"/>
              </a:rPr>
              <a:t>STANDARDIZATION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8229600" cy="419100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" t="37958" r="5620"/>
          <a:stretch/>
        </p:blipFill>
        <p:spPr bwMode="auto">
          <a:xfrm>
            <a:off x="164274" y="6361043"/>
            <a:ext cx="1828800" cy="36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45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86868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u="sng" dirty="0" smtClean="0">
                <a:latin typeface="Copperplate Gothic Bold" pitchFamily="34" charset="0"/>
              </a:rPr>
              <a:t>JDE/SAP ASSET ACTIVITIES:</a:t>
            </a:r>
          </a:p>
          <a:p>
            <a:pPr marL="109728" indent="0">
              <a:buNone/>
            </a:pPr>
            <a:endParaRPr lang="en-US" dirty="0">
              <a:latin typeface="Copperplate Gothic Bold" pitchFamily="34" charset="0"/>
            </a:endParaRPr>
          </a:p>
          <a:p>
            <a:pPr marL="109728" indent="0">
              <a:buNone/>
            </a:pPr>
            <a:endParaRPr lang="en-US" dirty="0" smtClean="0">
              <a:latin typeface="Copperplate Gothic Bold" pitchFamily="34" charset="0"/>
            </a:endParaRPr>
          </a:p>
          <a:p>
            <a:pPr marL="109728" indent="0">
              <a:buNone/>
            </a:pPr>
            <a:endParaRPr lang="en-US" dirty="0">
              <a:latin typeface="Copperplate Gothic Bold" pitchFamily="34" charset="0"/>
            </a:endParaRPr>
          </a:p>
          <a:p>
            <a:pPr marL="109728" indent="0">
              <a:buNone/>
            </a:pPr>
            <a:endParaRPr lang="en-US" dirty="0" smtClean="0">
              <a:latin typeface="Copperplate Gothic Bold" pitchFamily="34" charset="0"/>
            </a:endParaRPr>
          </a:p>
          <a:p>
            <a:pPr marL="109728" indent="0">
              <a:buNone/>
            </a:pPr>
            <a:r>
              <a:rPr lang="en-US" u="sng" dirty="0" smtClean="0">
                <a:latin typeface="Copperplate Gothic Bold" pitchFamily="34" charset="0"/>
              </a:rPr>
              <a:t>FAS ASSET </a:t>
            </a:r>
            <a:r>
              <a:rPr lang="en-US" u="sng" dirty="0">
                <a:latin typeface="Copperplate Gothic Bold" pitchFamily="34" charset="0"/>
              </a:rPr>
              <a:t>ACTIVITIES:</a:t>
            </a:r>
          </a:p>
          <a:p>
            <a:pPr marL="109728" indent="0">
              <a:buNone/>
            </a:pPr>
            <a:endParaRPr lang="en-US" dirty="0">
              <a:latin typeface="Copperplate Gothic Bold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opperplate Gothic Bold" pitchFamily="34" charset="0"/>
              </a:rPr>
              <a:t>BENCHMARKING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10688" y="2133600"/>
            <a:ext cx="1371600" cy="822960"/>
          </a:xfrm>
          <a:prstGeom prst="rightArrow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Copperplate Gothic Bold" pitchFamily="34" charset="0"/>
              </a:rPr>
              <a:t>1.) Input Activities</a:t>
            </a:r>
            <a:endParaRPr lang="en-US" sz="900" dirty="0">
              <a:solidFill>
                <a:schemeClr val="bg1"/>
              </a:solidFill>
              <a:latin typeface="Copperplate Gothic Bold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184616" y="2133600"/>
            <a:ext cx="1371600" cy="822960"/>
          </a:xfrm>
          <a:prstGeom prst="rightArrow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Copperplate Gothic Bold" pitchFamily="34" charset="0"/>
              </a:rPr>
              <a:t>2.) Filter For Retired Assets</a:t>
            </a:r>
            <a:endParaRPr lang="en-US" sz="900" dirty="0">
              <a:solidFill>
                <a:schemeClr val="bg1"/>
              </a:solidFill>
              <a:latin typeface="Copperplate Gothic Bold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953118" y="2133600"/>
            <a:ext cx="1371600" cy="822960"/>
          </a:xfrm>
          <a:prstGeom prst="rightArrow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Copperplate Gothic Bold" pitchFamily="34" charset="0"/>
              </a:rPr>
              <a:t>3.) Retire Assets in           1-Clcik</a:t>
            </a:r>
            <a:endParaRPr lang="en-US" sz="900" dirty="0">
              <a:solidFill>
                <a:schemeClr val="bg1"/>
              </a:solidFill>
              <a:latin typeface="Copperplate Gothic Bold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730902" y="2133600"/>
            <a:ext cx="1371600" cy="822960"/>
          </a:xfrm>
          <a:prstGeom prst="rightArrow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Copperplate Gothic Bold" pitchFamily="34" charset="0"/>
              </a:rPr>
              <a:t>4.) </a:t>
            </a:r>
            <a:r>
              <a:rPr lang="en-US" sz="900" dirty="0">
                <a:solidFill>
                  <a:schemeClr val="bg1"/>
                </a:solidFill>
                <a:latin typeface="Copperplate Gothic Bold" pitchFamily="34" charset="0"/>
              </a:rPr>
              <a:t>Filter For </a:t>
            </a:r>
            <a:r>
              <a:rPr lang="en-US" sz="900" dirty="0" smtClean="0">
                <a:solidFill>
                  <a:schemeClr val="bg1"/>
                </a:solidFill>
                <a:latin typeface="Copperplate Gothic Bold" pitchFamily="34" charset="0"/>
              </a:rPr>
              <a:t>Transferred </a:t>
            </a:r>
            <a:r>
              <a:rPr lang="en-US" sz="900" dirty="0">
                <a:solidFill>
                  <a:schemeClr val="bg1"/>
                </a:solidFill>
                <a:latin typeface="Copperplate Gothic Bold" pitchFamily="34" charset="0"/>
              </a:rPr>
              <a:t>Assets</a:t>
            </a:r>
          </a:p>
        </p:txBody>
      </p:sp>
      <p:sp>
        <p:nvSpPr>
          <p:cNvPr id="8" name="Right Arrow 7"/>
          <p:cNvSpPr/>
          <p:nvPr/>
        </p:nvSpPr>
        <p:spPr>
          <a:xfrm>
            <a:off x="7526980" y="2133600"/>
            <a:ext cx="1371600" cy="822960"/>
          </a:xfrm>
          <a:prstGeom prst="rightArrow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Copperplate Gothic Bold" pitchFamily="34" charset="0"/>
              </a:rPr>
              <a:t>5.) Transfer Assets </a:t>
            </a:r>
            <a:r>
              <a:rPr lang="en-US" sz="900" dirty="0">
                <a:solidFill>
                  <a:schemeClr val="bg1"/>
                </a:solidFill>
                <a:latin typeface="Copperplate Gothic Bold" pitchFamily="34" charset="0"/>
              </a:rPr>
              <a:t>in           1-Clcik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10688" y="4649125"/>
            <a:ext cx="1371600" cy="822960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Copperplate Gothic Bold" pitchFamily="34" charset="0"/>
              </a:rPr>
              <a:t>1.) Receive JDE Activities</a:t>
            </a:r>
            <a:endParaRPr lang="en-US" sz="900" dirty="0">
              <a:solidFill>
                <a:schemeClr val="bg1"/>
              </a:solidFill>
              <a:latin typeface="Copperplate Gothic Bold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840678" y="4649125"/>
            <a:ext cx="1371600" cy="822960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Copperplate Gothic Bold" pitchFamily="34" charset="0"/>
              </a:rPr>
              <a:t>2.) Upload Standardized Templates</a:t>
            </a:r>
            <a:endParaRPr lang="en-US" sz="900" dirty="0">
              <a:solidFill>
                <a:schemeClr val="bg1"/>
              </a:solidFill>
              <a:latin typeface="Copperplate Gothic Bold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280562" y="4649125"/>
            <a:ext cx="1371600" cy="822960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Copperplate Gothic Bold" pitchFamily="34" charset="0"/>
              </a:rPr>
              <a:t>3.) </a:t>
            </a:r>
            <a:r>
              <a:rPr lang="en-US" sz="900" dirty="0">
                <a:solidFill>
                  <a:schemeClr val="bg1"/>
                </a:solidFill>
                <a:latin typeface="Copperplate Gothic Bold" pitchFamily="34" charset="0"/>
              </a:rPr>
              <a:t>Filter For Retired Assets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723412" y="4649125"/>
            <a:ext cx="1371600" cy="822960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Copperplate Gothic Bold" pitchFamily="34" charset="0"/>
              </a:rPr>
              <a:t>4.) </a:t>
            </a:r>
            <a:r>
              <a:rPr lang="en-US" sz="900" dirty="0">
                <a:solidFill>
                  <a:schemeClr val="bg1"/>
                </a:solidFill>
                <a:latin typeface="Copperplate Gothic Bold" pitchFamily="34" charset="0"/>
              </a:rPr>
              <a:t>Retire Assets in           1-Clcik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7579428" y="4649125"/>
            <a:ext cx="1371600" cy="822960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Copperplate Gothic Bold" pitchFamily="34" charset="0"/>
              </a:rPr>
              <a:t>6.) </a:t>
            </a:r>
            <a:r>
              <a:rPr lang="en-US" sz="900" dirty="0">
                <a:solidFill>
                  <a:schemeClr val="bg1"/>
                </a:solidFill>
                <a:latin typeface="Copperplate Gothic Bold" pitchFamily="34" charset="0"/>
              </a:rPr>
              <a:t>Transfer Assets in           1-Clcik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6155380" y="4649125"/>
            <a:ext cx="1371600" cy="822960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Copperplate Gothic Bold" pitchFamily="34" charset="0"/>
              </a:rPr>
              <a:t>5.) </a:t>
            </a:r>
            <a:r>
              <a:rPr lang="en-US" sz="900" dirty="0">
                <a:solidFill>
                  <a:schemeClr val="bg1"/>
                </a:solidFill>
                <a:latin typeface="Copperplate Gothic Bold" pitchFamily="34" charset="0"/>
              </a:rPr>
              <a:t>Filter For Transferred Assets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" t="37958" r="5620"/>
          <a:stretch/>
        </p:blipFill>
        <p:spPr bwMode="auto">
          <a:xfrm>
            <a:off x="164274" y="6361043"/>
            <a:ext cx="1828800" cy="36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38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720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u="sng" dirty="0" smtClean="0">
                <a:solidFill>
                  <a:schemeClr val="bg1"/>
                </a:solidFill>
                <a:latin typeface="Copperplate Gothic Bold" pitchFamily="34" charset="0"/>
              </a:rPr>
              <a:t>NEW  SOP’s/CHECKPOINTS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Copperplate Gothic Light" pitchFamily="34" charset="0"/>
              </a:rPr>
              <a:t>MANAGER INVOLVEMENT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000" dirty="0">
              <a:solidFill>
                <a:schemeClr val="bg1"/>
              </a:solidFill>
              <a:latin typeface="Copperplate Gothic Light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Copperplate Gothic Light" pitchFamily="34" charset="0"/>
              </a:rPr>
              <a:t>STANDARDIZED TRAINING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000" dirty="0">
              <a:solidFill>
                <a:schemeClr val="bg1"/>
              </a:solidFill>
              <a:latin typeface="Copperplate Gothic Light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Copperplate Gothic Light" pitchFamily="34" charset="0"/>
              </a:rPr>
              <a:t>BI-WEEKLY CHECK-IN FROM IT DEPARTMENT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Copperplate Gothic Light" pitchFamily="34" charset="0"/>
              </a:rPr>
              <a:t>CREATED BRIDGE BETWEEN SAGE AND IT DEPARTMENT</a:t>
            </a:r>
            <a:endParaRPr lang="en-US" sz="2000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352800" cy="45720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2000" b="1" u="sng" dirty="0" smtClean="0">
                <a:solidFill>
                  <a:schemeClr val="bg1"/>
                </a:solidFill>
                <a:latin typeface="Copperplate Gothic Bold" pitchFamily="34" charset="0"/>
              </a:rPr>
              <a:t>“X’s”</a:t>
            </a:r>
          </a:p>
          <a:p>
            <a:pPr marL="109728" indent="0" algn="ctr">
              <a:buNone/>
            </a:pPr>
            <a:r>
              <a:rPr lang="en-US" sz="2000" dirty="0" smtClean="0">
                <a:solidFill>
                  <a:schemeClr val="bg1"/>
                </a:solidFill>
                <a:latin typeface="Copperplate Gothic Light" pitchFamily="34" charset="0"/>
              </a:rPr>
              <a:t>(RECONCILIATION)</a:t>
            </a:r>
          </a:p>
          <a:p>
            <a:pPr marL="109728" indent="0" algn="ctr">
              <a:buNone/>
            </a:pPr>
            <a:endParaRPr lang="en-US" sz="2000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pPr marL="109728" indent="0" algn="ctr">
              <a:buNone/>
            </a:pPr>
            <a:r>
              <a:rPr lang="en-US" sz="2000" dirty="0" smtClean="0">
                <a:solidFill>
                  <a:schemeClr val="bg1"/>
                </a:solidFill>
                <a:latin typeface="Copperplate Gothic Light" pitchFamily="34" charset="0"/>
              </a:rPr>
              <a:t>(TRAINING &amp; NUMBER OF OUTSIDE SOURCES USED)</a:t>
            </a:r>
          </a:p>
          <a:p>
            <a:pPr marL="109728" indent="0" algn="ctr">
              <a:buNone/>
            </a:pPr>
            <a:endParaRPr lang="en-US" sz="2000" dirty="0">
              <a:solidFill>
                <a:schemeClr val="bg1"/>
              </a:solidFill>
              <a:latin typeface="Copperplate Gothic Light" pitchFamily="34" charset="0"/>
            </a:endParaRPr>
          </a:p>
          <a:p>
            <a:pPr marL="109728" indent="0" algn="ctr">
              <a:buNone/>
            </a:pPr>
            <a:endParaRPr lang="en-US" sz="2000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pPr marL="109728" indent="0" algn="ctr">
              <a:buNone/>
            </a:pPr>
            <a:r>
              <a:rPr lang="en-US" sz="2000" dirty="0" smtClean="0">
                <a:solidFill>
                  <a:schemeClr val="bg1"/>
                </a:solidFill>
                <a:latin typeface="Copperplate Gothic Light" pitchFamily="34" charset="0"/>
              </a:rPr>
              <a:t>(SERVER TIME &amp; NUMBER OF REPORT CRASHES)</a:t>
            </a:r>
          </a:p>
          <a:p>
            <a:pPr marL="109728" indent="0" algn="ctr">
              <a:buNone/>
            </a:pPr>
            <a:endParaRPr lang="en-US" sz="2200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pPr marL="109728" indent="0" algn="ctr">
              <a:buNone/>
            </a:pPr>
            <a:endParaRPr lang="en-US" sz="2200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opperplate Gothic Bold" pitchFamily="34" charset="0"/>
              </a:rPr>
              <a:t>QUALITY ASSURANCE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" t="37655" r="5002"/>
          <a:stretch/>
        </p:blipFill>
        <p:spPr bwMode="auto">
          <a:xfrm>
            <a:off x="160704" y="6367669"/>
            <a:ext cx="1828800" cy="36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44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pPr marL="109728" indent="0">
              <a:buNone/>
            </a:pPr>
            <a:endParaRPr lang="en-US" b="1" u="sng" dirty="0" smtClean="0">
              <a:latin typeface="Copperplate Gothic Bold" pitchFamily="34" charset="0"/>
            </a:endParaRPr>
          </a:p>
          <a:p>
            <a:pPr marL="109728" indent="0">
              <a:buNone/>
            </a:pPr>
            <a:r>
              <a:rPr lang="en-US" b="1" u="sng" dirty="0" smtClean="0">
                <a:latin typeface="Copperplate Gothic Bold" pitchFamily="34" charset="0"/>
              </a:rPr>
              <a:t>BEFORE:</a:t>
            </a:r>
          </a:p>
          <a:p>
            <a:pPr marL="109728" indent="0">
              <a:buNone/>
            </a:pPr>
            <a:endParaRPr lang="en-US" dirty="0" smtClean="0">
              <a:latin typeface="Copperplate Gothic Bold" pitchFamily="34" charset="0"/>
            </a:endParaRPr>
          </a:p>
          <a:p>
            <a:pPr marL="109728" indent="0">
              <a:buNone/>
            </a:pPr>
            <a:endParaRPr lang="en-US" dirty="0">
              <a:latin typeface="Copperplate Gothic Bold" pitchFamily="34" charset="0"/>
            </a:endParaRPr>
          </a:p>
          <a:p>
            <a:pPr marL="109728" indent="0">
              <a:buNone/>
            </a:pPr>
            <a:endParaRPr lang="en-US" dirty="0" smtClean="0">
              <a:latin typeface="Copperplate Gothic Bold" pitchFamily="34" charset="0"/>
            </a:endParaRPr>
          </a:p>
          <a:p>
            <a:pPr marL="109728" indent="0">
              <a:buNone/>
            </a:pPr>
            <a:endParaRPr lang="en-US" dirty="0">
              <a:latin typeface="Copperplate Gothic Bold" pitchFamily="34" charset="0"/>
            </a:endParaRPr>
          </a:p>
          <a:p>
            <a:pPr marL="109728" indent="0">
              <a:buNone/>
            </a:pPr>
            <a:endParaRPr lang="en-US" dirty="0" smtClean="0">
              <a:latin typeface="Copperplate Gothic Bold" pitchFamily="34" charset="0"/>
            </a:endParaRPr>
          </a:p>
          <a:p>
            <a:pPr marL="109728" indent="0">
              <a:buNone/>
            </a:pPr>
            <a:r>
              <a:rPr lang="en-US" b="1" u="sng" dirty="0" smtClean="0">
                <a:latin typeface="Copperplate Gothic Bold" pitchFamily="34" charset="0"/>
              </a:rPr>
              <a:t>AFTER:</a:t>
            </a:r>
            <a:endParaRPr lang="en-US" b="1" u="sng" dirty="0">
              <a:latin typeface="Copperplate Gothic Bold" pitchFamily="34" charset="0"/>
            </a:endParaRPr>
          </a:p>
          <a:p>
            <a:pPr marL="109728" indent="0">
              <a:buNone/>
            </a:pPr>
            <a:endParaRPr lang="en-US" dirty="0">
              <a:latin typeface="Copperplate Gothic Bold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opperplate Gothic Bold" pitchFamily="34" charset="0"/>
              </a:rPr>
              <a:t>REMOVE BOTTLENECKS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" t="37655" r="5002"/>
          <a:stretch/>
        </p:blipFill>
        <p:spPr bwMode="auto">
          <a:xfrm>
            <a:off x="160704" y="6367669"/>
            <a:ext cx="1828800" cy="36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904984" y="5204635"/>
            <a:ext cx="5014481" cy="731520"/>
            <a:chOff x="956932" y="4658909"/>
            <a:chExt cx="5014481" cy="731520"/>
          </a:xfrm>
        </p:grpSpPr>
        <p:sp>
          <p:nvSpPr>
            <p:cNvPr id="64" name="Rectangle 63"/>
            <p:cNvSpPr/>
            <p:nvPr/>
          </p:nvSpPr>
          <p:spPr>
            <a:xfrm>
              <a:off x="956932" y="4658909"/>
              <a:ext cx="731520" cy="73152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latin typeface="Copperplate Gothic Bold" pitchFamily="34" charset="0"/>
                </a:rPr>
                <a:t>RUN JDE REPORTS</a:t>
              </a:r>
              <a:endParaRPr lang="en-US" sz="600" dirty="0">
                <a:latin typeface="Copperplate Gothic Bold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027376" y="4658909"/>
              <a:ext cx="731520" cy="73152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latin typeface="Copperplate Gothic Bold" pitchFamily="34" charset="0"/>
                </a:rPr>
                <a:t>MEET W/MGR</a:t>
              </a:r>
            </a:p>
            <a:p>
              <a:pPr algn="ctr"/>
              <a:endParaRPr lang="en-US" sz="600" dirty="0">
                <a:latin typeface="Copperplate Gothic Bold" pitchFamily="34" charset="0"/>
              </a:endParaRPr>
            </a:p>
            <a:p>
              <a:pPr algn="ctr"/>
              <a:r>
                <a:rPr lang="en-US" sz="600" dirty="0" smtClean="0">
                  <a:latin typeface="Copperplate Gothic Bold" pitchFamily="34" charset="0"/>
                </a:rPr>
                <a:t>(RECON)</a:t>
              </a:r>
              <a:endParaRPr lang="en-US" sz="600" dirty="0">
                <a:latin typeface="Copperplate Gothic Bold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094214" y="4658909"/>
              <a:ext cx="731520" cy="73152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Copperplate Gothic Bold" pitchFamily="34" charset="0"/>
                </a:rPr>
                <a:t>COMPLETE FAS ACTIVITIES</a:t>
              </a:r>
            </a:p>
          </p:txBody>
        </p:sp>
        <p:cxnSp>
          <p:nvCxnSpPr>
            <p:cNvPr id="68" name="Straight Arrow Connector 67"/>
            <p:cNvCxnSpPr>
              <a:stCxn id="65" idx="3"/>
              <a:endCxn id="67" idx="1"/>
            </p:cNvCxnSpPr>
            <p:nvPr/>
          </p:nvCxnSpPr>
          <p:spPr>
            <a:xfrm>
              <a:off x="2758896" y="5024669"/>
              <a:ext cx="33531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64" idx="3"/>
              <a:endCxn id="65" idx="1"/>
            </p:cNvCxnSpPr>
            <p:nvPr/>
          </p:nvCxnSpPr>
          <p:spPr>
            <a:xfrm>
              <a:off x="1688452" y="5024669"/>
              <a:ext cx="33892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4165200" y="4658909"/>
              <a:ext cx="731520" cy="73152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latin typeface="Copperplate Gothic Bold" pitchFamily="34" charset="0"/>
                </a:rPr>
                <a:t>RUN REPORTS IN FAS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239893" y="4658909"/>
              <a:ext cx="731520" cy="73152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latin typeface="Copperplate Gothic Bold" pitchFamily="34" charset="0"/>
                </a:rPr>
                <a:t>SUBMIT REPORTS</a:t>
              </a:r>
              <a:endParaRPr lang="en-US" sz="600" dirty="0">
                <a:latin typeface="Copperplate Gothic Bold" pitchFamily="34" charset="0"/>
              </a:endParaRPr>
            </a:p>
          </p:txBody>
        </p:sp>
        <p:cxnSp>
          <p:nvCxnSpPr>
            <p:cNvPr id="74" name="Straight Arrow Connector 73"/>
            <p:cNvCxnSpPr>
              <a:stCxn id="67" idx="3"/>
              <a:endCxn id="71" idx="1"/>
            </p:cNvCxnSpPr>
            <p:nvPr/>
          </p:nvCxnSpPr>
          <p:spPr>
            <a:xfrm>
              <a:off x="3825734" y="5024669"/>
              <a:ext cx="33946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71" idx="3"/>
              <a:endCxn id="72" idx="1"/>
            </p:cNvCxnSpPr>
            <p:nvPr/>
          </p:nvCxnSpPr>
          <p:spPr>
            <a:xfrm>
              <a:off x="4896720" y="5024669"/>
              <a:ext cx="34317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900082" y="2216914"/>
            <a:ext cx="7839386" cy="2044998"/>
            <a:chOff x="956932" y="1536402"/>
            <a:chExt cx="7839386" cy="2044998"/>
          </a:xfrm>
        </p:grpSpPr>
        <p:sp>
          <p:nvSpPr>
            <p:cNvPr id="5" name="Rectangle 4"/>
            <p:cNvSpPr/>
            <p:nvPr/>
          </p:nvSpPr>
          <p:spPr>
            <a:xfrm>
              <a:off x="956932" y="2667000"/>
              <a:ext cx="731520" cy="73152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latin typeface="Copperplate Gothic Bold" pitchFamily="34" charset="0"/>
                </a:rPr>
                <a:t>RECEIVE ACTIVITIES  FROM JDE</a:t>
              </a:r>
              <a:endParaRPr lang="en-US" sz="600" dirty="0">
                <a:latin typeface="Copperplate Gothic Bold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34471" y="2667000"/>
              <a:ext cx="731520" cy="73152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latin typeface="Copperplate Gothic Bold" pitchFamily="34" charset="0"/>
                </a:rPr>
                <a:t>COMPLETE FAS ACTIVITIES</a:t>
              </a:r>
              <a:endParaRPr lang="en-US" sz="600" dirty="0">
                <a:latin typeface="Copperplate Gothic Bold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57573" y="1536402"/>
              <a:ext cx="731520" cy="73152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  <a:latin typeface="Copperplate Gothic Bold" pitchFamily="34" charset="0"/>
                </a:rPr>
                <a:t>CONTACT </a:t>
              </a:r>
            </a:p>
            <a:p>
              <a:pPr algn="ctr"/>
              <a:r>
                <a:rPr lang="en-US" sz="600" dirty="0" smtClean="0">
                  <a:solidFill>
                    <a:schemeClr val="tx1"/>
                  </a:solidFill>
                  <a:latin typeface="Copperplate Gothic Bold" pitchFamily="34" charset="0"/>
                </a:rPr>
                <a:t>IT</a:t>
              </a:r>
              <a:endParaRPr lang="en-US" sz="600" dirty="0">
                <a:solidFill>
                  <a:schemeClr val="tx1"/>
                </a:solidFill>
                <a:latin typeface="Copperplate Gothic Bold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606901" y="2667000"/>
              <a:ext cx="731520" cy="73152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latin typeface="Copperplate Gothic Bold" pitchFamily="34" charset="0"/>
                </a:rPr>
                <a:t>FAS RECON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064798" y="2667000"/>
              <a:ext cx="731520" cy="73152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latin typeface="Copperplate Gothic Bold" pitchFamily="34" charset="0"/>
                </a:rPr>
                <a:t>SUBMIT REPORTS</a:t>
              </a:r>
              <a:endParaRPr lang="en-US" sz="600" dirty="0">
                <a:latin typeface="Copperplate Gothic Bold" pitchFamily="34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1688452" y="3015394"/>
              <a:ext cx="33832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3101309" y="2667000"/>
              <a:ext cx="731520" cy="73152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latin typeface="Copperplate Gothic Bold" pitchFamily="34" charset="0"/>
                </a:rPr>
                <a:t>RUN REPORTS IN FAS</a:t>
              </a:r>
              <a:endParaRPr lang="en-US" sz="600" dirty="0">
                <a:latin typeface="Copperplate Gothic Bold" pitchFamily="34" charset="0"/>
              </a:endParaRPr>
            </a:p>
          </p:txBody>
        </p:sp>
        <p:sp>
          <p:nvSpPr>
            <p:cNvPr id="24" name="Flowchart: Decision 23"/>
            <p:cNvSpPr/>
            <p:nvPr/>
          </p:nvSpPr>
          <p:spPr>
            <a:xfrm>
              <a:off x="4174693" y="2484120"/>
              <a:ext cx="1097280" cy="109728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latin typeface="Copperplate Gothic Bold" pitchFamily="34" charset="0"/>
                </a:rPr>
                <a:t>DID REPORT CRASH?</a:t>
              </a:r>
            </a:p>
          </p:txBody>
        </p:sp>
        <p:sp>
          <p:nvSpPr>
            <p:cNvPr id="25" name="Flowchart: Delay 24"/>
            <p:cNvSpPr/>
            <p:nvPr/>
          </p:nvSpPr>
          <p:spPr>
            <a:xfrm>
              <a:off x="3025109" y="1536402"/>
              <a:ext cx="883920" cy="731520"/>
            </a:xfrm>
            <a:prstGeom prst="flowChartDelay">
              <a:avLst/>
            </a:prstGeom>
            <a:solidFill>
              <a:srgbClr val="FFC000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  <a:latin typeface="Copperplate Gothic Bold" pitchFamily="34" charset="0"/>
                </a:rPr>
                <a:t>DELAY</a:t>
              </a:r>
              <a:endParaRPr lang="en-US" sz="600" dirty="0">
                <a:solidFill>
                  <a:schemeClr val="tx1"/>
                </a:solidFill>
                <a:latin typeface="Copperplate Gothic Bold" pitchFamily="34" charset="0"/>
              </a:endParaRPr>
            </a:p>
          </p:txBody>
        </p:sp>
        <p:sp>
          <p:nvSpPr>
            <p:cNvPr id="26" name="Flowchart: Decision 25"/>
            <p:cNvSpPr/>
            <p:nvPr/>
          </p:nvSpPr>
          <p:spPr>
            <a:xfrm>
              <a:off x="6629400" y="2484120"/>
              <a:ext cx="1097280" cy="109728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latin typeface="Copperplate Gothic Bold" pitchFamily="34" charset="0"/>
                </a:rPr>
                <a:t>IS FAS RECON-CILED W/JDE?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12280" y="1536402"/>
              <a:ext cx="731520" cy="73152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  <a:latin typeface="Copperplate Gothic Bold" pitchFamily="34" charset="0"/>
                </a:rPr>
                <a:t>MEET W/JDE ACCT OR MGR</a:t>
              </a:r>
              <a:endParaRPr lang="en-US" sz="600" dirty="0">
                <a:solidFill>
                  <a:schemeClr val="tx1"/>
                </a:solidFill>
                <a:latin typeface="Copperplate Gothic Bold" pitchFamily="34" charset="0"/>
              </a:endParaRPr>
            </a:p>
          </p:txBody>
        </p:sp>
        <p:sp>
          <p:nvSpPr>
            <p:cNvPr id="28" name="Flowchart: Delay 27"/>
            <p:cNvSpPr/>
            <p:nvPr/>
          </p:nvSpPr>
          <p:spPr>
            <a:xfrm>
              <a:off x="5530701" y="1536402"/>
              <a:ext cx="883920" cy="731520"/>
            </a:xfrm>
            <a:prstGeom prst="flowChartDelay">
              <a:avLst/>
            </a:prstGeom>
            <a:solidFill>
              <a:srgbClr val="FFC000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  <a:latin typeface="Copperplate Gothic Bold" pitchFamily="34" charset="0"/>
                </a:rPr>
                <a:t>DELAY</a:t>
              </a:r>
              <a:endParaRPr lang="en-US" sz="600" dirty="0">
                <a:solidFill>
                  <a:schemeClr val="tx1"/>
                </a:solidFill>
                <a:latin typeface="Copperplate Gothic Bold" pitchFamily="34" charset="0"/>
              </a:endParaRPr>
            </a:p>
          </p:txBody>
        </p:sp>
        <p:cxnSp>
          <p:nvCxnSpPr>
            <p:cNvPr id="31" name="Straight Arrow Connector 30"/>
            <p:cNvCxnSpPr>
              <a:stCxn id="22" idx="3"/>
              <a:endCxn id="24" idx="1"/>
            </p:cNvCxnSpPr>
            <p:nvPr/>
          </p:nvCxnSpPr>
          <p:spPr>
            <a:xfrm>
              <a:off x="3832829" y="3032760"/>
              <a:ext cx="34186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4" idx="0"/>
              <a:endCxn id="12" idx="2"/>
            </p:cNvCxnSpPr>
            <p:nvPr/>
          </p:nvCxnSpPr>
          <p:spPr>
            <a:xfrm flipV="1">
              <a:off x="4723333" y="2267922"/>
              <a:ext cx="0" cy="2161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2" idx="1"/>
              <a:endCxn id="25" idx="3"/>
            </p:cNvCxnSpPr>
            <p:nvPr/>
          </p:nvCxnSpPr>
          <p:spPr>
            <a:xfrm flipH="1">
              <a:off x="3909029" y="1902162"/>
              <a:ext cx="44854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5" idx="2"/>
              <a:endCxn id="22" idx="0"/>
            </p:cNvCxnSpPr>
            <p:nvPr/>
          </p:nvCxnSpPr>
          <p:spPr>
            <a:xfrm>
              <a:off x="3467069" y="2267922"/>
              <a:ext cx="0" cy="3990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24" idx="3"/>
              <a:endCxn id="13" idx="1"/>
            </p:cNvCxnSpPr>
            <p:nvPr/>
          </p:nvCxnSpPr>
          <p:spPr>
            <a:xfrm>
              <a:off x="5271973" y="3032760"/>
              <a:ext cx="33492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13" idx="3"/>
              <a:endCxn id="26" idx="1"/>
            </p:cNvCxnSpPr>
            <p:nvPr/>
          </p:nvCxnSpPr>
          <p:spPr>
            <a:xfrm>
              <a:off x="6338421" y="3032760"/>
              <a:ext cx="29097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26" idx="0"/>
              <a:endCxn id="27" idx="2"/>
            </p:cNvCxnSpPr>
            <p:nvPr/>
          </p:nvCxnSpPr>
          <p:spPr>
            <a:xfrm flipV="1">
              <a:off x="7178040" y="2267922"/>
              <a:ext cx="0" cy="2161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27" idx="1"/>
              <a:endCxn id="28" idx="3"/>
            </p:cNvCxnSpPr>
            <p:nvPr/>
          </p:nvCxnSpPr>
          <p:spPr>
            <a:xfrm flipH="1">
              <a:off x="6414621" y="1902162"/>
              <a:ext cx="39765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28" idx="2"/>
              <a:endCxn id="13" idx="0"/>
            </p:cNvCxnSpPr>
            <p:nvPr/>
          </p:nvCxnSpPr>
          <p:spPr>
            <a:xfrm>
              <a:off x="5972661" y="2267922"/>
              <a:ext cx="0" cy="3990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26" idx="3"/>
              <a:endCxn id="14" idx="1"/>
            </p:cNvCxnSpPr>
            <p:nvPr/>
          </p:nvCxnSpPr>
          <p:spPr>
            <a:xfrm>
              <a:off x="7726680" y="3032760"/>
              <a:ext cx="33811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11" idx="3"/>
              <a:endCxn id="22" idx="1"/>
            </p:cNvCxnSpPr>
            <p:nvPr/>
          </p:nvCxnSpPr>
          <p:spPr>
            <a:xfrm>
              <a:off x="2765991" y="3032760"/>
              <a:ext cx="33531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4930535" y="2376021"/>
              <a:ext cx="320040" cy="182880"/>
            </a:xfrm>
            <a:prstGeom prst="rect">
              <a:avLst/>
            </a:prstGeom>
            <a:solidFill>
              <a:srgbClr val="7030A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" dirty="0" smtClean="0">
                  <a:latin typeface="Copperplate Gothic Bold" pitchFamily="34" charset="0"/>
                </a:rPr>
                <a:t>YES</a:t>
              </a:r>
              <a:endParaRPr lang="en-US" sz="400" dirty="0">
                <a:latin typeface="Copperplate Gothic Bold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703820" y="2743200"/>
              <a:ext cx="320040" cy="182880"/>
            </a:xfrm>
            <a:prstGeom prst="rect">
              <a:avLst/>
            </a:prstGeom>
            <a:solidFill>
              <a:srgbClr val="7030A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" dirty="0" smtClean="0">
                  <a:latin typeface="Copperplate Gothic Bold" pitchFamily="34" charset="0"/>
                </a:rPr>
                <a:t>YES</a:t>
              </a:r>
              <a:endParaRPr lang="en-US" sz="400" dirty="0">
                <a:latin typeface="Copperplate Gothic Bold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250575" y="2743200"/>
              <a:ext cx="320040" cy="182880"/>
            </a:xfrm>
            <a:prstGeom prst="rect">
              <a:avLst/>
            </a:prstGeom>
            <a:solidFill>
              <a:srgbClr val="7030A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" dirty="0" smtClean="0">
                  <a:latin typeface="Copperplate Gothic Bold" pitchFamily="34" charset="0"/>
                </a:rPr>
                <a:t>NO</a:t>
              </a:r>
              <a:endParaRPr lang="en-US" sz="400" dirty="0">
                <a:latin typeface="Copperplate Gothic Bold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383780" y="2376021"/>
              <a:ext cx="320040" cy="182880"/>
            </a:xfrm>
            <a:prstGeom prst="rect">
              <a:avLst/>
            </a:prstGeom>
            <a:solidFill>
              <a:srgbClr val="7030A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" dirty="0" smtClean="0">
                  <a:latin typeface="Copperplate Gothic Bold" pitchFamily="34" charset="0"/>
                </a:rPr>
                <a:t>NO</a:t>
              </a:r>
              <a:endParaRPr lang="en-US" sz="400" dirty="0">
                <a:latin typeface="Copperplate Gothic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350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5563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Copperplate Gothic Light" pitchFamily="34" charset="0"/>
              </a:rPr>
              <a:t>RockTenn</a:t>
            </a:r>
            <a:r>
              <a:rPr lang="en-US" dirty="0" smtClean="0">
                <a:latin typeface="Copperplate Gothic Light" pitchFamily="34" charset="0"/>
              </a:rPr>
              <a:t> Acquired Major Competitor (Smurfit-Stone) In May 2011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Copperplate Gothic Light" pitchFamily="34" charset="0"/>
              </a:rPr>
              <a:t>RockTenn</a:t>
            </a:r>
            <a:r>
              <a:rPr lang="en-US" dirty="0">
                <a:latin typeface="Copperplate Gothic Light" pitchFamily="34" charset="0"/>
              </a:rPr>
              <a:t> </a:t>
            </a:r>
            <a:r>
              <a:rPr lang="en-US" dirty="0" smtClean="0">
                <a:latin typeface="Copperplate Gothic Light" pitchFamily="34" charset="0"/>
              </a:rPr>
              <a:t>- $3 Billion Annually </a:t>
            </a:r>
          </a:p>
          <a:p>
            <a:pPr marL="109728" indent="0">
              <a:buNone/>
            </a:pPr>
            <a:r>
              <a:rPr lang="en-US" dirty="0">
                <a:latin typeface="Copperplate Gothic Light" pitchFamily="34" charset="0"/>
              </a:rPr>
              <a:t> </a:t>
            </a:r>
            <a:r>
              <a:rPr lang="en-US" dirty="0" smtClean="0">
                <a:latin typeface="Copperplate Gothic Light" pitchFamily="34" charset="0"/>
              </a:rPr>
              <a:t>  (Pre-Merger)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pperplate Gothic Light" pitchFamily="34" charset="0"/>
              </a:rPr>
              <a:t>Smurfit-Stone </a:t>
            </a:r>
            <a:r>
              <a:rPr lang="en-US" dirty="0">
                <a:latin typeface="Copperplate Gothic Light" pitchFamily="34" charset="0"/>
              </a:rPr>
              <a:t>- </a:t>
            </a:r>
            <a:r>
              <a:rPr lang="en-US" dirty="0" smtClean="0">
                <a:latin typeface="Copperplate Gothic Light" pitchFamily="34" charset="0"/>
              </a:rPr>
              <a:t>$7 </a:t>
            </a:r>
            <a:r>
              <a:rPr lang="en-US" dirty="0">
                <a:latin typeface="Copperplate Gothic Light" pitchFamily="34" charset="0"/>
              </a:rPr>
              <a:t>Billion Annually </a:t>
            </a:r>
            <a:endParaRPr lang="en-US" dirty="0" smtClean="0">
              <a:latin typeface="Copperplate Gothic Light" pitchFamily="34" charset="0"/>
            </a:endParaRPr>
          </a:p>
          <a:p>
            <a:pPr marL="109728" indent="0">
              <a:buNone/>
            </a:pPr>
            <a:r>
              <a:rPr lang="en-US" dirty="0">
                <a:latin typeface="Copperplate Gothic Light" pitchFamily="34" charset="0"/>
              </a:rPr>
              <a:t> </a:t>
            </a:r>
            <a:r>
              <a:rPr lang="en-US" dirty="0" smtClean="0">
                <a:latin typeface="Copperplate Gothic Light" pitchFamily="34" charset="0"/>
              </a:rPr>
              <a:t>  (</a:t>
            </a:r>
            <a:r>
              <a:rPr lang="en-US" dirty="0">
                <a:latin typeface="Copperplate Gothic Light" pitchFamily="34" charset="0"/>
              </a:rPr>
              <a:t>Pre-Merger</a:t>
            </a:r>
            <a:r>
              <a:rPr lang="en-US" dirty="0" smtClean="0">
                <a:latin typeface="Copperplate Gothic Light" pitchFamily="34" charset="0"/>
              </a:rPr>
              <a:t>)</a:t>
            </a:r>
          </a:p>
          <a:p>
            <a:pPr marL="109728" indent="0">
              <a:buNone/>
            </a:pPr>
            <a:endParaRPr lang="en-US" dirty="0" smtClean="0">
              <a:latin typeface="Copperplate Gothic Light" pitchFamily="34" charset="0"/>
            </a:endParaRPr>
          </a:p>
          <a:p>
            <a:pPr marL="109728" indent="0">
              <a:buNone/>
            </a:pPr>
            <a:r>
              <a:rPr lang="en-US" b="1" u="sng" dirty="0" smtClean="0">
                <a:latin typeface="Copperplate Gothic Bold" pitchFamily="34" charset="0"/>
              </a:rPr>
              <a:t>(DATABASE  INTEGRATION)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pperplate Gothic Light" pitchFamily="34" charset="0"/>
              </a:rPr>
              <a:t>Smurfit-Stone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Copperplate Gothic Light" pitchFamily="34" charset="0"/>
              </a:rPr>
              <a:t>RockTenn</a:t>
            </a:r>
            <a:endParaRPr lang="en-US" dirty="0">
              <a:latin typeface="Copperplate Gothic Light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opperplate Gothic Bold" pitchFamily="34" charset="0"/>
              </a:rPr>
              <a:t>BACKGROUND INFO</a:t>
            </a:r>
            <a:endParaRPr lang="en-US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194" y="5171424"/>
            <a:ext cx="872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819" y="5676934"/>
            <a:ext cx="891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5585494"/>
            <a:ext cx="6400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50" y="6370237"/>
            <a:ext cx="1828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0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b="1" u="sng" dirty="0" smtClean="0">
                <a:latin typeface="Copperplate Gothic Bold" pitchFamily="34" charset="0"/>
              </a:rPr>
              <a:t>REDUCED  PROCESS  TIME  (6  WEEKS  TO 1  WEEK):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pperplate Gothic Light" pitchFamily="34" charset="0"/>
              </a:rPr>
              <a:t>Reduced Monthly Transaction/Reconciliation Process in FAS Database From 6 Weeks to 1 Week</a:t>
            </a:r>
            <a:endParaRPr lang="en-US" dirty="0">
              <a:latin typeface="Copperplate Gothic Light" pitchFamily="34" charset="0"/>
            </a:endParaRPr>
          </a:p>
          <a:p>
            <a:pPr marL="109728" indent="0">
              <a:buNone/>
            </a:pPr>
            <a:endParaRPr lang="en-US" dirty="0">
              <a:latin typeface="Copperplate Gothic Light" pitchFamily="34" charset="0"/>
            </a:endParaRPr>
          </a:p>
          <a:p>
            <a:pPr marL="109728" indent="0">
              <a:buNone/>
            </a:pPr>
            <a:r>
              <a:rPr lang="en-US" b="1" u="sng" dirty="0" smtClean="0">
                <a:latin typeface="Copperplate Gothic Bold" pitchFamily="34" charset="0"/>
              </a:rPr>
              <a:t>IDENTIFIED  OVER  $30  MILLION  COST SAVING  OPPORTUNITIES: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pperplate Gothic Light" pitchFamily="34" charset="0"/>
              </a:rPr>
              <a:t>$20 Million in Transaction Errors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pperplate Gothic Light" pitchFamily="34" charset="0"/>
              </a:rPr>
              <a:t>$ 6 Million in Depreciation Errors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pperplate Gothic Light" pitchFamily="34" charset="0"/>
              </a:rPr>
              <a:t>$ 4 Million in Potential Tax Credit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opperplate Gothic Bold" pitchFamily="34" charset="0"/>
              </a:rPr>
              <a:t>RESULTS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19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opperplate Gothic Bold" pitchFamily="34" charset="0"/>
              </a:rPr>
              <a:t>COMPARISION ANALYSIS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229600" cy="4800600"/>
          </a:xfrm>
        </p:spPr>
      </p:pic>
      <p:sp>
        <p:nvSpPr>
          <p:cNvPr id="2" name="Rectangle 1"/>
          <p:cNvSpPr/>
          <p:nvPr/>
        </p:nvSpPr>
        <p:spPr>
          <a:xfrm>
            <a:off x="4876800" y="2514600"/>
            <a:ext cx="1447800" cy="228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0600" y="4191000"/>
            <a:ext cx="1447800" cy="228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5867400"/>
            <a:ext cx="1447800" cy="228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0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opperplate Gothic Bold" pitchFamily="34" charset="0"/>
              </a:rPr>
              <a:t>COMPARISION ANALYSIS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51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90872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en-US" b="1" u="sng" dirty="0" smtClean="0">
                <a:latin typeface="Copperplate Gothic Bold" pitchFamily="34" charset="0"/>
              </a:rPr>
              <a:t>SPECIFIC VALUE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pperplate Gothic Light" pitchFamily="34" charset="0"/>
              </a:rPr>
              <a:t>Quality of FAS Database</a:t>
            </a:r>
          </a:p>
          <a:p>
            <a:pPr marL="109728" indent="0">
              <a:buNone/>
            </a:pPr>
            <a:endParaRPr lang="en-US" dirty="0">
              <a:latin typeface="Copperplate Gothic Light" pitchFamily="34" charset="0"/>
            </a:endParaRPr>
          </a:p>
          <a:p>
            <a:pPr marL="109728" indent="0">
              <a:buNone/>
            </a:pPr>
            <a:r>
              <a:rPr lang="en-US" b="1" u="sng" dirty="0" smtClean="0">
                <a:latin typeface="Copperplate Gothic Bold" pitchFamily="34" charset="0"/>
              </a:rPr>
              <a:t>UNIT OF MEASUREMENT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pperplate Gothic Light" pitchFamily="34" charset="0"/>
              </a:rPr>
              <a:t>Time</a:t>
            </a:r>
          </a:p>
          <a:p>
            <a:pPr>
              <a:buFontTx/>
              <a:buChar char="-"/>
            </a:pPr>
            <a:endParaRPr lang="en-US" dirty="0">
              <a:latin typeface="Copperplate Gothic Light" pitchFamily="34" charset="0"/>
            </a:endParaRPr>
          </a:p>
          <a:p>
            <a:pPr marL="109728" indent="0">
              <a:buNone/>
            </a:pPr>
            <a:r>
              <a:rPr lang="en-US" b="1" u="sng" dirty="0" smtClean="0">
                <a:latin typeface="Copperplate Gothic Bold" pitchFamily="34" charset="0"/>
              </a:rPr>
              <a:t>MEASUREMENT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pperplate Gothic Light" pitchFamily="34" charset="0"/>
              </a:rPr>
              <a:t>Actual Measurement</a:t>
            </a:r>
          </a:p>
          <a:p>
            <a:pPr marL="109728" indent="0">
              <a:buNone/>
            </a:pPr>
            <a:endParaRPr lang="en-US" dirty="0">
              <a:latin typeface="Copperplate Gothic Light" pitchFamily="34" charset="0"/>
            </a:endParaRPr>
          </a:p>
          <a:p>
            <a:pPr marL="109728" indent="0">
              <a:buNone/>
            </a:pPr>
            <a:r>
              <a:rPr lang="en-US" b="1" u="sng" dirty="0" smtClean="0">
                <a:latin typeface="Copperplate Gothic Bold" pitchFamily="34" charset="0"/>
              </a:rPr>
              <a:t>CURRENT VALUE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pperplate Gothic Light" pitchFamily="34" charset="0"/>
              </a:rPr>
              <a:t>6-6.5 Weeks</a:t>
            </a:r>
          </a:p>
          <a:p>
            <a:pPr marL="109728" indent="0">
              <a:buNone/>
            </a:pPr>
            <a:endParaRPr lang="en-US" dirty="0">
              <a:latin typeface="Copperplate Gothic Light" pitchFamily="34" charset="0"/>
            </a:endParaRPr>
          </a:p>
          <a:p>
            <a:pPr marL="109728" indent="0">
              <a:buNone/>
            </a:pPr>
            <a:r>
              <a:rPr lang="en-US" b="1" u="sng" dirty="0" smtClean="0">
                <a:latin typeface="Copperplate Gothic Bold" pitchFamily="34" charset="0"/>
              </a:rPr>
              <a:t>DESIRED VALUE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pperplate Gothic Light" pitchFamily="34" charset="0"/>
              </a:rPr>
              <a:t>2 Weeks</a:t>
            </a:r>
          </a:p>
          <a:p>
            <a:pPr marL="109728" indent="0">
              <a:buNone/>
            </a:pPr>
            <a:endParaRPr lang="en-US" dirty="0">
              <a:latin typeface="Copperplate Gothic Light" pitchFamily="34" charset="0"/>
            </a:endParaRPr>
          </a:p>
          <a:p>
            <a:pPr marL="109728" indent="0">
              <a:buNone/>
            </a:pPr>
            <a:r>
              <a:rPr lang="en-US" b="1" u="sng" dirty="0" smtClean="0">
                <a:latin typeface="Copperplate Gothic Bold" pitchFamily="34" charset="0"/>
              </a:rPr>
              <a:t>GOAL (BIG “Y”)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pperplate Gothic Light" pitchFamily="34" charset="0"/>
              </a:rPr>
              <a:t>Reduce Monthly Transaction/Reconciliation Process in FAS Database from 6 Weeks to 2 Weeks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opperplate Gothic Bold" pitchFamily="34" charset="0"/>
              </a:rPr>
              <a:t>SMART OBJECTIVE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50" y="6370237"/>
            <a:ext cx="1828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1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opperplate Gothic Bold" pitchFamily="34" charset="0"/>
              </a:rPr>
              <a:t>CURRENT STATE ANALYSIS</a:t>
            </a:r>
            <a:endParaRPr lang="en-US" sz="4000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  <p:graphicFrame>
        <p:nvGraphicFramePr>
          <p:cNvPr id="2121" name="Group 7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075280775"/>
              </p:ext>
            </p:extLst>
          </p:nvPr>
        </p:nvGraphicFramePr>
        <p:xfrm>
          <a:off x="1169573" y="1828800"/>
          <a:ext cx="6858000" cy="2362200"/>
        </p:xfrm>
        <a:graphic>
          <a:graphicData uri="http://schemas.openxmlformats.org/drawingml/2006/table">
            <a:tbl>
              <a:tblPr/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2362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pperplate Gothic Light" pitchFamily="34" charset="0"/>
                        </a:rPr>
                        <a:t>Managers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pperplate Gothic Light" pitchFamily="34" charset="0"/>
                        </a:rPr>
                        <a:t>Directors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pperplate Gothic Light" pitchFamily="34" charset="0"/>
                        </a:rPr>
                        <a:t>Executives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pperplate Gothic Light" pitchFamily="34" charset="0"/>
                        </a:rPr>
                        <a:t>JDE Accountants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pperplate Gothic Light" pitchFamily="34" charset="0"/>
                        </a:rPr>
                        <a:t>FAS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pperplate Gothic Light" pitchFamily="34" charset="0"/>
                        </a:rPr>
                        <a:t>JDE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pperplate Gothic Light" pitchFamily="34" charset="0"/>
                        </a:rPr>
                        <a:t>Microsoft Excel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pperplate Gothic Ligh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pperplate Gothic Light" pitchFamily="34" charset="0"/>
                        </a:rPr>
                        <a:t>Monthly Transaction Reports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pperplate Gothic Light" pitchFamily="34" charset="0"/>
                        </a:rPr>
                        <a:t>Updated &amp; Reconciled Database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pperplate Gothic Light" pitchFamily="34" charset="0"/>
                        </a:rPr>
                        <a:t>Fixed Assets Department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pperplate Gothic Light" pitchFamily="34" charset="0"/>
                        </a:rPr>
                        <a:t>Tax Department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pperplate Gothic Light" pitchFamily="34" charset="0"/>
                        </a:rPr>
                        <a:t>JDE Reports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pperplate Gothic Light" pitchFamily="34" charset="0"/>
                        </a:rPr>
                        <a:t>Fast Running Servers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pperplate Gothic Light" pitchFamily="34" charset="0"/>
                        </a:rPr>
                        <a:t>More Database Capability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4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808" y="1371600"/>
            <a:ext cx="6902450" cy="333375"/>
          </a:xfrm>
          <a:noFill/>
          <a:ln/>
        </p:spPr>
      </p:pic>
      <p:sp>
        <p:nvSpPr>
          <p:cNvPr id="2111" name="Line 63"/>
          <p:cNvSpPr>
            <a:spLocks noChangeShapeType="1"/>
          </p:cNvSpPr>
          <p:nvPr/>
        </p:nvSpPr>
        <p:spPr bwMode="auto">
          <a:xfrm flipH="1">
            <a:off x="956950" y="1600200"/>
            <a:ext cx="254825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2" name="Line 74"/>
          <p:cNvSpPr>
            <a:spLocks noChangeShapeType="1"/>
          </p:cNvSpPr>
          <p:nvPr/>
        </p:nvSpPr>
        <p:spPr bwMode="auto">
          <a:xfrm>
            <a:off x="4343401" y="1676400"/>
            <a:ext cx="354775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4" name="Rectangle 86"/>
          <p:cNvSpPr>
            <a:spLocks noChangeArrowheads="1"/>
          </p:cNvSpPr>
          <p:nvPr/>
        </p:nvSpPr>
        <p:spPr bwMode="auto">
          <a:xfrm>
            <a:off x="457200" y="4343400"/>
            <a:ext cx="990600" cy="78483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5" name="Text Box 87"/>
          <p:cNvSpPr txBox="1">
            <a:spLocks noChangeArrowheads="1"/>
          </p:cNvSpPr>
          <p:nvPr/>
        </p:nvSpPr>
        <p:spPr bwMode="auto">
          <a:xfrm>
            <a:off x="457200" y="4343400"/>
            <a:ext cx="990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 dirty="0" smtClean="0">
                <a:solidFill>
                  <a:schemeClr val="bg1"/>
                </a:solidFill>
                <a:latin typeface="Copperplate Gothic Light" pitchFamily="34" charset="0"/>
              </a:rPr>
              <a:t>Receive Activities from JDE Accountant</a:t>
            </a:r>
            <a:endParaRPr lang="en-US" sz="900" b="1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139" name="Text Box 91"/>
          <p:cNvSpPr txBox="1">
            <a:spLocks noChangeArrowheads="1"/>
          </p:cNvSpPr>
          <p:nvPr/>
        </p:nvSpPr>
        <p:spPr bwMode="auto">
          <a:xfrm>
            <a:off x="2209800" y="4343400"/>
            <a:ext cx="990600" cy="7848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 dirty="0" smtClean="0">
                <a:solidFill>
                  <a:schemeClr val="bg1"/>
                </a:solidFill>
                <a:latin typeface="Copperplate Gothic Light" pitchFamily="34" charset="0"/>
              </a:rPr>
              <a:t>FAS Accountant Completes Activities in FAS</a:t>
            </a:r>
            <a:endParaRPr lang="en-US" sz="900" b="1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140" name="Rectangle 92"/>
          <p:cNvSpPr>
            <a:spLocks noChangeArrowheads="1"/>
          </p:cNvSpPr>
          <p:nvPr/>
        </p:nvSpPr>
        <p:spPr bwMode="auto">
          <a:xfrm>
            <a:off x="2209800" y="4343400"/>
            <a:ext cx="990600" cy="784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2" name="Rectangle 94"/>
          <p:cNvSpPr>
            <a:spLocks noChangeArrowheads="1"/>
          </p:cNvSpPr>
          <p:nvPr/>
        </p:nvSpPr>
        <p:spPr bwMode="auto">
          <a:xfrm>
            <a:off x="3962400" y="4343400"/>
            <a:ext cx="990600" cy="78483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4" name="Rectangle 96"/>
          <p:cNvSpPr>
            <a:spLocks noChangeArrowheads="1"/>
          </p:cNvSpPr>
          <p:nvPr/>
        </p:nvSpPr>
        <p:spPr bwMode="auto">
          <a:xfrm>
            <a:off x="5715000" y="4343400"/>
            <a:ext cx="990600" cy="78483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6" name="Rectangle 98"/>
          <p:cNvSpPr>
            <a:spLocks noChangeArrowheads="1"/>
          </p:cNvSpPr>
          <p:nvPr/>
        </p:nvSpPr>
        <p:spPr bwMode="auto">
          <a:xfrm>
            <a:off x="7467600" y="4343400"/>
            <a:ext cx="990600" cy="78483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7" name="Text Box 99"/>
          <p:cNvSpPr txBox="1">
            <a:spLocks noChangeArrowheads="1"/>
          </p:cNvSpPr>
          <p:nvPr/>
        </p:nvSpPr>
        <p:spPr bwMode="auto">
          <a:xfrm>
            <a:off x="3962400" y="4343400"/>
            <a:ext cx="990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 dirty="0" smtClean="0">
                <a:solidFill>
                  <a:schemeClr val="bg1"/>
                </a:solidFill>
                <a:latin typeface="Copperplate Gothic Light" pitchFamily="34" charset="0"/>
              </a:rPr>
              <a:t>FAS Accountant Runs Reports</a:t>
            </a:r>
            <a:endParaRPr lang="en-US" sz="900" b="1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148" name="Text Box 100"/>
          <p:cNvSpPr txBox="1">
            <a:spLocks noChangeArrowheads="1"/>
          </p:cNvSpPr>
          <p:nvPr/>
        </p:nvSpPr>
        <p:spPr bwMode="auto">
          <a:xfrm>
            <a:off x="5715000" y="4343400"/>
            <a:ext cx="990600" cy="7848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 dirty="0" smtClean="0">
                <a:solidFill>
                  <a:schemeClr val="bg1"/>
                </a:solidFill>
                <a:latin typeface="Copperplate Gothic Light" pitchFamily="34" charset="0"/>
              </a:rPr>
              <a:t>FAS Accountant Reconciles (Database &amp; Reports)</a:t>
            </a:r>
            <a:endParaRPr lang="en-US" sz="900" b="1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149" name="Text Box 101"/>
          <p:cNvSpPr txBox="1">
            <a:spLocks noChangeArrowheads="1"/>
          </p:cNvSpPr>
          <p:nvPr/>
        </p:nvSpPr>
        <p:spPr bwMode="auto">
          <a:xfrm>
            <a:off x="7467600" y="4343400"/>
            <a:ext cx="99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 dirty="0" smtClean="0">
                <a:solidFill>
                  <a:schemeClr val="bg1"/>
                </a:solidFill>
                <a:latin typeface="Copperplate Gothic Light" pitchFamily="34" charset="0"/>
              </a:rPr>
              <a:t>Submit  Reports</a:t>
            </a:r>
            <a:endParaRPr lang="en-US" sz="900" b="1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1827" y="5286375"/>
            <a:ext cx="741345" cy="27068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Copperplate Gothic Bold" pitchFamily="34" charset="0"/>
              </a:rPr>
              <a:t>1 week</a:t>
            </a:r>
            <a:endParaRPr lang="en-US" sz="900" dirty="0">
              <a:latin typeface="Copperplate Gothic Bol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34427" y="5286374"/>
            <a:ext cx="741345" cy="27068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Copperplate Gothic Bold" pitchFamily="34" charset="0"/>
              </a:rPr>
              <a:t>2 weeks</a:t>
            </a:r>
            <a:endParaRPr lang="en-US" sz="900" dirty="0">
              <a:latin typeface="Copperplate Gothic Bol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87027" y="5286375"/>
            <a:ext cx="741345" cy="27068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Copperplate Gothic Bold" pitchFamily="34" charset="0"/>
              </a:rPr>
              <a:t>1 </a:t>
            </a:r>
            <a:r>
              <a:rPr lang="en-US" sz="900" dirty="0" smtClean="0">
                <a:latin typeface="Copperplate Gothic Bold" pitchFamily="34" charset="0"/>
              </a:rPr>
              <a:t>Day</a:t>
            </a:r>
            <a:endParaRPr lang="en-US" sz="900" dirty="0">
              <a:latin typeface="Copperplate Gothic Bol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39627" y="5286375"/>
            <a:ext cx="741345" cy="27068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Copperplate Gothic Bold" pitchFamily="34" charset="0"/>
              </a:rPr>
              <a:t>3 Weeks</a:t>
            </a:r>
            <a:endParaRPr lang="en-US" sz="900" dirty="0">
              <a:latin typeface="Copperplate Gothic Bold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67600" y="5867400"/>
            <a:ext cx="990600" cy="50283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u="sng" dirty="0" smtClean="0">
                <a:latin typeface="Copperplate Gothic Bold" pitchFamily="34" charset="0"/>
              </a:rPr>
              <a:t>LEAD TIME:</a:t>
            </a:r>
          </a:p>
          <a:p>
            <a:pPr algn="ctr"/>
            <a:r>
              <a:rPr lang="en-US" sz="900" dirty="0">
                <a:latin typeface="Copperplate Gothic Bold" pitchFamily="34" charset="0"/>
              </a:rPr>
              <a:t>&gt;</a:t>
            </a:r>
            <a:r>
              <a:rPr lang="en-US" sz="900" dirty="0" smtClean="0">
                <a:latin typeface="Copperplate Gothic Bold" pitchFamily="34" charset="0"/>
              </a:rPr>
              <a:t> 6 </a:t>
            </a:r>
            <a:r>
              <a:rPr lang="en-US" sz="900" dirty="0">
                <a:latin typeface="Copperplate Gothic Bold" pitchFamily="34" charset="0"/>
              </a:rPr>
              <a:t>Weeks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50" y="6370237"/>
            <a:ext cx="1828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>
            <a:stCxn id="2134" idx="3"/>
            <a:endCxn id="2140" idx="1"/>
          </p:cNvCxnSpPr>
          <p:nvPr/>
        </p:nvCxnSpPr>
        <p:spPr>
          <a:xfrm>
            <a:off x="1447800" y="4735815"/>
            <a:ext cx="762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2140" idx="3"/>
          </p:cNvCxnSpPr>
          <p:nvPr/>
        </p:nvCxnSpPr>
        <p:spPr>
          <a:xfrm>
            <a:off x="3200400" y="4735815"/>
            <a:ext cx="762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142" idx="3"/>
            <a:endCxn id="2148" idx="1"/>
          </p:cNvCxnSpPr>
          <p:nvPr/>
        </p:nvCxnSpPr>
        <p:spPr>
          <a:xfrm>
            <a:off x="4953000" y="4735815"/>
            <a:ext cx="762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144" idx="3"/>
            <a:endCxn id="2146" idx="1"/>
          </p:cNvCxnSpPr>
          <p:nvPr/>
        </p:nvCxnSpPr>
        <p:spPr>
          <a:xfrm>
            <a:off x="6705600" y="4735815"/>
            <a:ext cx="762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0" y="1119379"/>
            <a:ext cx="4495800" cy="1044702"/>
          </a:xfrm>
        </p:spPr>
        <p:txBody>
          <a:bodyPr/>
          <a:lstStyle/>
          <a:p>
            <a:pPr marL="109728" indent="0">
              <a:buNone/>
            </a:pPr>
            <a:r>
              <a:rPr lang="en-US" b="1" u="sng" dirty="0" smtClean="0">
                <a:solidFill>
                  <a:schemeClr val="bg1"/>
                </a:solidFill>
                <a:latin typeface="Copperplate Gothic Bold" pitchFamily="34" charset="0"/>
              </a:rPr>
              <a:t>(OVERALL PROCESS)</a:t>
            </a:r>
            <a:endParaRPr lang="en-US" b="1" u="sng" dirty="0">
              <a:solidFill>
                <a:schemeClr val="bg1"/>
              </a:solidFill>
              <a:latin typeface="Copperplate Gothic Bold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48200" y="1119379"/>
            <a:ext cx="4050030" cy="1044702"/>
          </a:xfrm>
        </p:spPr>
        <p:txBody>
          <a:bodyPr/>
          <a:lstStyle/>
          <a:p>
            <a:pPr marL="109728" indent="0" algn="ctr">
              <a:buNone/>
            </a:pPr>
            <a:r>
              <a:rPr lang="en-US" b="1" u="sng" dirty="0" smtClean="0">
                <a:solidFill>
                  <a:schemeClr val="bg1"/>
                </a:solidFill>
                <a:latin typeface="Copperplate Gothic Bold" pitchFamily="34" charset="0"/>
              </a:rPr>
              <a:t>(SUB-PROCESS</a:t>
            </a:r>
            <a:r>
              <a:rPr lang="en-US" b="1" u="sng" dirty="0">
                <a:solidFill>
                  <a:schemeClr val="bg1"/>
                </a:solidFill>
                <a:latin typeface="Copperplate Gothic Bold" pitchFamily="34" charset="0"/>
              </a:rPr>
              <a:t>)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65088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opperplate Gothic Bold" pitchFamily="34" charset="0"/>
              </a:rPr>
              <a:t>PROCESS </a:t>
            </a:r>
            <a:r>
              <a:rPr lang="en-US" sz="4000" dirty="0">
                <a:solidFill>
                  <a:schemeClr val="bg1"/>
                </a:solidFill>
                <a:latin typeface="Copperplate Gothic Bold" pitchFamily="34" charset="0"/>
              </a:rPr>
              <a:t>MAP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72044" y="1611630"/>
            <a:ext cx="2194560" cy="822960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 smtClean="0">
              <a:solidFill>
                <a:schemeClr val="tx1"/>
              </a:solidFill>
            </a:endParaRPr>
          </a:p>
          <a:p>
            <a:pPr algn="ctr"/>
            <a:endParaRPr lang="en-US" sz="950" dirty="0" smtClean="0">
              <a:solidFill>
                <a:schemeClr val="tx1"/>
              </a:solidFill>
            </a:endParaRPr>
          </a:p>
          <a:p>
            <a:pPr algn="ctr"/>
            <a:r>
              <a:rPr lang="en-US" sz="950" dirty="0" smtClean="0">
                <a:solidFill>
                  <a:schemeClr val="tx1"/>
                </a:solidFill>
                <a:latin typeface="Copperplate Gothic Bold" pitchFamily="34" charset="0"/>
              </a:rPr>
              <a:t>1.) Receive Activities from JDE Accountant</a:t>
            </a:r>
          </a:p>
          <a:p>
            <a:pPr algn="ctr"/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72044" y="2568119"/>
            <a:ext cx="2194560" cy="822960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950" dirty="0" smtClean="0">
                <a:solidFill>
                  <a:schemeClr val="tx1"/>
                </a:solidFill>
                <a:latin typeface="Copperplate Gothic Bold" pitchFamily="34" charset="0"/>
              </a:rPr>
              <a:t>2.) FAS Accountant Complete Activities in FAS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72440" y="3526237"/>
            <a:ext cx="2194560" cy="822960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950" dirty="0" smtClean="0">
                <a:solidFill>
                  <a:schemeClr val="tx1"/>
                </a:solidFill>
                <a:latin typeface="Copperplate Gothic Bold" pitchFamily="34" charset="0"/>
              </a:rPr>
              <a:t>3.) FAS </a:t>
            </a:r>
            <a:r>
              <a:rPr lang="en-US" sz="950" dirty="0">
                <a:solidFill>
                  <a:schemeClr val="tx1"/>
                </a:solidFill>
                <a:latin typeface="Copperplate Gothic Bold" pitchFamily="34" charset="0"/>
              </a:rPr>
              <a:t>Accountant Runs Reports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72044" y="5445580"/>
            <a:ext cx="2194560" cy="822960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 smtClean="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950" dirty="0" smtClean="0">
                <a:solidFill>
                  <a:schemeClr val="tx1"/>
                </a:solidFill>
                <a:latin typeface="Copperplate Gothic Bold" pitchFamily="34" charset="0"/>
              </a:rPr>
              <a:t>5.) Submit</a:t>
            </a:r>
            <a:r>
              <a:rPr lang="en-US" sz="950" dirty="0" smtClean="0">
                <a:latin typeface="Copperplate Gothic Bold" pitchFamily="34" charset="0"/>
              </a:rPr>
              <a:t> </a:t>
            </a:r>
            <a:r>
              <a:rPr lang="en-US" sz="950" dirty="0">
                <a:solidFill>
                  <a:schemeClr val="tx1"/>
                </a:solidFill>
                <a:latin typeface="Copperplate Gothic Bold" pitchFamily="34" charset="0"/>
              </a:rPr>
              <a:t>Reports</a:t>
            </a:r>
          </a:p>
          <a:p>
            <a:pPr algn="ctr"/>
            <a:endParaRPr lang="en-US" dirty="0">
              <a:latin typeface="Copperplate Gothic Bold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72440" y="4482276"/>
            <a:ext cx="2194560" cy="822960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 smtClean="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950" dirty="0" smtClean="0">
                <a:solidFill>
                  <a:schemeClr val="tx1"/>
                </a:solidFill>
                <a:latin typeface="Copperplate Gothic Bold" pitchFamily="34" charset="0"/>
              </a:rPr>
              <a:t>4.) FAS </a:t>
            </a:r>
            <a:r>
              <a:rPr lang="en-US" sz="950" dirty="0">
                <a:solidFill>
                  <a:schemeClr val="tx1"/>
                </a:solidFill>
                <a:latin typeface="Copperplate Gothic Bold" pitchFamily="34" charset="0"/>
              </a:rPr>
              <a:t>Accountant Reconciles (Database &amp; Reports)</a:t>
            </a:r>
          </a:p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2753096" y="2568119"/>
            <a:ext cx="1371600" cy="822960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  <a:latin typeface="Copperplate Gothic Bold" pitchFamily="34" charset="0"/>
              </a:rPr>
              <a:t>A.) Customize Addition Templates</a:t>
            </a:r>
            <a:endParaRPr lang="en-US" sz="900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290060" y="2568119"/>
            <a:ext cx="1371600" cy="822960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Copperplate Gothic Bold" pitchFamily="34" charset="0"/>
              </a:rPr>
              <a:t>B</a:t>
            </a:r>
            <a:r>
              <a:rPr lang="en-US" sz="900" dirty="0" smtClean="0">
                <a:solidFill>
                  <a:schemeClr val="tx1"/>
                </a:solidFill>
                <a:latin typeface="Copperplate Gothic Bold" pitchFamily="34" charset="0"/>
              </a:rPr>
              <a:t>.) Upload Addition Assets</a:t>
            </a:r>
            <a:endParaRPr lang="en-US" sz="900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802630" y="2568119"/>
            <a:ext cx="1371600" cy="822960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  <a:latin typeface="Copperplate Gothic Bold" pitchFamily="34" charset="0"/>
              </a:rPr>
              <a:t>C.) Retire Assets</a:t>
            </a:r>
            <a:endParaRPr lang="en-US" sz="900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326630" y="2568119"/>
            <a:ext cx="1371600" cy="822960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Copperplate Gothic Bold" pitchFamily="34" charset="0"/>
              </a:rPr>
              <a:t>D</a:t>
            </a:r>
            <a:r>
              <a:rPr lang="en-US" sz="900" dirty="0" smtClean="0">
                <a:solidFill>
                  <a:schemeClr val="tx1"/>
                </a:solidFill>
                <a:latin typeface="Copperplate Gothic Bold" pitchFamily="34" charset="0"/>
              </a:rPr>
              <a:t>.) Transfer Assets</a:t>
            </a:r>
            <a:endParaRPr lang="en-US" sz="900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756234" y="4482276"/>
            <a:ext cx="1371600" cy="822960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  <a:latin typeface="Copperplate Gothic Bold" pitchFamily="34" charset="0"/>
              </a:rPr>
              <a:t>A.) Format Reports</a:t>
            </a:r>
            <a:endParaRPr lang="en-US" sz="900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290060" y="4482276"/>
            <a:ext cx="1371600" cy="822960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Copperplate Gothic Bold" pitchFamily="34" charset="0"/>
              </a:rPr>
              <a:t>B</a:t>
            </a:r>
            <a:r>
              <a:rPr lang="en-US" sz="900" dirty="0" smtClean="0">
                <a:solidFill>
                  <a:schemeClr val="tx1"/>
                </a:solidFill>
                <a:latin typeface="Copperplate Gothic Bold" pitchFamily="34" charset="0"/>
              </a:rPr>
              <a:t>.) Reconcile with JDE Sources</a:t>
            </a:r>
            <a:endParaRPr lang="en-US" sz="900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799762" y="4482276"/>
            <a:ext cx="1371600" cy="822960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Copperplate Gothic Bold" pitchFamily="34" charset="0"/>
              </a:rPr>
              <a:t>C</a:t>
            </a:r>
            <a:r>
              <a:rPr lang="en-US" sz="900" dirty="0" smtClean="0">
                <a:solidFill>
                  <a:schemeClr val="tx1"/>
                </a:solidFill>
                <a:latin typeface="Copperplate Gothic Bold" pitchFamily="34" charset="0"/>
              </a:rPr>
              <a:t>.) Reconcile with Other Sources</a:t>
            </a:r>
            <a:endParaRPr lang="en-US" sz="900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50" y="6370237"/>
            <a:ext cx="1828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48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481328"/>
            <a:ext cx="434340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1700" b="1" u="sng" dirty="0" smtClean="0">
                <a:solidFill>
                  <a:schemeClr val="bg1"/>
                </a:solidFill>
                <a:latin typeface="Copperplate Gothic Bold" pitchFamily="34" charset="0"/>
              </a:rPr>
              <a:t>CUSTOM ADDITION TEMPLATES</a:t>
            </a:r>
          </a:p>
          <a:p>
            <a:pPr marL="109728" indent="0" algn="ctr">
              <a:buNone/>
            </a:pPr>
            <a:endParaRPr lang="en-US" sz="1700" u="sng" dirty="0" smtClean="0">
              <a:solidFill>
                <a:schemeClr val="bg1"/>
              </a:solidFill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34340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1700" b="1" u="sng" dirty="0" smtClean="0">
                <a:solidFill>
                  <a:schemeClr val="bg1"/>
                </a:solidFill>
                <a:latin typeface="Copperplate Gothic Bold" pitchFamily="34" charset="0"/>
              </a:rPr>
              <a:t>FORMAT REPORTS</a:t>
            </a:r>
          </a:p>
          <a:p>
            <a:pPr marL="109728" indent="0" algn="ctr">
              <a:buNone/>
            </a:pPr>
            <a:endParaRPr lang="en-US" sz="1700" u="sng" dirty="0">
              <a:solidFill>
                <a:schemeClr val="bg1"/>
              </a:solidFill>
              <a:latin typeface="Copperplate Gothic Bold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opperplate Gothic Bold" pitchFamily="34" charset="0"/>
              </a:rPr>
              <a:t>SUBPROCESS EXAMPLES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981200"/>
            <a:ext cx="3809999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813048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50" y="6370237"/>
            <a:ext cx="1828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40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opperplate Gothic Bold" pitchFamily="34" charset="0"/>
              </a:rPr>
              <a:t>ROOT CAUSE ANALYSIS</a:t>
            </a:r>
            <a:endParaRPr lang="en-US" sz="4000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229599" cy="48006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" t="38480" r="4386"/>
          <a:stretch/>
        </p:blipFill>
        <p:spPr bwMode="auto">
          <a:xfrm>
            <a:off x="164886" y="6367670"/>
            <a:ext cx="1828800" cy="36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83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opperplate Gothic Bold" pitchFamily="34" charset="0"/>
              </a:rPr>
              <a:t>PROCESS TIME ANALYSIS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" t="38480" r="4386"/>
          <a:stretch/>
        </p:blipFill>
        <p:spPr bwMode="auto">
          <a:xfrm>
            <a:off x="164886" y="6367670"/>
            <a:ext cx="1828800" cy="36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50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opperplate Gothic Bold" pitchFamily="34" charset="0"/>
              </a:rPr>
              <a:t>PROCESS TIME ANALYSIS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" t="38480" r="4386"/>
          <a:stretch/>
        </p:blipFill>
        <p:spPr bwMode="auto">
          <a:xfrm>
            <a:off x="164886" y="6367670"/>
            <a:ext cx="1828800" cy="36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31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1159</TotalTime>
  <Words>551</Words>
  <Application>Microsoft Office PowerPoint</Application>
  <PresentationFormat>On-screen Show (4:3)</PresentationFormat>
  <Paragraphs>180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LEAN SIX SIGMA  BLACK BELT PROJECT</vt:lpstr>
      <vt:lpstr>BACKGROUND INFO</vt:lpstr>
      <vt:lpstr>SMART OBJECTIVE</vt:lpstr>
      <vt:lpstr>CURRENT STATE ANALYSIS</vt:lpstr>
      <vt:lpstr>PROCESS MAP</vt:lpstr>
      <vt:lpstr>SUBPROCESS EXAMPLES</vt:lpstr>
      <vt:lpstr>ROOT CAUSE ANALYSIS</vt:lpstr>
      <vt:lpstr>PROCESS TIME ANALYSIS</vt:lpstr>
      <vt:lpstr>PROCESS TIME ANALYSIS</vt:lpstr>
      <vt:lpstr>PROCESS TIME vs X’s</vt:lpstr>
      <vt:lpstr>PROCESS CAPABILITY ANALYSIS</vt:lpstr>
      <vt:lpstr>ANALYSIS OF FAILURE MODES</vt:lpstr>
      <vt:lpstr>FAILURE MODE EXAMPLE</vt:lpstr>
      <vt:lpstr>PREDICTION MODEL OF PROCESS TIME (Y=PROCESS TIME)</vt:lpstr>
      <vt:lpstr>MISTAKE - PROOFING</vt:lpstr>
      <vt:lpstr>STANDARDIZATION</vt:lpstr>
      <vt:lpstr>BENCHMARKING</vt:lpstr>
      <vt:lpstr>QUALITY ASSURANCE</vt:lpstr>
      <vt:lpstr>REMOVE BOTTLENECKS</vt:lpstr>
      <vt:lpstr>RESULTS</vt:lpstr>
      <vt:lpstr>COMPARISION ANALYSIS</vt:lpstr>
      <vt:lpstr>COMPARISION ANALYSIS</vt:lpstr>
    </vt:vector>
  </TitlesOfParts>
  <Company>Schofield 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SIPOC Diagram ----  Insert Process Title Here</dc:title>
  <dc:creator>Kirsten Terry</dc:creator>
  <cp:lastModifiedBy>Satish</cp:lastModifiedBy>
  <cp:revision>110</cp:revision>
  <cp:lastPrinted>2012-11-14T20:34:57Z</cp:lastPrinted>
  <dcterms:created xsi:type="dcterms:W3CDTF">2009-04-21T18:20:12Z</dcterms:created>
  <dcterms:modified xsi:type="dcterms:W3CDTF">2013-08-13T02:42:23Z</dcterms:modified>
</cp:coreProperties>
</file>